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1.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2.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259" r:id="rId3"/>
    <p:sldId id="289" r:id="rId4"/>
    <p:sldId id="288" r:id="rId5"/>
    <p:sldId id="292" r:id="rId6"/>
    <p:sldId id="257" r:id="rId7"/>
    <p:sldId id="290" r:id="rId8"/>
    <p:sldId id="291" r:id="rId9"/>
    <p:sldId id="293" r:id="rId10"/>
    <p:sldId id="307" r:id="rId11"/>
    <p:sldId id="308" r:id="rId12"/>
    <p:sldId id="278" r:id="rId13"/>
    <p:sldId id="279" r:id="rId14"/>
    <p:sldId id="282" r:id="rId15"/>
    <p:sldId id="281" r:id="rId16"/>
    <p:sldId id="285" r:id="rId17"/>
    <p:sldId id="310" r:id="rId18"/>
    <p:sldId id="280" r:id="rId19"/>
    <p:sldId id="284" r:id="rId20"/>
    <p:sldId id="287" r:id="rId21"/>
    <p:sldId id="311" r:id="rId22"/>
    <p:sldId id="286" r:id="rId23"/>
    <p:sldId id="283" r:id="rId24"/>
    <p:sldId id="277" r:id="rId25"/>
    <p:sldId id="260" r:id="rId26"/>
    <p:sldId id="258" r:id="rId27"/>
    <p:sldId id="303" r:id="rId28"/>
    <p:sldId id="304" r:id="rId29"/>
    <p:sldId id="305" r:id="rId30"/>
    <p:sldId id="306" r:id="rId31"/>
    <p:sldId id="309" r:id="rId32"/>
    <p:sldId id="312" r:id="rId33"/>
    <p:sldId id="313" r:id="rId34"/>
    <p:sldId id="315" r:id="rId35"/>
    <p:sldId id="316" r:id="rId36"/>
    <p:sldId id="268" r:id="rId37"/>
    <p:sldId id="326" r:id="rId38"/>
    <p:sldId id="262" r:id="rId39"/>
    <p:sldId id="263" r:id="rId40"/>
    <p:sldId id="319" r:id="rId41"/>
    <p:sldId id="321" r:id="rId42"/>
    <p:sldId id="320" r:id="rId43"/>
    <p:sldId id="322" r:id="rId44"/>
    <p:sldId id="323" r:id="rId45"/>
    <p:sldId id="318" r:id="rId46"/>
    <p:sldId id="324" r:id="rId47"/>
    <p:sldId id="264" r:id="rId48"/>
    <p:sldId id="325" r:id="rId49"/>
    <p:sldId id="317" r:id="rId50"/>
    <p:sldId id="265" r:id="rId51"/>
    <p:sldId id="267" r:id="rId52"/>
    <p:sldId id="272" r:id="rId53"/>
    <p:sldId id="273" r:id="rId54"/>
    <p:sldId id="266" r:id="rId55"/>
    <p:sldId id="270" r:id="rId56"/>
    <p:sldId id="274" r:id="rId57"/>
    <p:sldId id="298" r:id="rId58"/>
    <p:sldId id="294" r:id="rId59"/>
    <p:sldId id="299" r:id="rId60"/>
    <p:sldId id="295" r:id="rId61"/>
    <p:sldId id="296" r:id="rId62"/>
    <p:sldId id="300" r:id="rId63"/>
    <p:sldId id="301" r:id="rId64"/>
    <p:sldId id="276" r:id="rId65"/>
    <p:sldId id="297" r:id="rId66"/>
    <p:sldId id="302" r:id="rId67"/>
    <p:sldId id="327" r:id="rId68"/>
    <p:sldId id="271" r:id="rId69"/>
    <p:sldId id="269" r:id="rId70"/>
    <p:sldId id="261" r:id="rId7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FF99FF"/>
    <a:srgbClr val="FFCCCC"/>
    <a:srgbClr val="00FFFF"/>
    <a:srgbClr val="0000FF"/>
    <a:srgbClr val="CC66FF"/>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89" autoAdjust="0"/>
    <p:restoredTop sz="94660"/>
  </p:normalViewPr>
  <p:slideViewPr>
    <p:cSldViewPr snapToGrid="0">
      <p:cViewPr>
        <p:scale>
          <a:sx n="75" d="100"/>
          <a:sy n="75" d="100"/>
        </p:scale>
        <p:origin x="984" y="8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___10.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______11.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___12.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___13.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______14.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______15.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______16.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______17.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______18.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______19.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__2.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______20.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______21.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______22.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______23.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______24.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______25.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______26.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______27.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______28.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______29.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___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___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___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___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___8.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___9.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Sheet1!$B$3</c:f>
              <c:strCache>
                <c:ptCount val="1"/>
                <c:pt idx="0">
                  <c:v>事前分布</c:v>
                </c:pt>
              </c:strCache>
            </c:strRef>
          </c:tx>
          <c:spPr>
            <a:ln w="28575" cap="rnd">
              <a:solidFill>
                <a:srgbClr val="00B050"/>
              </a:solidFill>
              <a:round/>
            </a:ln>
            <a:effectLst/>
          </c:spPr>
          <c:marker>
            <c:symbol val="none"/>
          </c:marker>
          <c:cat>
            <c:numRef>
              <c:f>Sheet1!$A$4:$A$152</c:f>
              <c:numCache>
                <c:formatCode>General</c:formatCode>
                <c:ptCount val="14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numCache>
            </c:numRef>
          </c:cat>
          <c:val>
            <c:numRef>
              <c:f>Sheet1!$B$4:$B$152</c:f>
              <c:numCache>
                <c:formatCode>General</c:formatCode>
                <c:ptCount val="149"/>
                <c:pt idx="0">
                  <c:v>5.8840333364891539E-4</c:v>
                </c:pt>
                <c:pt idx="1">
                  <c:v>7.1611532738488973E-4</c:v>
                </c:pt>
                <c:pt idx="2">
                  <c:v>8.6711165909259967E-4</c:v>
                </c:pt>
                <c:pt idx="3">
                  <c:v>1.0446030608522862E-3</c:v>
                </c:pt>
                <c:pt idx="4">
                  <c:v>1.2520214638263244E-3</c:v>
                </c:pt>
                <c:pt idx="5">
                  <c:v>1.4929885125564417E-3</c:v>
                </c:pt>
                <c:pt idx="6">
                  <c:v>1.7712724589718397E-3</c:v>
                </c:pt>
                <c:pt idx="7">
                  <c:v>2.0907325735114836E-3</c:v>
                </c:pt>
                <c:pt idx="8">
                  <c:v>2.4552505275389036E-3</c:v>
                </c:pt>
                <c:pt idx="9">
                  <c:v>2.8686486029216515E-3</c:v>
                </c:pt>
                <c:pt idx="10">
                  <c:v>3.3345950673055276E-3</c:v>
                </c:pt>
                <c:pt idx="11">
                  <c:v>3.8564976080848615E-3</c:v>
                </c:pt>
                <c:pt idx="12">
                  <c:v>4.4373863296112339E-3</c:v>
                </c:pt>
                <c:pt idx="13">
                  <c:v>5.0797884663638182E-3</c:v>
                </c:pt>
                <c:pt idx="14">
                  <c:v>5.7855976237648861E-3</c:v>
                </c:pt>
                <c:pt idx="15">
                  <c:v>6.5559409974362904E-3</c:v>
                </c:pt>
                <c:pt idx="16">
                  <c:v>7.3910486066359176E-3</c:v>
                </c:pt>
                <c:pt idx="17">
                  <c:v>8.2901290718611961E-3</c:v>
                </c:pt>
                <c:pt idx="18">
                  <c:v>9.2512568332779824E-3</c:v>
                </c:pt>
                <c:pt idx="19">
                  <c:v>1.0271275910633445E-2</c:v>
                </c:pt>
                <c:pt idx="20">
                  <c:v>1.1345725315654054E-2</c:v>
                </c:pt>
                <c:pt idx="21">
                  <c:v>1.246879102010001E-2</c:v>
                </c:pt>
                <c:pt idx="22">
                  <c:v>1.3633288940850665E-2</c:v>
                </c:pt>
                <c:pt idx="23">
                  <c:v>1.4830682722514324E-2</c:v>
                </c:pt>
                <c:pt idx="24">
                  <c:v>1.6051139185154824E-2</c:v>
                </c:pt>
                <c:pt idx="25">
                  <c:v>1.7283623179938812E-2</c:v>
                </c:pt>
                <c:pt idx="26">
                  <c:v>1.8516032292183786E-2</c:v>
                </c:pt>
                <c:pt idx="27">
                  <c:v>1.9735370395321482E-2</c:v>
                </c:pt>
                <c:pt idx="28">
                  <c:v>2.0927957547587996E-2</c:v>
                </c:pt>
                <c:pt idx="29">
                  <c:v>2.2079672201361887E-2</c:v>
                </c:pt>
                <c:pt idx="30">
                  <c:v>2.3176220234090411E-2</c:v>
                </c:pt>
                <c:pt idx="31">
                  <c:v>2.4203423982627682E-2</c:v>
                </c:pt>
                <c:pt idx="32">
                  <c:v>2.5147523340307107E-2</c:v>
                </c:pt>
                <c:pt idx="33">
                  <c:v>2.5995480122534546E-2</c:v>
                </c:pt>
                <c:pt idx="34">
                  <c:v>2.6735276376026396E-2</c:v>
                </c:pt>
                <c:pt idx="35">
                  <c:v>2.7356197138872298E-2</c:v>
                </c:pt>
                <c:pt idx="36">
                  <c:v>2.7849088376235672E-2</c:v>
                </c:pt>
                <c:pt idx="37">
                  <c:v>2.8206581423590071E-2</c:v>
                </c:pt>
                <c:pt idx="38">
                  <c:v>2.8423276249906291E-2</c:v>
                </c:pt>
                <c:pt idx="39">
                  <c:v>2.8495877171530907E-2</c:v>
                </c:pt>
                <c:pt idx="40">
                  <c:v>2.8423276249906291E-2</c:v>
                </c:pt>
                <c:pt idx="41">
                  <c:v>2.8206581423590071E-2</c:v>
                </c:pt>
                <c:pt idx="42">
                  <c:v>2.7849088376235672E-2</c:v>
                </c:pt>
                <c:pt idx="43">
                  <c:v>2.7356197138872298E-2</c:v>
                </c:pt>
                <c:pt idx="44">
                  <c:v>2.6735276376026396E-2</c:v>
                </c:pt>
                <c:pt idx="45">
                  <c:v>2.5995480122534546E-2</c:v>
                </c:pt>
                <c:pt idx="46">
                  <c:v>2.5147523340307107E-2</c:v>
                </c:pt>
                <c:pt idx="47">
                  <c:v>2.4203423982627682E-2</c:v>
                </c:pt>
                <c:pt idx="48">
                  <c:v>2.3176220234090411E-2</c:v>
                </c:pt>
                <c:pt idx="49">
                  <c:v>2.2079672201361887E-2</c:v>
                </c:pt>
                <c:pt idx="50">
                  <c:v>2.0927957547587996E-2</c:v>
                </c:pt>
                <c:pt idx="51">
                  <c:v>1.9735370395321482E-2</c:v>
                </c:pt>
                <c:pt idx="52">
                  <c:v>1.8516032292183786E-2</c:v>
                </c:pt>
                <c:pt idx="53">
                  <c:v>1.7283623179938812E-2</c:v>
                </c:pt>
                <c:pt idx="54">
                  <c:v>1.6051139185154824E-2</c:v>
                </c:pt>
                <c:pt idx="55">
                  <c:v>1.4830682722514324E-2</c:v>
                </c:pt>
                <c:pt idx="56">
                  <c:v>1.3633288940850665E-2</c:v>
                </c:pt>
                <c:pt idx="57">
                  <c:v>1.246879102010001E-2</c:v>
                </c:pt>
                <c:pt idx="58">
                  <c:v>1.1345725315654054E-2</c:v>
                </c:pt>
                <c:pt idx="59">
                  <c:v>1.0271275910633445E-2</c:v>
                </c:pt>
                <c:pt idx="60">
                  <c:v>9.2512568332779824E-3</c:v>
                </c:pt>
                <c:pt idx="61">
                  <c:v>8.2901290718611961E-3</c:v>
                </c:pt>
                <c:pt idx="62">
                  <c:v>7.3910486066359176E-3</c:v>
                </c:pt>
                <c:pt idx="63">
                  <c:v>6.5559409974362904E-3</c:v>
                </c:pt>
                <c:pt idx="64">
                  <c:v>5.7855976237648861E-3</c:v>
                </c:pt>
                <c:pt idx="65">
                  <c:v>5.0797884663638182E-3</c:v>
                </c:pt>
                <c:pt idx="66">
                  <c:v>4.4373863296112339E-3</c:v>
                </c:pt>
                <c:pt idx="67">
                  <c:v>3.8564976080848615E-3</c:v>
                </c:pt>
                <c:pt idx="68">
                  <c:v>3.3345950673055276E-3</c:v>
                </c:pt>
                <c:pt idx="69">
                  <c:v>2.8686486029216515E-3</c:v>
                </c:pt>
                <c:pt idx="70">
                  <c:v>2.4552505275389036E-3</c:v>
                </c:pt>
                <c:pt idx="71">
                  <c:v>2.0907325735114836E-3</c:v>
                </c:pt>
                <c:pt idx="72">
                  <c:v>1.7712724589718397E-3</c:v>
                </c:pt>
                <c:pt idx="73">
                  <c:v>1.4929885125564417E-3</c:v>
                </c:pt>
                <c:pt idx="74">
                  <c:v>1.2520214638263244E-3</c:v>
                </c:pt>
                <c:pt idx="75">
                  <c:v>1.0446030608522862E-3</c:v>
                </c:pt>
                <c:pt idx="76">
                  <c:v>8.6711165909259967E-4</c:v>
                </c:pt>
                <c:pt idx="77">
                  <c:v>7.1611532738488973E-4</c:v>
                </c:pt>
                <c:pt idx="78">
                  <c:v>5.8840333364891539E-4</c:v>
                </c:pt>
                <c:pt idx="79">
                  <c:v>4.8100710537358874E-4</c:v>
                </c:pt>
                <c:pt idx="80">
                  <c:v>3.91211912558287E-4</c:v>
                </c:pt>
                <c:pt idx="81">
                  <c:v>3.1656060085271482E-4</c:v>
                </c:pt>
                <c:pt idx="82">
                  <c:v>2.5485071961189193E-4</c:v>
                </c:pt>
                <c:pt idx="83">
                  <c:v>2.0412635409822251E-4</c:v>
                </c:pt>
                <c:pt idx="84">
                  <c:v>1.6266589423423464E-4</c:v>
                </c:pt>
                <c:pt idx="85">
                  <c:v>1.2896686507333284E-4</c:v>
                </c:pt>
                <c:pt idx="86">
                  <c:v>1.0172881675534603E-4</c:v>
                </c:pt>
                <c:pt idx="87">
                  <c:v>7.9835133320131706E-5</c:v>
                </c:pt>
                <c:pt idx="88">
                  <c:v>6.2334478217554291E-5</c:v>
                </c:pt>
                <c:pt idx="89">
                  <c:v>4.8422456080905483E-5</c:v>
                </c:pt>
                <c:pt idx="90">
                  <c:v>3.7423940258988789E-5</c:v>
                </c:pt>
                <c:pt idx="91">
                  <c:v>2.8776397257653673E-5</c:v>
                </c:pt>
                <c:pt idx="92">
                  <c:v>2.2014434869127046E-5</c:v>
                </c:pt>
                <c:pt idx="93">
                  <c:v>1.6755711495254058E-5</c:v>
                </c:pt>
                <c:pt idx="94">
                  <c:v>1.2688270200916598E-5</c:v>
                </c:pt>
                <c:pt idx="95">
                  <c:v>9.5593018403489539E-6</c:v>
                </c:pt>
                <c:pt idx="96">
                  <c:v>7.165296119388644E-6</c:v>
                </c:pt>
                <c:pt idx="97">
                  <c:v>5.3435062684651465E-6</c:v>
                </c:pt>
                <c:pt idx="98">
                  <c:v>3.9646304762115915E-6</c:v>
                </c:pt>
                <c:pt idx="99">
                  <c:v>2.9265996666029163E-6</c:v>
                </c:pt>
                <c:pt idx="100">
                  <c:v>2.1493549123885629E-6</c:v>
                </c:pt>
                <c:pt idx="101">
                  <c:v>1.5704971827896617E-6</c:v>
                </c:pt>
                <c:pt idx="102">
                  <c:v>1.1416957933503912E-6</c:v>
                </c:pt>
                <c:pt idx="103">
                  <c:v>8.2574861110523096E-7</c:v>
                </c:pt>
                <c:pt idx="104">
                  <c:v>5.9419571381803612E-7</c:v>
                </c:pt>
                <c:pt idx="105">
                  <c:v>4.2539794676980779E-7</c:v>
                </c:pt>
                <c:pt idx="106">
                  <c:v>3.0300198658729332E-7</c:v>
                </c:pt>
                <c:pt idx="107">
                  <c:v>2.1472359723348173E-7</c:v>
                </c:pt>
                <c:pt idx="108">
                  <c:v>1.5139038184199936E-7</c:v>
                </c:pt>
                <c:pt idx="109">
                  <c:v>1.0619425105244984E-7</c:v>
                </c:pt>
                <c:pt idx="110">
                  <c:v>7.4111898767893371E-8</c:v>
                </c:pt>
                <c:pt idx="111">
                  <c:v>5.145873262551012E-8</c:v>
                </c:pt>
                <c:pt idx="112">
                  <c:v>3.554794039132256E-8</c:v>
                </c:pt>
                <c:pt idx="113">
                  <c:v>2.4431718314056556E-8</c:v>
                </c:pt>
                <c:pt idx="114">
                  <c:v>1.6706204514005529E-8</c:v>
                </c:pt>
                <c:pt idx="115">
                  <c:v>1.1365427778364942E-8</c:v>
                </c:pt>
                <c:pt idx="116">
                  <c:v>7.6926857446737672E-9</c:v>
                </c:pt>
                <c:pt idx="117">
                  <c:v>5.1802939971178407E-9</c:v>
                </c:pt>
                <c:pt idx="118">
                  <c:v>3.4706837018348787E-9</c:v>
                </c:pt>
                <c:pt idx="119">
                  <c:v>2.3134487160957222E-9</c:v>
                </c:pt>
                <c:pt idx="120">
                  <c:v>1.5342245529567735E-9</c:v>
                </c:pt>
                <c:pt idx="121">
                  <c:v>1.0122835806414525E-9</c:v>
                </c:pt>
                <c:pt idx="122">
                  <c:v>6.6450716542092998E-10</c:v>
                </c:pt>
                <c:pt idx="123">
                  <c:v>4.3399163213023476E-10</c:v>
                </c:pt>
                <c:pt idx="124">
                  <c:v>2.8199879676240463E-10</c:v>
                </c:pt>
                <c:pt idx="125">
                  <c:v>1.823044905871266E-10</c:v>
                </c:pt>
                <c:pt idx="126">
                  <c:v>1.1725508599255709E-10</c:v>
                </c:pt>
                <c:pt idx="127">
                  <c:v>7.5032639506888088E-11</c:v>
                </c:pt>
                <c:pt idx="128">
                  <c:v>4.7769750289929284E-11</c:v>
                </c:pt>
                <c:pt idx="129">
                  <c:v>3.0257979868255569E-11</c:v>
                </c:pt>
                <c:pt idx="130">
                  <c:v>1.9068261534020371E-11</c:v>
                </c:pt>
                <c:pt idx="131">
                  <c:v>1.1955465267819226E-11</c:v>
                </c:pt>
                <c:pt idx="132">
                  <c:v>7.4577200404957722E-12</c:v>
                </c:pt>
                <c:pt idx="133">
                  <c:v>4.6283893109907951E-12</c:v>
                </c:pt>
                <c:pt idx="134">
                  <c:v>2.8578399276955916E-12</c:v>
                </c:pt>
                <c:pt idx="135">
                  <c:v>1.7556184209824914E-12</c:v>
                </c:pt>
                <c:pt idx="136">
                  <c:v>1.0730169203260855E-12</c:v>
                </c:pt>
                <c:pt idx="137">
                  <c:v>6.5248002916889959E-13</c:v>
                </c:pt>
                <c:pt idx="138">
                  <c:v>3.9474086501706384E-13</c:v>
                </c:pt>
                <c:pt idx="139">
                  <c:v>2.375971162590793E-13</c:v>
                </c:pt>
                <c:pt idx="140">
                  <c:v>1.4228347186459129E-13</c:v>
                </c:pt>
                <c:pt idx="141">
                  <c:v>8.4771907256584916E-14</c:v>
                </c:pt>
                <c:pt idx="142">
                  <c:v>5.0249722366878387E-14</c:v>
                </c:pt>
                <c:pt idx="143">
                  <c:v>2.9634635555665847E-14</c:v>
                </c:pt>
                <c:pt idx="144">
                  <c:v>1.7388003807350068E-14</c:v>
                </c:pt>
                <c:pt idx="145">
                  <c:v>1.0150421441626348E-14</c:v>
                </c:pt>
                <c:pt idx="146">
                  <c:v>5.8952555245497556E-15</c:v>
                </c:pt>
                <c:pt idx="147">
                  <c:v>3.4064765635065529E-15</c:v>
                </c:pt>
                <c:pt idx="148">
                  <c:v>1.9583593623822202E-15</c:v>
                </c:pt>
              </c:numCache>
            </c:numRef>
          </c:val>
          <c:smooth val="0"/>
        </c:ser>
        <c:ser>
          <c:idx val="1"/>
          <c:order val="1"/>
          <c:tx>
            <c:strRef>
              <c:f>Sheet1!$C$3</c:f>
              <c:strCache>
                <c:ptCount val="1"/>
                <c:pt idx="0">
                  <c:v>事後分布</c:v>
                </c:pt>
              </c:strCache>
            </c:strRef>
          </c:tx>
          <c:spPr>
            <a:ln w="28575" cap="rnd">
              <a:solidFill>
                <a:srgbClr val="0070C0"/>
              </a:solidFill>
              <a:round/>
            </a:ln>
            <a:effectLst/>
          </c:spPr>
          <c:marker>
            <c:symbol val="none"/>
          </c:marker>
          <c:cat>
            <c:numRef>
              <c:f>Sheet1!$A$4:$A$152</c:f>
              <c:numCache>
                <c:formatCode>General</c:formatCode>
                <c:ptCount val="14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numCache>
            </c:numRef>
          </c:cat>
          <c:val>
            <c:numRef>
              <c:f>Sheet1!$C$4:$C$152</c:f>
              <c:numCache>
                <c:formatCode>General</c:formatCode>
                <c:ptCount val="149"/>
                <c:pt idx="0">
                  <c:v>8.4003604729168502E-87</c:v>
                </c:pt>
                <c:pt idx="1">
                  <c:v>5.6970082411638452E-85</c:v>
                </c:pt>
                <c:pt idx="2">
                  <c:v>3.690232072811572E-83</c:v>
                </c:pt>
                <c:pt idx="3">
                  <c:v>2.2830657397028956E-81</c:v>
                </c:pt>
                <c:pt idx="4">
                  <c:v>1.3490904290462029E-79</c:v>
                </c:pt>
                <c:pt idx="5">
                  <c:v>7.6141532215988981E-78</c:v>
                </c:pt>
                <c:pt idx="6">
                  <c:v>4.104498196440095E-76</c:v>
                </c:pt>
                <c:pt idx="7">
                  <c:v>2.1132770311613127E-74</c:v>
                </c:pt>
                <c:pt idx="8">
                  <c:v>1.0392276731450284E-72</c:v>
                </c:pt>
                <c:pt idx="9">
                  <c:v>4.8811581533873905E-71</c:v>
                </c:pt>
                <c:pt idx="10">
                  <c:v>2.1897420703681961E-69</c:v>
                </c:pt>
                <c:pt idx="11">
                  <c:v>9.3825513881693345E-68</c:v>
                </c:pt>
                <c:pt idx="12">
                  <c:v>3.8397844680968616E-66</c:v>
                </c:pt>
                <c:pt idx="13">
                  <c:v>1.5008961716397812E-64</c:v>
                </c:pt>
                <c:pt idx="14">
                  <c:v>5.6034094545977278E-63</c:v>
                </c:pt>
                <c:pt idx="15">
                  <c:v>1.9980758640597901E-61</c:v>
                </c:pt>
                <c:pt idx="16">
                  <c:v>6.8050214010628905E-60</c:v>
                </c:pt>
                <c:pt idx="17">
                  <c:v>2.213629446975815E-58</c:v>
                </c:pt>
                <c:pt idx="18">
                  <c:v>6.8776212867530154E-57</c:v>
                </c:pt>
                <c:pt idx="19">
                  <c:v>2.040936529134113E-55</c:v>
                </c:pt>
                <c:pt idx="20">
                  <c:v>5.784670766975709E-54</c:v>
                </c:pt>
                <c:pt idx="21">
                  <c:v>1.5659781571538268E-52</c:v>
                </c:pt>
                <c:pt idx="22">
                  <c:v>4.0490268840636035E-51</c:v>
                </c:pt>
                <c:pt idx="23">
                  <c:v>9.9993904563871186E-50</c:v>
                </c:pt>
                <c:pt idx="24">
                  <c:v>2.3586000326134165E-48</c:v>
                </c:pt>
                <c:pt idx="25">
                  <c:v>5.3136504275473236E-47</c:v>
                </c:pt>
                <c:pt idx="26">
                  <c:v>1.1433773003726623E-45</c:v>
                </c:pt>
                <c:pt idx="27">
                  <c:v>2.3498711986907198E-44</c:v>
                </c:pt>
                <c:pt idx="28">
                  <c:v>4.6127132479631721E-43</c:v>
                </c:pt>
                <c:pt idx="29">
                  <c:v>8.6482206700896575E-42</c:v>
                </c:pt>
                <c:pt idx="30">
                  <c:v>1.5486560534870146E-40</c:v>
                </c:pt>
                <c:pt idx="31">
                  <c:v>2.6487507502323336E-39</c:v>
                </c:pt>
                <c:pt idx="32">
                  <c:v>4.3269822876454277E-38</c:v>
                </c:pt>
                <c:pt idx="33">
                  <c:v>6.7512944332147992E-37</c:v>
                </c:pt>
                <c:pt idx="34">
                  <c:v>1.0061132909947029E-35</c:v>
                </c:pt>
                <c:pt idx="35">
                  <c:v>1.4320712638286817E-34</c:v>
                </c:pt>
                <c:pt idx="36">
                  <c:v>1.946884917614845E-33</c:v>
                </c:pt>
                <c:pt idx="37">
                  <c:v>2.5279811867599869E-32</c:v>
                </c:pt>
                <c:pt idx="38">
                  <c:v>3.1352003645314013E-31</c:v>
                </c:pt>
                <c:pt idx="39">
                  <c:v>3.7137671534619965E-30</c:v>
                </c:pt>
                <c:pt idx="40">
                  <c:v>4.2016700695450751E-29</c:v>
                </c:pt>
                <c:pt idx="41">
                  <c:v>4.5403269718058548E-28</c:v>
                </c:pt>
                <c:pt idx="42">
                  <c:v>4.6860856143357538E-27</c:v>
                </c:pt>
                <c:pt idx="43">
                  <c:v>4.6194600376015923E-26</c:v>
                </c:pt>
                <c:pt idx="44">
                  <c:v>4.349407674583675E-25</c:v>
                </c:pt>
                <c:pt idx="45">
                  <c:v>3.9113522081658121E-24</c:v>
                </c:pt>
                <c:pt idx="46">
                  <c:v>3.359554105891134E-23</c:v>
                </c:pt>
                <c:pt idx="47">
                  <c:v>2.7560954947890284E-22</c:v>
                </c:pt>
                <c:pt idx="48">
                  <c:v>2.1595575844928898E-21</c:v>
                </c:pt>
                <c:pt idx="49">
                  <c:v>1.6161930066412994E-20</c:v>
                </c:pt>
                <c:pt idx="50">
                  <c:v>1.1552595409043293E-19</c:v>
                </c:pt>
                <c:pt idx="51">
                  <c:v>7.887217387651222E-19</c:v>
                </c:pt>
                <c:pt idx="52">
                  <c:v>5.1431117947596943E-18</c:v>
                </c:pt>
                <c:pt idx="53">
                  <c:v>3.2032145212368802E-17</c:v>
                </c:pt>
                <c:pt idx="54">
                  <c:v>1.9054782287616239E-16</c:v>
                </c:pt>
                <c:pt idx="55">
                  <c:v>1.0826295179007779E-15</c:v>
                </c:pt>
                <c:pt idx="56">
                  <c:v>5.8750780871467228E-15</c:v>
                </c:pt>
                <c:pt idx="57">
                  <c:v>3.0451264324879261E-14</c:v>
                </c:pt>
                <c:pt idx="58">
                  <c:v>1.5074916710063625E-13</c:v>
                </c:pt>
                <c:pt idx="59">
                  <c:v>7.1279134877724561E-13</c:v>
                </c:pt>
                <c:pt idx="60">
                  <c:v>3.219050760978302E-12</c:v>
                </c:pt>
                <c:pt idx="61">
                  <c:v>1.3885167932972583E-11</c:v>
                </c:pt>
                <c:pt idx="62">
                  <c:v>5.7204784602061718E-11</c:v>
                </c:pt>
                <c:pt idx="63">
                  <c:v>2.2509791852066504E-10</c:v>
                </c:pt>
                <c:pt idx="64">
                  <c:v>8.4599639028721688E-10</c:v>
                </c:pt>
                <c:pt idx="65">
                  <c:v>3.0368507419243686E-9</c:v>
                </c:pt>
                <c:pt idx="66">
                  <c:v>1.0412051105504745E-8</c:v>
                </c:pt>
                <c:pt idx="67">
                  <c:v>3.4096283335095191E-8</c:v>
                </c:pt>
                <c:pt idx="68">
                  <c:v>1.0664382117396863E-7</c:v>
                </c:pt>
                <c:pt idx="69">
                  <c:v>3.1858275315735232E-7</c:v>
                </c:pt>
                <c:pt idx="70">
                  <c:v>9.0900595976188307E-7</c:v>
                </c:pt>
                <c:pt idx="71">
                  <c:v>2.4772458333157014E-6</c:v>
                </c:pt>
                <c:pt idx="72">
                  <c:v>6.4480647371657123E-6</c:v>
                </c:pt>
                <c:pt idx="73">
                  <c:v>1.6030518805395553E-5</c:v>
                </c:pt>
                <c:pt idx="74">
                  <c:v>3.8064810602749929E-5</c:v>
                </c:pt>
                <c:pt idx="75">
                  <c:v>8.6329191772961409E-5</c:v>
                </c:pt>
                <c:pt idx="76">
                  <c:v>1.870034346526637E-4</c:v>
                </c:pt>
                <c:pt idx="77">
                  <c:v>3.8690059521999951E-4</c:v>
                </c:pt>
                <c:pt idx="78">
                  <c:v>7.6455215883567838E-4</c:v>
                </c:pt>
                <c:pt idx="79">
                  <c:v>1.4430213161207715E-3</c:v>
                </c:pt>
                <c:pt idx="80">
                  <c:v>2.6013349772778089E-3</c:v>
                </c:pt>
                <c:pt idx="81">
                  <c:v>4.478965537669335E-3</c:v>
                </c:pt>
                <c:pt idx="82">
                  <c:v>7.3657515826167355E-3</c:v>
                </c:pt>
                <c:pt idx="83">
                  <c:v>1.1569492824254606E-2</c:v>
                </c:pt>
                <c:pt idx="84">
                  <c:v>1.7356792871294699E-2</c:v>
                </c:pt>
                <c:pt idx="85">
                  <c:v>2.4870387215583632E-2</c:v>
                </c:pt>
                <c:pt idx="86">
                  <c:v>3.4037175946962206E-2</c:v>
                </c:pt>
                <c:pt idx="87">
                  <c:v>4.4492048167543034E-2</c:v>
                </c:pt>
                <c:pt idx="88">
                  <c:v>5.554809687655142E-2</c:v>
                </c:pt>
                <c:pt idx="89">
                  <c:v>6.623901660408571E-2</c:v>
                </c:pt>
                <c:pt idx="90">
                  <c:v>7.5442570020921362E-2</c:v>
                </c:pt>
                <c:pt idx="91">
                  <c:v>8.2068591416616918E-2</c:v>
                </c:pt>
                <c:pt idx="92">
                  <c:v>8.5269828749718862E-2</c:v>
                </c:pt>
                <c:pt idx="93">
                  <c:v>8.4619744270770195E-2</c:v>
                </c:pt>
                <c:pt idx="94">
                  <c:v>8.0205829128079151E-2</c:v>
                </c:pt>
                <c:pt idx="95">
                  <c:v>7.2610271947883012E-2</c:v>
                </c:pt>
                <c:pt idx="96">
                  <c:v>6.278387264276393E-2</c:v>
                </c:pt>
                <c:pt idx="97">
                  <c:v>5.185086953981638E-2</c:v>
                </c:pt>
                <c:pt idx="98">
                  <c:v>4.0899866822551936E-2</c:v>
                </c:pt>
                <c:pt idx="99">
                  <c:v>3.0813827731900299E-2</c:v>
                </c:pt>
                <c:pt idx="100">
                  <c:v>2.2173145819907713E-2</c:v>
                </c:pt>
                <c:pt idx="101">
                  <c:v>1.5239365399091426E-2</c:v>
                </c:pt>
                <c:pt idx="102">
                  <c:v>1.0003785201916566E-2</c:v>
                </c:pt>
                <c:pt idx="103">
                  <c:v>6.2721977205344405E-3</c:v>
                </c:pt>
                <c:pt idx="104">
                  <c:v>3.7560643914789642E-3</c:v>
                </c:pt>
                <c:pt idx="105">
                  <c:v>2.1483459821546643E-3</c:v>
                </c:pt>
                <c:pt idx="106">
                  <c:v>1.1736357376748577E-3</c:v>
                </c:pt>
                <c:pt idx="107">
                  <c:v>6.1237906229466587E-4</c:v>
                </c:pt>
                <c:pt idx="108">
                  <c:v>3.0518645026603723E-4</c:v>
                </c:pt>
                <c:pt idx="109">
                  <c:v>1.4526736824271619E-4</c:v>
                </c:pt>
                <c:pt idx="110">
                  <c:v>6.6043304607380895E-5</c:v>
                </c:pt>
                <c:pt idx="111">
                  <c:v>2.867790552104676E-5</c:v>
                </c:pt>
                <c:pt idx="112">
                  <c:v>1.1893891428634731E-5</c:v>
                </c:pt>
                <c:pt idx="113">
                  <c:v>4.7114915483689684E-6</c:v>
                </c:pt>
                <c:pt idx="114">
                  <c:v>1.7825871414541081E-6</c:v>
                </c:pt>
                <c:pt idx="115">
                  <c:v>6.4417079170044282E-7</c:v>
                </c:pt>
                <c:pt idx="116">
                  <c:v>2.2233569630367894E-7</c:v>
                </c:pt>
                <c:pt idx="117">
                  <c:v>7.3295154942169397E-8</c:v>
                </c:pt>
                <c:pt idx="118">
                  <c:v>2.3078057234021183E-8</c:v>
                </c:pt>
                <c:pt idx="119">
                  <c:v>6.9403461482871173E-9</c:v>
                </c:pt>
                <c:pt idx="120">
                  <c:v>1.9935214962627897E-9</c:v>
                </c:pt>
                <c:pt idx="121">
                  <c:v>5.4691347176137976E-10</c:v>
                </c:pt>
                <c:pt idx="122">
                  <c:v>1.4330925086978733E-10</c:v>
                </c:pt>
                <c:pt idx="123">
                  <c:v>3.5866395803457416E-11</c:v>
                </c:pt>
                <c:pt idx="124">
                  <c:v>8.5735197830867142E-12</c:v>
                </c:pt>
                <c:pt idx="125">
                  <c:v>1.9574400875066847E-12</c:v>
                </c:pt>
                <c:pt idx="126">
                  <c:v>4.2685041559377381E-13</c:v>
                </c:pt>
                <c:pt idx="127">
                  <c:v>8.890390666699753E-14</c:v>
                </c:pt>
                <c:pt idx="128">
                  <c:v>1.7685766573649266E-14</c:v>
                </c:pt>
                <c:pt idx="129">
                  <c:v>3.3603525093978761E-15</c:v>
                </c:pt>
                <c:pt idx="130">
                  <c:v>6.0982285167706138E-16</c:v>
                </c:pt>
                <c:pt idx="131">
                  <c:v>1.0570133125970748E-16</c:v>
                </c:pt>
                <c:pt idx="132">
                  <c:v>1.7499076353577607E-17</c:v>
                </c:pt>
                <c:pt idx="133">
                  <c:v>2.7669907135047156E-18</c:v>
                </c:pt>
                <c:pt idx="134">
                  <c:v>4.1788634814804672E-19</c:v>
                </c:pt>
                <c:pt idx="135">
                  <c:v>6.0279073962719696E-20</c:v>
                </c:pt>
                <c:pt idx="136">
                  <c:v>8.3048705357599704E-21</c:v>
                </c:pt>
                <c:pt idx="137">
                  <c:v>1.0928412210941563E-21</c:v>
                </c:pt>
                <c:pt idx="138">
                  <c:v>1.3735332450738462E-22</c:v>
                </c:pt>
                <c:pt idx="139">
                  <c:v>1.6488425628656613E-23</c:v>
                </c:pt>
                <c:pt idx="140">
                  <c:v>1.8905018655950956E-24</c:v>
                </c:pt>
                <c:pt idx="141">
                  <c:v>2.0702983561382082E-25</c:v>
                </c:pt>
                <c:pt idx="142">
                  <c:v>2.1654425725420648E-26</c:v>
                </c:pt>
                <c:pt idx="143">
                  <c:v>2.1633077724796649E-27</c:v>
                </c:pt>
                <c:pt idx="144">
                  <c:v>2.0641813839090521E-28</c:v>
                </c:pt>
                <c:pt idx="145">
                  <c:v>1.8812014714733047E-29</c:v>
                </c:pt>
                <c:pt idx="146">
                  <c:v>1.6374975881972576E-30</c:v>
                </c:pt>
                <c:pt idx="147">
                  <c:v>1.3613943211668303E-31</c:v>
                </c:pt>
                <c:pt idx="148">
                  <c:v>1.0810483214937797E-32</c:v>
                </c:pt>
              </c:numCache>
            </c:numRef>
          </c:val>
          <c:smooth val="0"/>
        </c:ser>
        <c:ser>
          <c:idx val="2"/>
          <c:order val="2"/>
          <c:tx>
            <c:strRef>
              <c:f>Sheet1!$D$3</c:f>
              <c:strCache>
                <c:ptCount val="1"/>
                <c:pt idx="0">
                  <c:v>尤度</c:v>
                </c:pt>
              </c:strCache>
            </c:strRef>
          </c:tx>
          <c:spPr>
            <a:ln w="28575" cap="rnd">
              <a:solidFill>
                <a:srgbClr val="FF0000"/>
              </a:solidFill>
              <a:round/>
            </a:ln>
            <a:effectLst/>
          </c:spPr>
          <c:marker>
            <c:symbol val="none"/>
          </c:marker>
          <c:cat>
            <c:numRef>
              <c:f>Sheet1!$A$4:$A$152</c:f>
              <c:numCache>
                <c:formatCode>General</c:formatCode>
                <c:ptCount val="14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numCache>
            </c:numRef>
          </c:cat>
          <c:val>
            <c:numRef>
              <c:f>Sheet1!$D$4:$D$152</c:f>
              <c:numCache>
                <c:formatCode>General</c:formatCode>
                <c:ptCount val="149"/>
                <c:pt idx="0">
                  <c:v>1.0005974477597975E-64</c:v>
                </c:pt>
                <c:pt idx="1">
                  <c:v>1.1234221561238784E-63</c:v>
                </c:pt>
                <c:pt idx="2">
                  <c:v>1.2358433530425285E-62</c:v>
                </c:pt>
                <c:pt idx="3">
                  <c:v>1.3320505760397842E-61</c:v>
                </c:pt>
                <c:pt idx="4">
                  <c:v>1.4067432844936793E-60</c:v>
                </c:pt>
                <c:pt idx="5">
                  <c:v>1.4556126924123505E-59</c:v>
                </c:pt>
                <c:pt idx="6">
                  <c:v>1.4757529646505432E-58</c:v>
                </c:pt>
                <c:pt idx="7">
                  <c:v>1.4659472468455765E-57</c:v>
                </c:pt>
                <c:pt idx="8">
                  <c:v>1.4267893774929964E-56</c:v>
                </c:pt>
                <c:pt idx="9">
                  <c:v>1.3606243527560368E-55</c:v>
                </c:pt>
                <c:pt idx="10">
                  <c:v>1.2713158441752785E-54</c:v>
                </c:pt>
                <c:pt idx="11">
                  <c:v>1.163872821149551E-53</c:v>
                </c:pt>
                <c:pt idx="12">
                  <c:v>1.043985438102492E-52</c:v>
                </c:pt>
                <c:pt idx="13">
                  <c:v>9.175298513480732E-52</c:v>
                </c:pt>
                <c:pt idx="14">
                  <c:v>7.9010136426348805E-51</c:v>
                </c:pt>
                <c:pt idx="15">
                  <c:v>6.6662603042579832E-50</c:v>
                </c:pt>
                <c:pt idx="16">
                  <c:v>5.510849765193481E-49</c:v>
                </c:pt>
                <c:pt idx="17">
                  <c:v>4.4636663295993506E-48</c:v>
                </c:pt>
                <c:pt idx="18">
                  <c:v>3.5424336183647828E-47</c:v>
                </c:pt>
                <c:pt idx="19">
                  <c:v>2.7545367204976587E-46</c:v>
                </c:pt>
                <c:pt idx="20">
                  <c:v>2.0986125183914653E-45</c:v>
                </c:pt>
                <c:pt idx="21">
                  <c:v>1.5665807991271019E-44</c:v>
                </c:pt>
                <c:pt idx="22">
                  <c:v>1.1458036114057025E-43</c:v>
                </c:pt>
                <c:pt idx="23">
                  <c:v>8.2111582375673386E-43</c:v>
                </c:pt>
                <c:pt idx="24">
                  <c:v>5.7654804467263559E-42</c:v>
                </c:pt>
                <c:pt idx="25">
                  <c:v>3.9664632331488986E-41</c:v>
                </c:pt>
                <c:pt idx="26">
                  <c:v>2.6736725032040162E-40</c:v>
                </c:pt>
                <c:pt idx="27">
                  <c:v>1.7658338334881974E-39</c:v>
                </c:pt>
                <c:pt idx="28">
                  <c:v>1.1426896795724017E-38</c:v>
                </c:pt>
                <c:pt idx="29">
                  <c:v>7.2450873118417796E-38</c:v>
                </c:pt>
                <c:pt idx="30">
                  <c:v>4.5008629554764058E-37</c:v>
                </c:pt>
                <c:pt idx="31">
                  <c:v>2.7395851457064617E-36</c:v>
                </c:pt>
                <c:pt idx="32">
                  <c:v>1.6338442848389578E-35</c:v>
                </c:pt>
                <c:pt idx="33">
                  <c:v>9.5471417588577422E-35</c:v>
                </c:pt>
                <c:pt idx="34">
                  <c:v>5.4660415205131692E-34</c:v>
                </c:pt>
                <c:pt idx="35">
                  <c:v>3.0662624795186578E-33</c:v>
                </c:pt>
                <c:pt idx="36">
                  <c:v>1.6853207911733009E-32</c:v>
                </c:pt>
                <c:pt idx="37">
                  <c:v>9.0759621411124619E-32</c:v>
                </c:pt>
                <c:pt idx="38">
                  <c:v>4.7889424718040768E-31</c:v>
                </c:pt>
                <c:pt idx="39">
                  <c:v>2.475844768974629E-30</c:v>
                </c:pt>
                <c:pt idx="40">
                  <c:v>1.2541343143155367E-29</c:v>
                </c:pt>
                <c:pt idx="41">
                  <c:v>6.2244579453436695E-29</c:v>
                </c:pt>
                <c:pt idx="42">
                  <c:v>3.026884647870505E-28</c:v>
                </c:pt>
                <c:pt idx="43">
                  <c:v>1.4422051816531099E-27</c:v>
                </c:pt>
                <c:pt idx="44">
                  <c:v>6.7327901716316234E-27</c:v>
                </c:pt>
                <c:pt idx="45">
                  <c:v>3.0796400250676624E-26</c:v>
                </c:pt>
                <c:pt idx="46">
                  <c:v>1.3801989040921389E-25</c:v>
                </c:pt>
                <c:pt idx="47">
                  <c:v>6.0606645689861806E-25</c:v>
                </c:pt>
                <c:pt idx="48">
                  <c:v>2.607568138777171E-24</c:v>
                </c:pt>
                <c:pt idx="49">
                  <c:v>1.0992283752437743E-23</c:v>
                </c:pt>
                <c:pt idx="50">
                  <c:v>4.5402215187622287E-23</c:v>
                </c:pt>
                <c:pt idx="51">
                  <c:v>1.8373969965260188E-22</c:v>
                </c:pt>
                <c:pt idx="52">
                  <c:v>7.2856081406277093E-22</c:v>
                </c:pt>
                <c:pt idx="53">
                  <c:v>2.8305150138147085E-21</c:v>
                </c:pt>
                <c:pt idx="54">
                  <c:v>1.0774620044275101E-20</c:v>
                </c:pt>
                <c:pt idx="55">
                  <c:v>4.0186049308480371E-20</c:v>
                </c:pt>
                <c:pt idx="56">
                  <c:v>1.468539081666988E-19</c:v>
                </c:pt>
                <c:pt idx="57">
                  <c:v>5.2581449251007402E-19</c:v>
                </c:pt>
                <c:pt idx="58">
                  <c:v>1.8446604756698363E-18</c:v>
                </c:pt>
                <c:pt idx="59">
                  <c:v>6.3406996299110644E-18</c:v>
                </c:pt>
                <c:pt idx="60">
                  <c:v>2.1354763474912228E-17</c:v>
                </c:pt>
                <c:pt idx="61">
                  <c:v>7.0467554173138332E-17</c:v>
                </c:pt>
                <c:pt idx="62">
                  <c:v>2.2783501922584704E-16</c:v>
                </c:pt>
                <c:pt idx="63">
                  <c:v>7.2175301193384172E-16</c:v>
                </c:pt>
                <c:pt idx="64">
                  <c:v>2.2402350062652674E-15</c:v>
                </c:pt>
                <c:pt idx="65">
                  <c:v>6.8129531270131058E-15</c:v>
                </c:pt>
                <c:pt idx="66">
                  <c:v>2.0300842883252697E-14</c:v>
                </c:pt>
                <c:pt idx="67">
                  <c:v>5.9269271111331695E-14</c:v>
                </c:pt>
                <c:pt idx="68">
                  <c:v>1.6954381451316983E-13</c:v>
                </c:pt>
                <c:pt idx="69">
                  <c:v>4.7519423251815859E-13</c:v>
                </c:pt>
                <c:pt idx="70">
                  <c:v>1.3049600583377992E-12</c:v>
                </c:pt>
                <c:pt idx="71">
                  <c:v>3.5112368419649829E-12</c:v>
                </c:pt>
                <c:pt idx="72">
                  <c:v>9.2567786219815902E-12</c:v>
                </c:pt>
                <c:pt idx="73">
                  <c:v>2.3910930535638452E-11</c:v>
                </c:pt>
                <c:pt idx="74">
                  <c:v>6.0515959736511137E-11</c:v>
                </c:pt>
                <c:pt idx="75">
                  <c:v>1.5006527901377618E-10</c:v>
                </c:pt>
                <c:pt idx="76">
                  <c:v>3.6460898117425319E-10</c:v>
                </c:pt>
                <c:pt idx="77">
                  <c:v>8.6798326426046951E-10</c:v>
                </c:pt>
                <c:pt idx="78">
                  <c:v>2.0245671612829049E-9</c:v>
                </c:pt>
                <c:pt idx="79">
                  <c:v>4.6268974321914444E-9</c:v>
                </c:pt>
                <c:pt idx="80">
                  <c:v>1.0360587994235681E-8</c:v>
                </c:pt>
                <c:pt idx="81">
                  <c:v>2.2730855556729885E-8</c:v>
                </c:pt>
                <c:pt idx="82">
                  <c:v>4.8863436628113112E-8</c:v>
                </c:pt>
                <c:pt idx="83">
                  <c:v>1.0291746525102024E-7</c:v>
                </c:pt>
                <c:pt idx="84">
                  <c:v>2.1238850210489969E-7</c:v>
                </c:pt>
                <c:pt idx="85">
                  <c:v>4.2944719446696345E-7</c:v>
                </c:pt>
                <c:pt idx="86">
                  <c:v>8.5079589353961557E-7</c:v>
                </c:pt>
                <c:pt idx="87">
                  <c:v>1.6514972222104619E-6</c:v>
                </c:pt>
                <c:pt idx="88">
                  <c:v>3.1409943655793234E-6</c:v>
                </c:pt>
                <c:pt idx="89">
                  <c:v>5.8531993332058325E-6</c:v>
                </c:pt>
                <c:pt idx="90">
                  <c:v>1.0687012536930293E-5</c:v>
                </c:pt>
                <c:pt idx="91">
                  <c:v>1.9118603680697908E-5</c:v>
                </c:pt>
                <c:pt idx="92">
                  <c:v>3.3511422990508117E-5</c:v>
                </c:pt>
                <c:pt idx="93">
                  <c:v>5.7552794515307346E-5</c:v>
                </c:pt>
                <c:pt idx="94">
                  <c:v>9.6844912161810965E-5</c:v>
                </c:pt>
                <c:pt idx="95">
                  <c:v>1.5967026664026341E-4</c:v>
                </c:pt>
                <c:pt idx="96">
                  <c:v>2.5793373014666569E-4</c:v>
                </c:pt>
                <c:pt idx="97">
                  <c:v>4.0825270819644502E-4</c:v>
                </c:pt>
                <c:pt idx="98">
                  <c:v>6.3312120170542965E-4</c:v>
                </c:pt>
                <c:pt idx="99">
                  <c:v>9.6201421074717749E-4</c:v>
                </c:pt>
                <c:pt idx="100">
                  <c:v>1.4322306547697795E-3</c:v>
                </c:pt>
                <c:pt idx="101">
                  <c:v>2.0892061217045723E-3</c:v>
                </c:pt>
                <c:pt idx="102">
                  <c:v>2.9859770251128835E-3</c:v>
                </c:pt>
                <c:pt idx="103">
                  <c:v>4.1814651470229672E-3</c:v>
                </c:pt>
                <c:pt idx="104">
                  <c:v>5.737297205843303E-3</c:v>
                </c:pt>
                <c:pt idx="105">
                  <c:v>7.712995216169723E-3</c:v>
                </c:pt>
                <c:pt idx="106">
                  <c:v>1.0159576932727636E-2</c:v>
                </c:pt>
                <c:pt idx="107">
                  <c:v>1.3111881994872581E-2</c:v>
                </c:pt>
                <c:pt idx="108">
                  <c:v>1.6580258143722392E-2</c:v>
                </c:pt>
                <c:pt idx="109">
                  <c:v>2.054255182126689E-2</c:v>
                </c:pt>
                <c:pt idx="110">
                  <c:v>2.493758204020002E-2</c:v>
                </c:pt>
                <c:pt idx="111">
                  <c:v>2.9661365445028648E-2</c:v>
                </c:pt>
                <c:pt idx="112">
                  <c:v>3.4567246359877624E-2</c:v>
                </c:pt>
                <c:pt idx="113">
                  <c:v>3.9470740790642965E-2</c:v>
                </c:pt>
                <c:pt idx="114">
                  <c:v>4.4159344402723774E-2</c:v>
                </c:pt>
                <c:pt idx="115">
                  <c:v>4.8406847965255365E-2</c:v>
                </c:pt>
                <c:pt idx="116">
                  <c:v>5.1990960245069093E-2</c:v>
                </c:pt>
                <c:pt idx="117">
                  <c:v>5.4712394277744596E-2</c:v>
                </c:pt>
                <c:pt idx="118">
                  <c:v>5.6413162847180141E-2</c:v>
                </c:pt>
                <c:pt idx="119">
                  <c:v>5.6991754343061814E-2</c:v>
                </c:pt>
                <c:pt idx="120">
                  <c:v>5.6413162847180141E-2</c:v>
                </c:pt>
                <c:pt idx="121">
                  <c:v>5.4712394277744596E-2</c:v>
                </c:pt>
                <c:pt idx="122">
                  <c:v>5.1990960245069093E-2</c:v>
                </c:pt>
                <c:pt idx="123">
                  <c:v>4.8406847965255365E-2</c:v>
                </c:pt>
                <c:pt idx="124">
                  <c:v>4.4159344402723774E-2</c:v>
                </c:pt>
                <c:pt idx="125">
                  <c:v>3.9470740790642965E-2</c:v>
                </c:pt>
                <c:pt idx="126">
                  <c:v>3.4567246359877624E-2</c:v>
                </c:pt>
                <c:pt idx="127">
                  <c:v>2.9661365445028648E-2</c:v>
                </c:pt>
                <c:pt idx="128">
                  <c:v>2.493758204020002E-2</c:v>
                </c:pt>
                <c:pt idx="129">
                  <c:v>2.054255182126689E-2</c:v>
                </c:pt>
                <c:pt idx="130">
                  <c:v>1.6580258143722392E-2</c:v>
                </c:pt>
                <c:pt idx="131">
                  <c:v>1.3111881994872581E-2</c:v>
                </c:pt>
                <c:pt idx="132">
                  <c:v>1.0159576932727636E-2</c:v>
                </c:pt>
                <c:pt idx="133">
                  <c:v>7.712995216169723E-3</c:v>
                </c:pt>
                <c:pt idx="134">
                  <c:v>5.737297205843303E-3</c:v>
                </c:pt>
                <c:pt idx="135">
                  <c:v>4.1814651470229672E-3</c:v>
                </c:pt>
                <c:pt idx="136">
                  <c:v>2.9859770251128835E-3</c:v>
                </c:pt>
                <c:pt idx="137">
                  <c:v>2.0892061217045723E-3</c:v>
                </c:pt>
                <c:pt idx="138">
                  <c:v>1.4322306547697795E-3</c:v>
                </c:pt>
                <c:pt idx="139">
                  <c:v>9.6201421074717749E-4</c:v>
                </c:pt>
                <c:pt idx="140">
                  <c:v>6.3312120170542965E-4</c:v>
                </c:pt>
                <c:pt idx="141">
                  <c:v>4.0825270819644502E-4</c:v>
                </c:pt>
                <c:pt idx="142">
                  <c:v>2.5793373014666569E-4</c:v>
                </c:pt>
                <c:pt idx="143">
                  <c:v>1.5967026664026341E-4</c:v>
                </c:pt>
                <c:pt idx="144">
                  <c:v>9.6844912161810965E-5</c:v>
                </c:pt>
                <c:pt idx="145">
                  <c:v>5.7552794515307346E-5</c:v>
                </c:pt>
                <c:pt idx="146">
                  <c:v>3.3511422990508117E-5</c:v>
                </c:pt>
                <c:pt idx="147">
                  <c:v>1.9118603680697908E-5</c:v>
                </c:pt>
                <c:pt idx="148">
                  <c:v>1.0687012536930293E-5</c:v>
                </c:pt>
              </c:numCache>
            </c:numRef>
          </c:val>
          <c:smooth val="0"/>
        </c:ser>
        <c:dLbls>
          <c:showLegendKey val="0"/>
          <c:showVal val="0"/>
          <c:showCatName val="0"/>
          <c:showSerName val="0"/>
          <c:showPercent val="0"/>
          <c:showBubbleSize val="0"/>
        </c:dLbls>
        <c:smooth val="0"/>
        <c:axId val="420058928"/>
        <c:axId val="420058536"/>
      </c:lineChart>
      <c:catAx>
        <c:axId val="420058928"/>
        <c:scaling>
          <c:orientation val="minMax"/>
        </c:scaling>
        <c:delete val="1"/>
        <c:axPos val="b"/>
        <c:numFmt formatCode="General" sourceLinked="1"/>
        <c:majorTickMark val="none"/>
        <c:minorTickMark val="none"/>
        <c:tickLblPos val="nextTo"/>
        <c:crossAx val="420058536"/>
        <c:crosses val="autoZero"/>
        <c:auto val="1"/>
        <c:lblAlgn val="ctr"/>
        <c:lblOffset val="100"/>
        <c:noMultiLvlLbl val="0"/>
      </c:catAx>
      <c:valAx>
        <c:axId val="4200585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4200589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70886851486502"/>
          <c:y val="6.4114093662356667E-2"/>
          <c:w val="0.82968541757013248"/>
          <c:h val="0.87456491165306494"/>
        </c:manualLayout>
      </c:layout>
      <c:lineChart>
        <c:grouping val="standard"/>
        <c:varyColors val="0"/>
        <c:ser>
          <c:idx val="0"/>
          <c:order val="0"/>
          <c:tx>
            <c:strRef>
              <c:f>Sheet1!$B$3</c:f>
              <c:strCache>
                <c:ptCount val="1"/>
                <c:pt idx="0">
                  <c:v>事前分布</c:v>
                </c:pt>
              </c:strCache>
            </c:strRef>
          </c:tx>
          <c:spPr>
            <a:ln w="15875" cap="rnd">
              <a:solidFill>
                <a:srgbClr val="00B05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Sheet1!$B$4:$B$163</c:f>
              <c:numCache>
                <c:formatCode>General</c:formatCode>
                <c:ptCount val="160"/>
                <c:pt idx="0">
                  <c:v>5.8840333364891539E-4</c:v>
                </c:pt>
                <c:pt idx="1">
                  <c:v>7.1611532738488973E-4</c:v>
                </c:pt>
                <c:pt idx="2">
                  <c:v>8.6711165909259967E-4</c:v>
                </c:pt>
                <c:pt idx="3">
                  <c:v>1.0446030608522862E-3</c:v>
                </c:pt>
                <c:pt idx="4">
                  <c:v>1.2520214638263244E-3</c:v>
                </c:pt>
                <c:pt idx="5">
                  <c:v>1.4929885125564417E-3</c:v>
                </c:pt>
                <c:pt idx="6">
                  <c:v>1.7712724589718397E-3</c:v>
                </c:pt>
                <c:pt idx="7">
                  <c:v>2.0907325735114836E-3</c:v>
                </c:pt>
                <c:pt idx="8">
                  <c:v>2.4552505275389036E-3</c:v>
                </c:pt>
                <c:pt idx="9">
                  <c:v>2.8686486029216515E-3</c:v>
                </c:pt>
                <c:pt idx="10">
                  <c:v>3.3345950673055276E-3</c:v>
                </c:pt>
                <c:pt idx="11">
                  <c:v>3.8564976080848615E-3</c:v>
                </c:pt>
                <c:pt idx="12">
                  <c:v>4.4373863296112339E-3</c:v>
                </c:pt>
                <c:pt idx="13">
                  <c:v>5.0797884663638182E-3</c:v>
                </c:pt>
                <c:pt idx="14">
                  <c:v>5.7855976237648861E-3</c:v>
                </c:pt>
                <c:pt idx="15">
                  <c:v>6.5559409974362904E-3</c:v>
                </c:pt>
                <c:pt idx="16">
                  <c:v>7.3910486066359176E-3</c:v>
                </c:pt>
                <c:pt idx="17">
                  <c:v>8.2901290718611961E-3</c:v>
                </c:pt>
                <c:pt idx="18">
                  <c:v>9.2512568332779824E-3</c:v>
                </c:pt>
                <c:pt idx="19">
                  <c:v>1.0271275910633445E-2</c:v>
                </c:pt>
                <c:pt idx="20">
                  <c:v>1.1345725315654054E-2</c:v>
                </c:pt>
                <c:pt idx="21">
                  <c:v>1.246879102010001E-2</c:v>
                </c:pt>
                <c:pt idx="22">
                  <c:v>1.3633288940850665E-2</c:v>
                </c:pt>
                <c:pt idx="23">
                  <c:v>1.4830682722514324E-2</c:v>
                </c:pt>
                <c:pt idx="24">
                  <c:v>1.6051139185154824E-2</c:v>
                </c:pt>
                <c:pt idx="25">
                  <c:v>1.7283623179938812E-2</c:v>
                </c:pt>
                <c:pt idx="26">
                  <c:v>1.8516032292183786E-2</c:v>
                </c:pt>
                <c:pt idx="27">
                  <c:v>1.9735370395321482E-2</c:v>
                </c:pt>
                <c:pt idx="28">
                  <c:v>2.0927957547587996E-2</c:v>
                </c:pt>
                <c:pt idx="29">
                  <c:v>2.2079672201361887E-2</c:v>
                </c:pt>
                <c:pt idx="30">
                  <c:v>2.3176220234090411E-2</c:v>
                </c:pt>
                <c:pt idx="31">
                  <c:v>2.4203423982627682E-2</c:v>
                </c:pt>
                <c:pt idx="32">
                  <c:v>2.5147523340307107E-2</c:v>
                </c:pt>
                <c:pt idx="33">
                  <c:v>2.5995480122534546E-2</c:v>
                </c:pt>
                <c:pt idx="34">
                  <c:v>2.6735276376026396E-2</c:v>
                </c:pt>
                <c:pt idx="35">
                  <c:v>2.7356197138872298E-2</c:v>
                </c:pt>
                <c:pt idx="36">
                  <c:v>2.7849088376235672E-2</c:v>
                </c:pt>
                <c:pt idx="37">
                  <c:v>2.8206581423590071E-2</c:v>
                </c:pt>
                <c:pt idx="38">
                  <c:v>2.8423276249906291E-2</c:v>
                </c:pt>
                <c:pt idx="39">
                  <c:v>2.8495877171530907E-2</c:v>
                </c:pt>
                <c:pt idx="40">
                  <c:v>2.8423276249906291E-2</c:v>
                </c:pt>
                <c:pt idx="41">
                  <c:v>2.8206581423590071E-2</c:v>
                </c:pt>
                <c:pt idx="42">
                  <c:v>2.7849088376235672E-2</c:v>
                </c:pt>
                <c:pt idx="43">
                  <c:v>2.7356197138872298E-2</c:v>
                </c:pt>
                <c:pt idx="44">
                  <c:v>2.6735276376026396E-2</c:v>
                </c:pt>
                <c:pt idx="45">
                  <c:v>2.5995480122534546E-2</c:v>
                </c:pt>
                <c:pt idx="46">
                  <c:v>2.5147523340307107E-2</c:v>
                </c:pt>
                <c:pt idx="47">
                  <c:v>2.4203423982627682E-2</c:v>
                </c:pt>
                <c:pt idx="48">
                  <c:v>2.3176220234090411E-2</c:v>
                </c:pt>
                <c:pt idx="49">
                  <c:v>2.2079672201361887E-2</c:v>
                </c:pt>
                <c:pt idx="50">
                  <c:v>2.0927957547587996E-2</c:v>
                </c:pt>
                <c:pt idx="51">
                  <c:v>1.9735370395321482E-2</c:v>
                </c:pt>
                <c:pt idx="52">
                  <c:v>1.8516032292183786E-2</c:v>
                </c:pt>
                <c:pt idx="53">
                  <c:v>1.7283623179938812E-2</c:v>
                </c:pt>
                <c:pt idx="54">
                  <c:v>1.6051139185154824E-2</c:v>
                </c:pt>
                <c:pt idx="55">
                  <c:v>1.4830682722514324E-2</c:v>
                </c:pt>
                <c:pt idx="56">
                  <c:v>1.3633288940850665E-2</c:v>
                </c:pt>
                <c:pt idx="57">
                  <c:v>1.246879102010001E-2</c:v>
                </c:pt>
                <c:pt idx="58">
                  <c:v>1.1345725315654054E-2</c:v>
                </c:pt>
                <c:pt idx="59">
                  <c:v>1.0271275910633445E-2</c:v>
                </c:pt>
                <c:pt idx="60">
                  <c:v>9.2512568332779824E-3</c:v>
                </c:pt>
                <c:pt idx="61">
                  <c:v>8.2901290718611961E-3</c:v>
                </c:pt>
                <c:pt idx="62">
                  <c:v>7.3910486066359176E-3</c:v>
                </c:pt>
                <c:pt idx="63">
                  <c:v>6.5559409974362904E-3</c:v>
                </c:pt>
                <c:pt idx="64">
                  <c:v>5.7855976237648861E-3</c:v>
                </c:pt>
                <c:pt idx="65">
                  <c:v>5.0797884663638182E-3</c:v>
                </c:pt>
                <c:pt idx="66">
                  <c:v>4.4373863296112339E-3</c:v>
                </c:pt>
                <c:pt idx="67">
                  <c:v>3.8564976080848615E-3</c:v>
                </c:pt>
                <c:pt idx="68">
                  <c:v>3.3345950673055276E-3</c:v>
                </c:pt>
                <c:pt idx="69">
                  <c:v>2.8686486029216515E-3</c:v>
                </c:pt>
                <c:pt idx="70">
                  <c:v>2.4552505275389036E-3</c:v>
                </c:pt>
                <c:pt idx="71">
                  <c:v>2.0907325735114836E-3</c:v>
                </c:pt>
                <c:pt idx="72">
                  <c:v>1.7712724589718397E-3</c:v>
                </c:pt>
                <c:pt idx="73">
                  <c:v>1.4929885125564417E-3</c:v>
                </c:pt>
                <c:pt idx="74">
                  <c:v>1.2520214638263244E-3</c:v>
                </c:pt>
                <c:pt idx="75">
                  <c:v>1.0446030608522862E-3</c:v>
                </c:pt>
                <c:pt idx="76">
                  <c:v>8.6711165909259967E-4</c:v>
                </c:pt>
                <c:pt idx="77">
                  <c:v>7.1611532738488973E-4</c:v>
                </c:pt>
                <c:pt idx="78">
                  <c:v>5.8840333364891539E-4</c:v>
                </c:pt>
                <c:pt idx="79">
                  <c:v>4.8100710537358874E-4</c:v>
                </c:pt>
                <c:pt idx="80">
                  <c:v>3.91211912558287E-4</c:v>
                </c:pt>
                <c:pt idx="81">
                  <c:v>3.1656060085271482E-4</c:v>
                </c:pt>
                <c:pt idx="82">
                  <c:v>2.5485071961189193E-4</c:v>
                </c:pt>
                <c:pt idx="83">
                  <c:v>2.0412635409822251E-4</c:v>
                </c:pt>
                <c:pt idx="84">
                  <c:v>1.6266589423423464E-4</c:v>
                </c:pt>
                <c:pt idx="85">
                  <c:v>1.2896686507333284E-4</c:v>
                </c:pt>
                <c:pt idx="86">
                  <c:v>1.0172881675534603E-4</c:v>
                </c:pt>
                <c:pt idx="87">
                  <c:v>7.9835133320131706E-5</c:v>
                </c:pt>
                <c:pt idx="88">
                  <c:v>6.2334478217554291E-5</c:v>
                </c:pt>
                <c:pt idx="89">
                  <c:v>4.8422456080905483E-5</c:v>
                </c:pt>
                <c:pt idx="90">
                  <c:v>3.7423940258988789E-5</c:v>
                </c:pt>
                <c:pt idx="91">
                  <c:v>2.8776397257653673E-5</c:v>
                </c:pt>
                <c:pt idx="92">
                  <c:v>2.2014434869127046E-5</c:v>
                </c:pt>
                <c:pt idx="93">
                  <c:v>1.6755711495254058E-5</c:v>
                </c:pt>
                <c:pt idx="94">
                  <c:v>1.2688270200916598E-5</c:v>
                </c:pt>
                <c:pt idx="95">
                  <c:v>9.5593018403489539E-6</c:v>
                </c:pt>
                <c:pt idx="96">
                  <c:v>7.165296119388644E-6</c:v>
                </c:pt>
                <c:pt idx="97">
                  <c:v>5.3435062684651465E-6</c:v>
                </c:pt>
                <c:pt idx="98">
                  <c:v>3.9646304762115915E-6</c:v>
                </c:pt>
                <c:pt idx="99">
                  <c:v>2.9265996666029163E-6</c:v>
                </c:pt>
                <c:pt idx="100">
                  <c:v>2.1493549123885629E-6</c:v>
                </c:pt>
                <c:pt idx="101">
                  <c:v>1.5704971827896617E-6</c:v>
                </c:pt>
                <c:pt idx="102">
                  <c:v>1.1416957933503912E-6</c:v>
                </c:pt>
                <c:pt idx="103">
                  <c:v>8.2574861110523096E-7</c:v>
                </c:pt>
                <c:pt idx="104">
                  <c:v>5.9419571381803612E-7</c:v>
                </c:pt>
                <c:pt idx="105">
                  <c:v>4.2539794676980779E-7</c:v>
                </c:pt>
                <c:pt idx="106">
                  <c:v>3.0300198658729332E-7</c:v>
                </c:pt>
                <c:pt idx="107">
                  <c:v>2.1472359723348173E-7</c:v>
                </c:pt>
                <c:pt idx="108">
                  <c:v>1.5139038184199936E-7</c:v>
                </c:pt>
                <c:pt idx="109">
                  <c:v>1.0619425105244984E-7</c:v>
                </c:pt>
                <c:pt idx="110">
                  <c:v>7.4111898767893371E-8</c:v>
                </c:pt>
                <c:pt idx="111">
                  <c:v>5.145873262551012E-8</c:v>
                </c:pt>
                <c:pt idx="112">
                  <c:v>3.554794039132256E-8</c:v>
                </c:pt>
                <c:pt idx="113">
                  <c:v>2.4431718314056556E-8</c:v>
                </c:pt>
                <c:pt idx="114">
                  <c:v>1.6706204514005529E-8</c:v>
                </c:pt>
                <c:pt idx="115">
                  <c:v>1.1365427778364942E-8</c:v>
                </c:pt>
                <c:pt idx="116">
                  <c:v>7.6926857446737672E-9</c:v>
                </c:pt>
                <c:pt idx="117">
                  <c:v>5.1802939971178407E-9</c:v>
                </c:pt>
                <c:pt idx="118">
                  <c:v>3.4706837018348787E-9</c:v>
                </c:pt>
                <c:pt idx="119">
                  <c:v>2.3134487160957222E-9</c:v>
                </c:pt>
                <c:pt idx="120">
                  <c:v>1.5342245529567735E-9</c:v>
                </c:pt>
                <c:pt idx="121">
                  <c:v>1.0122835806414525E-9</c:v>
                </c:pt>
                <c:pt idx="122">
                  <c:v>6.6450716542092998E-10</c:v>
                </c:pt>
                <c:pt idx="123">
                  <c:v>4.3399163213023476E-10</c:v>
                </c:pt>
                <c:pt idx="124">
                  <c:v>2.8199879676240463E-10</c:v>
                </c:pt>
                <c:pt idx="125">
                  <c:v>1.823044905871266E-10</c:v>
                </c:pt>
                <c:pt idx="126">
                  <c:v>1.1725508599255709E-10</c:v>
                </c:pt>
                <c:pt idx="127">
                  <c:v>7.5032639506888088E-11</c:v>
                </c:pt>
                <c:pt idx="128">
                  <c:v>4.7769750289929284E-11</c:v>
                </c:pt>
                <c:pt idx="129">
                  <c:v>3.0257979868255569E-11</c:v>
                </c:pt>
                <c:pt idx="130">
                  <c:v>1.9068261534020371E-11</c:v>
                </c:pt>
                <c:pt idx="131">
                  <c:v>1.1955465267819226E-11</c:v>
                </c:pt>
                <c:pt idx="132">
                  <c:v>7.4577200404957722E-12</c:v>
                </c:pt>
                <c:pt idx="133">
                  <c:v>4.6283893109907951E-12</c:v>
                </c:pt>
                <c:pt idx="134">
                  <c:v>2.8578399276955916E-12</c:v>
                </c:pt>
                <c:pt idx="135">
                  <c:v>1.7556184209824914E-12</c:v>
                </c:pt>
                <c:pt idx="136">
                  <c:v>1.0730169203260855E-12</c:v>
                </c:pt>
                <c:pt idx="137">
                  <c:v>6.5248002916889959E-13</c:v>
                </c:pt>
                <c:pt idx="138">
                  <c:v>3.9474086501706384E-13</c:v>
                </c:pt>
                <c:pt idx="139">
                  <c:v>2.375971162590793E-13</c:v>
                </c:pt>
                <c:pt idx="140">
                  <c:v>1.4228347186459129E-13</c:v>
                </c:pt>
                <c:pt idx="141">
                  <c:v>8.4771907256584916E-14</c:v>
                </c:pt>
                <c:pt idx="142">
                  <c:v>5.0249722366878387E-14</c:v>
                </c:pt>
                <c:pt idx="143">
                  <c:v>2.9634635555665847E-14</c:v>
                </c:pt>
                <c:pt idx="144">
                  <c:v>1.7388003807350068E-14</c:v>
                </c:pt>
                <c:pt idx="145">
                  <c:v>1.0150421441626348E-14</c:v>
                </c:pt>
                <c:pt idx="146">
                  <c:v>5.8952555245497556E-15</c:v>
                </c:pt>
                <c:pt idx="147">
                  <c:v>3.4064765635065529E-15</c:v>
                </c:pt>
                <c:pt idx="148">
                  <c:v>1.9583593623822202E-15</c:v>
                </c:pt>
                <c:pt idx="149">
                  <c:v>1.1201175031326337E-15</c:v>
                </c:pt>
                <c:pt idx="150">
                  <c:v>6.3741017305533461E-16</c:v>
                </c:pt>
                <c:pt idx="151">
                  <c:v>3.6087650596692086E-16</c:v>
                </c:pt>
                <c:pt idx="152">
                  <c:v>2.0327428389235381E-16</c:v>
                </c:pt>
                <c:pt idx="153">
                  <c:v>1.1391750961292352E-16</c:v>
                </c:pt>
                <c:pt idx="154">
                  <c:v>6.35159409587208E-17</c:v>
                </c:pt>
                <c:pt idx="155">
                  <c:v>3.5233777086569166E-17</c:v>
                </c:pt>
                <c:pt idx="156">
                  <c:v>1.9445534280459079E-17</c:v>
                </c:pt>
                <c:pt idx="157">
                  <c:v>1.0677381737456114E-17</c:v>
                </c:pt>
                <c:pt idx="158">
                  <c:v>5.8330254511925367E-18</c:v>
                </c:pt>
                <c:pt idx="159">
                  <c:v>3.1703498149555322E-18</c:v>
                </c:pt>
              </c:numCache>
            </c:numRef>
          </c:val>
          <c:smooth val="0"/>
        </c:ser>
        <c:ser>
          <c:idx val="1"/>
          <c:order val="1"/>
          <c:tx>
            <c:strRef>
              <c:f>Sheet1!$C$3</c:f>
              <c:strCache>
                <c:ptCount val="1"/>
                <c:pt idx="0">
                  <c:v>事後分布</c:v>
                </c:pt>
              </c:strCache>
            </c:strRef>
          </c:tx>
          <c:spPr>
            <a:ln w="15875" cap="rnd">
              <a:solidFill>
                <a:srgbClr val="0070C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Sheet1!$C$4:$C$163</c:f>
              <c:numCache>
                <c:formatCode>General</c:formatCode>
                <c:ptCount val="160"/>
                <c:pt idx="0">
                  <c:v>8.4003604729168502E-87</c:v>
                </c:pt>
                <c:pt idx="1">
                  <c:v>5.6970082411638452E-85</c:v>
                </c:pt>
                <c:pt idx="2">
                  <c:v>3.690232072811572E-83</c:v>
                </c:pt>
                <c:pt idx="3">
                  <c:v>2.2830657397028956E-81</c:v>
                </c:pt>
                <c:pt idx="4">
                  <c:v>1.3490904290462029E-79</c:v>
                </c:pt>
                <c:pt idx="5">
                  <c:v>7.6141532215988981E-78</c:v>
                </c:pt>
                <c:pt idx="6">
                  <c:v>4.104498196440095E-76</c:v>
                </c:pt>
                <c:pt idx="7">
                  <c:v>2.1132770311613127E-74</c:v>
                </c:pt>
                <c:pt idx="8">
                  <c:v>1.0392276731450284E-72</c:v>
                </c:pt>
                <c:pt idx="9">
                  <c:v>4.8811581533873905E-71</c:v>
                </c:pt>
                <c:pt idx="10">
                  <c:v>2.1897420703681961E-69</c:v>
                </c:pt>
                <c:pt idx="11">
                  <c:v>9.3825513881693345E-68</c:v>
                </c:pt>
                <c:pt idx="12">
                  <c:v>3.8397844680968616E-66</c:v>
                </c:pt>
                <c:pt idx="13">
                  <c:v>1.5008961716397812E-64</c:v>
                </c:pt>
                <c:pt idx="14">
                  <c:v>5.6034094545977278E-63</c:v>
                </c:pt>
                <c:pt idx="15">
                  <c:v>1.9980758640597901E-61</c:v>
                </c:pt>
                <c:pt idx="16">
                  <c:v>6.8050214010628905E-60</c:v>
                </c:pt>
                <c:pt idx="17">
                  <c:v>2.213629446975815E-58</c:v>
                </c:pt>
                <c:pt idx="18">
                  <c:v>6.8776212867530154E-57</c:v>
                </c:pt>
                <c:pt idx="19">
                  <c:v>2.040936529134113E-55</c:v>
                </c:pt>
                <c:pt idx="20">
                  <c:v>5.784670766975709E-54</c:v>
                </c:pt>
                <c:pt idx="21">
                  <c:v>1.5659781571538268E-52</c:v>
                </c:pt>
                <c:pt idx="22">
                  <c:v>4.0490268840636035E-51</c:v>
                </c:pt>
                <c:pt idx="23">
                  <c:v>9.9993904563871186E-50</c:v>
                </c:pt>
                <c:pt idx="24">
                  <c:v>2.3586000326134165E-48</c:v>
                </c:pt>
                <c:pt idx="25">
                  <c:v>5.3136504275473236E-47</c:v>
                </c:pt>
                <c:pt idx="26">
                  <c:v>1.1433773003726623E-45</c:v>
                </c:pt>
                <c:pt idx="27">
                  <c:v>2.3498711986907198E-44</c:v>
                </c:pt>
                <c:pt idx="28">
                  <c:v>4.6127132479631721E-43</c:v>
                </c:pt>
                <c:pt idx="29">
                  <c:v>8.6482206700896575E-42</c:v>
                </c:pt>
                <c:pt idx="30">
                  <c:v>1.5486560534870146E-40</c:v>
                </c:pt>
                <c:pt idx="31">
                  <c:v>2.6487507502323336E-39</c:v>
                </c:pt>
                <c:pt idx="32">
                  <c:v>4.3269822876454277E-38</c:v>
                </c:pt>
                <c:pt idx="33">
                  <c:v>6.7512944332147992E-37</c:v>
                </c:pt>
                <c:pt idx="34">
                  <c:v>1.0061132909947029E-35</c:v>
                </c:pt>
                <c:pt idx="35">
                  <c:v>1.4320712638286817E-34</c:v>
                </c:pt>
                <c:pt idx="36">
                  <c:v>1.946884917614845E-33</c:v>
                </c:pt>
                <c:pt idx="37">
                  <c:v>2.5279811867599869E-32</c:v>
                </c:pt>
                <c:pt idx="38">
                  <c:v>3.1352003645314013E-31</c:v>
                </c:pt>
                <c:pt idx="39">
                  <c:v>3.7137671534619965E-30</c:v>
                </c:pt>
                <c:pt idx="40">
                  <c:v>4.2016700695450751E-29</c:v>
                </c:pt>
                <c:pt idx="41">
                  <c:v>4.5403269718058548E-28</c:v>
                </c:pt>
                <c:pt idx="42">
                  <c:v>4.6860856143357538E-27</c:v>
                </c:pt>
                <c:pt idx="43">
                  <c:v>4.6194600376015923E-26</c:v>
                </c:pt>
                <c:pt idx="44">
                  <c:v>4.349407674583675E-25</c:v>
                </c:pt>
                <c:pt idx="45">
                  <c:v>3.9113522081658121E-24</c:v>
                </c:pt>
                <c:pt idx="46">
                  <c:v>3.359554105891134E-23</c:v>
                </c:pt>
                <c:pt idx="47">
                  <c:v>2.7560954947890284E-22</c:v>
                </c:pt>
                <c:pt idx="48">
                  <c:v>2.1595575844928898E-21</c:v>
                </c:pt>
                <c:pt idx="49">
                  <c:v>1.6161930066412994E-20</c:v>
                </c:pt>
                <c:pt idx="50">
                  <c:v>1.1552595409043293E-19</c:v>
                </c:pt>
                <c:pt idx="51">
                  <c:v>7.887217387651222E-19</c:v>
                </c:pt>
                <c:pt idx="52">
                  <c:v>5.1431117947596943E-18</c:v>
                </c:pt>
                <c:pt idx="53">
                  <c:v>3.2032145212368802E-17</c:v>
                </c:pt>
                <c:pt idx="54">
                  <c:v>1.9054782287616239E-16</c:v>
                </c:pt>
                <c:pt idx="55">
                  <c:v>1.0826295179007779E-15</c:v>
                </c:pt>
                <c:pt idx="56">
                  <c:v>5.8750780871467228E-15</c:v>
                </c:pt>
                <c:pt idx="57">
                  <c:v>3.0451264324879261E-14</c:v>
                </c:pt>
                <c:pt idx="58">
                  <c:v>1.5074916710063625E-13</c:v>
                </c:pt>
                <c:pt idx="59">
                  <c:v>7.1279134877724561E-13</c:v>
                </c:pt>
                <c:pt idx="60">
                  <c:v>3.219050760978302E-12</c:v>
                </c:pt>
                <c:pt idx="61">
                  <c:v>1.3885167932972583E-11</c:v>
                </c:pt>
                <c:pt idx="62">
                  <c:v>5.7204784602061718E-11</c:v>
                </c:pt>
                <c:pt idx="63">
                  <c:v>2.2509791852066504E-10</c:v>
                </c:pt>
                <c:pt idx="64">
                  <c:v>8.4599639028721688E-10</c:v>
                </c:pt>
                <c:pt idx="65">
                  <c:v>3.0368507419243686E-9</c:v>
                </c:pt>
                <c:pt idx="66">
                  <c:v>1.0412051105504745E-8</c:v>
                </c:pt>
                <c:pt idx="67">
                  <c:v>3.4096283335095191E-8</c:v>
                </c:pt>
                <c:pt idx="68">
                  <c:v>1.0664382117396863E-7</c:v>
                </c:pt>
                <c:pt idx="69">
                  <c:v>3.1858275315735232E-7</c:v>
                </c:pt>
                <c:pt idx="70">
                  <c:v>9.0900595976188307E-7</c:v>
                </c:pt>
                <c:pt idx="71">
                  <c:v>2.4772458333157014E-6</c:v>
                </c:pt>
                <c:pt idx="72">
                  <c:v>6.4480647371657123E-6</c:v>
                </c:pt>
                <c:pt idx="73">
                  <c:v>1.6030518805395553E-5</c:v>
                </c:pt>
                <c:pt idx="74">
                  <c:v>3.8064810602749929E-5</c:v>
                </c:pt>
                <c:pt idx="75">
                  <c:v>8.6329191772961409E-5</c:v>
                </c:pt>
                <c:pt idx="76">
                  <c:v>1.870034346526637E-4</c:v>
                </c:pt>
                <c:pt idx="77">
                  <c:v>3.8690059521999951E-4</c:v>
                </c:pt>
                <c:pt idx="78">
                  <c:v>7.6455215883567838E-4</c:v>
                </c:pt>
                <c:pt idx="79">
                  <c:v>1.4430213161207715E-3</c:v>
                </c:pt>
                <c:pt idx="80">
                  <c:v>2.6013349772778089E-3</c:v>
                </c:pt>
                <c:pt idx="81">
                  <c:v>4.478965537669335E-3</c:v>
                </c:pt>
                <c:pt idx="82">
                  <c:v>7.3657515826167355E-3</c:v>
                </c:pt>
                <c:pt idx="83">
                  <c:v>1.1569492824254606E-2</c:v>
                </c:pt>
                <c:pt idx="84">
                  <c:v>1.7356792871294699E-2</c:v>
                </c:pt>
                <c:pt idx="85">
                  <c:v>2.4870387215583632E-2</c:v>
                </c:pt>
                <c:pt idx="86">
                  <c:v>3.4037175946962206E-2</c:v>
                </c:pt>
                <c:pt idx="87">
                  <c:v>4.4492048167543034E-2</c:v>
                </c:pt>
                <c:pt idx="88">
                  <c:v>5.554809687655142E-2</c:v>
                </c:pt>
                <c:pt idx="89">
                  <c:v>6.623901660408571E-2</c:v>
                </c:pt>
                <c:pt idx="90">
                  <c:v>7.5442570020921362E-2</c:v>
                </c:pt>
                <c:pt idx="91">
                  <c:v>8.2068591416616918E-2</c:v>
                </c:pt>
                <c:pt idx="92">
                  <c:v>8.5269828749718862E-2</c:v>
                </c:pt>
                <c:pt idx="93">
                  <c:v>8.4619744270770195E-2</c:v>
                </c:pt>
                <c:pt idx="94">
                  <c:v>8.0205829128079151E-2</c:v>
                </c:pt>
                <c:pt idx="95">
                  <c:v>7.2610271947883012E-2</c:v>
                </c:pt>
                <c:pt idx="96">
                  <c:v>6.278387264276393E-2</c:v>
                </c:pt>
                <c:pt idx="97">
                  <c:v>5.185086953981638E-2</c:v>
                </c:pt>
                <c:pt idx="98">
                  <c:v>4.0899866822551936E-2</c:v>
                </c:pt>
                <c:pt idx="99">
                  <c:v>3.0813827731900299E-2</c:v>
                </c:pt>
                <c:pt idx="100">
                  <c:v>2.2173145819907713E-2</c:v>
                </c:pt>
                <c:pt idx="101">
                  <c:v>1.5239365399091426E-2</c:v>
                </c:pt>
                <c:pt idx="102">
                  <c:v>1.0003785201916566E-2</c:v>
                </c:pt>
                <c:pt idx="103">
                  <c:v>6.2721977205344405E-3</c:v>
                </c:pt>
                <c:pt idx="104">
                  <c:v>3.7560643914789642E-3</c:v>
                </c:pt>
                <c:pt idx="105">
                  <c:v>2.1483459821546643E-3</c:v>
                </c:pt>
                <c:pt idx="106">
                  <c:v>1.1736357376748577E-3</c:v>
                </c:pt>
                <c:pt idx="107">
                  <c:v>6.1237906229466587E-4</c:v>
                </c:pt>
                <c:pt idx="108">
                  <c:v>3.0518645026603723E-4</c:v>
                </c:pt>
                <c:pt idx="109">
                  <c:v>1.4526736824271619E-4</c:v>
                </c:pt>
                <c:pt idx="110">
                  <c:v>6.6043304607380895E-5</c:v>
                </c:pt>
                <c:pt idx="111">
                  <c:v>2.867790552104676E-5</c:v>
                </c:pt>
                <c:pt idx="112">
                  <c:v>1.1893891428634731E-5</c:v>
                </c:pt>
                <c:pt idx="113">
                  <c:v>4.7114915483689684E-6</c:v>
                </c:pt>
                <c:pt idx="114">
                  <c:v>1.7825871414541081E-6</c:v>
                </c:pt>
                <c:pt idx="115">
                  <c:v>6.4417079170044282E-7</c:v>
                </c:pt>
                <c:pt idx="116">
                  <c:v>2.2233569630367894E-7</c:v>
                </c:pt>
                <c:pt idx="117">
                  <c:v>7.3295154942169397E-8</c:v>
                </c:pt>
                <c:pt idx="118">
                  <c:v>2.3078057234021183E-8</c:v>
                </c:pt>
                <c:pt idx="119">
                  <c:v>6.9403461482871173E-9</c:v>
                </c:pt>
                <c:pt idx="120">
                  <c:v>1.9935214962627897E-9</c:v>
                </c:pt>
                <c:pt idx="121">
                  <c:v>5.4691347176137976E-10</c:v>
                </c:pt>
                <c:pt idx="122">
                  <c:v>1.4330925086978733E-10</c:v>
                </c:pt>
                <c:pt idx="123">
                  <c:v>3.5866395803457416E-11</c:v>
                </c:pt>
                <c:pt idx="124">
                  <c:v>8.5735197830867142E-12</c:v>
                </c:pt>
                <c:pt idx="125">
                  <c:v>1.9574400875066847E-12</c:v>
                </c:pt>
                <c:pt idx="126">
                  <c:v>4.2685041559377381E-13</c:v>
                </c:pt>
                <c:pt idx="127">
                  <c:v>8.890390666699753E-14</c:v>
                </c:pt>
                <c:pt idx="128">
                  <c:v>1.7685766573649266E-14</c:v>
                </c:pt>
                <c:pt idx="129">
                  <c:v>3.3603525093978761E-15</c:v>
                </c:pt>
                <c:pt idx="130">
                  <c:v>6.0982285167706138E-16</c:v>
                </c:pt>
                <c:pt idx="131">
                  <c:v>1.0570133125970748E-16</c:v>
                </c:pt>
                <c:pt idx="132">
                  <c:v>1.7499076353577607E-17</c:v>
                </c:pt>
                <c:pt idx="133">
                  <c:v>2.7669907135047156E-18</c:v>
                </c:pt>
                <c:pt idx="134">
                  <c:v>4.1788634814804672E-19</c:v>
                </c:pt>
                <c:pt idx="135">
                  <c:v>6.0279073962719696E-20</c:v>
                </c:pt>
                <c:pt idx="136">
                  <c:v>8.3048705357599704E-21</c:v>
                </c:pt>
                <c:pt idx="137">
                  <c:v>1.0928412210941563E-21</c:v>
                </c:pt>
                <c:pt idx="138">
                  <c:v>1.3735332450738462E-22</c:v>
                </c:pt>
                <c:pt idx="139">
                  <c:v>1.6488425628656613E-23</c:v>
                </c:pt>
                <c:pt idx="140">
                  <c:v>1.8905018655950956E-24</c:v>
                </c:pt>
                <c:pt idx="141">
                  <c:v>2.0702983561382082E-25</c:v>
                </c:pt>
                <c:pt idx="142">
                  <c:v>2.1654425725420648E-26</c:v>
                </c:pt>
                <c:pt idx="143">
                  <c:v>2.1633077724796649E-27</c:v>
                </c:pt>
                <c:pt idx="144">
                  <c:v>2.0641813839090521E-28</c:v>
                </c:pt>
                <c:pt idx="145">
                  <c:v>1.8812014714733047E-29</c:v>
                </c:pt>
                <c:pt idx="146">
                  <c:v>1.6374975881972576E-30</c:v>
                </c:pt>
                <c:pt idx="147">
                  <c:v>1.3613943211668303E-31</c:v>
                </c:pt>
                <c:pt idx="148">
                  <c:v>1.0810483214937797E-32</c:v>
                </c:pt>
                <c:pt idx="149">
                  <c:v>8.1990622807697538E-34</c:v>
                </c:pt>
                <c:pt idx="150">
                  <c:v>5.9393807952764818E-35</c:v>
                </c:pt>
                <c:pt idx="151">
                  <c:v>4.1093777185596926E-36</c:v>
                </c:pt>
                <c:pt idx="152">
                  <c:v>2.7156191320758621E-37</c:v>
                </c:pt>
                <c:pt idx="153">
                  <c:v>1.7140345193586024E-38</c:v>
                </c:pt>
                <c:pt idx="154">
                  <c:v>1.0333041528307304E-39</c:v>
                </c:pt>
                <c:pt idx="155">
                  <c:v>5.9496948497233487E-41</c:v>
                </c:pt>
                <c:pt idx="156">
                  <c:v>3.272043853776179E-42</c:v>
                </c:pt>
                <c:pt idx="157">
                  <c:v>1.7187054171085537E-43</c:v>
                </c:pt>
                <c:pt idx="158">
                  <c:v>8.6226683502928086E-45</c:v>
                </c:pt>
                <c:pt idx="159">
                  <c:v>4.1318050807464875E-46</c:v>
                </c:pt>
              </c:numCache>
            </c:numRef>
          </c:val>
          <c:smooth val="0"/>
        </c:ser>
        <c:dLbls>
          <c:showLegendKey val="0"/>
          <c:showVal val="0"/>
          <c:showCatName val="0"/>
          <c:showSerName val="0"/>
          <c:showPercent val="0"/>
          <c:showBubbleSize val="0"/>
        </c:dLbls>
        <c:smooth val="0"/>
        <c:axId val="420065984"/>
        <c:axId val="420068728"/>
      </c:lineChart>
      <c:catAx>
        <c:axId val="420065984"/>
        <c:scaling>
          <c:orientation val="minMax"/>
        </c:scaling>
        <c:delete val="1"/>
        <c:axPos val="b"/>
        <c:numFmt formatCode="General" sourceLinked="1"/>
        <c:majorTickMark val="out"/>
        <c:minorTickMark val="none"/>
        <c:tickLblPos val="nextTo"/>
        <c:crossAx val="420068728"/>
        <c:crosses val="autoZero"/>
        <c:auto val="1"/>
        <c:lblAlgn val="ctr"/>
        <c:lblOffset val="100"/>
        <c:noMultiLvlLbl val="0"/>
      </c:catAx>
      <c:valAx>
        <c:axId val="420068728"/>
        <c:scaling>
          <c:orientation val="minMax"/>
          <c:max val="0.12000000000000001"/>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420065984"/>
        <c:crosses val="autoZero"/>
        <c:crossBetween val="between"/>
      </c:valAx>
      <c:spPr>
        <a:noFill/>
        <a:ln>
          <a:noFill/>
        </a:ln>
        <a:effectLst/>
      </c:spPr>
    </c:plotArea>
    <c:legend>
      <c:legendPos val="b"/>
      <c:layout>
        <c:manualLayout>
          <c:xMode val="edge"/>
          <c:yMode val="edge"/>
          <c:x val="0.13754915729013817"/>
          <c:y val="5.9187409703889339E-2"/>
          <c:w val="0.33592673975118376"/>
          <c:h val="0.2066967753370717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70886851486502"/>
          <c:y val="6.4114093662356667E-2"/>
          <c:w val="0.82968541757013248"/>
          <c:h val="0.87456491165306494"/>
        </c:manualLayout>
      </c:layout>
      <c:lineChart>
        <c:grouping val="standard"/>
        <c:varyColors val="0"/>
        <c:ser>
          <c:idx val="0"/>
          <c:order val="0"/>
          <c:tx>
            <c:strRef>
              <c:f>Sheet1!$B$3</c:f>
              <c:strCache>
                <c:ptCount val="1"/>
                <c:pt idx="0">
                  <c:v>観測分布</c:v>
                </c:pt>
              </c:strCache>
            </c:strRef>
          </c:tx>
          <c:spPr>
            <a:ln w="15875" cap="rnd">
              <a:solidFill>
                <a:srgbClr val="FF000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Sheet1!$B$4:$B$163</c:f>
              <c:numCache>
                <c:formatCode>General</c:formatCode>
                <c:ptCount val="160"/>
                <c:pt idx="0">
                  <c:v>1.0005974477597975E-64</c:v>
                </c:pt>
                <c:pt idx="1">
                  <c:v>1.1234221561238784E-63</c:v>
                </c:pt>
                <c:pt idx="2">
                  <c:v>1.2358433530425285E-62</c:v>
                </c:pt>
                <c:pt idx="3">
                  <c:v>1.3320505760397842E-61</c:v>
                </c:pt>
                <c:pt idx="4">
                  <c:v>1.4067432844936793E-60</c:v>
                </c:pt>
                <c:pt idx="5">
                  <c:v>1.4556126924123505E-59</c:v>
                </c:pt>
                <c:pt idx="6">
                  <c:v>1.4757529646505432E-58</c:v>
                </c:pt>
                <c:pt idx="7">
                  <c:v>1.4659472468455765E-57</c:v>
                </c:pt>
                <c:pt idx="8">
                  <c:v>1.4267893774929964E-56</c:v>
                </c:pt>
                <c:pt idx="9">
                  <c:v>1.3606243527560368E-55</c:v>
                </c:pt>
                <c:pt idx="10">
                  <c:v>1.2713158441752785E-54</c:v>
                </c:pt>
                <c:pt idx="11">
                  <c:v>1.163872821149551E-53</c:v>
                </c:pt>
                <c:pt idx="12">
                  <c:v>1.043985438102492E-52</c:v>
                </c:pt>
                <c:pt idx="13">
                  <c:v>9.175298513480732E-52</c:v>
                </c:pt>
                <c:pt idx="14">
                  <c:v>7.9010136426348805E-51</c:v>
                </c:pt>
                <c:pt idx="15">
                  <c:v>6.6662603042579832E-50</c:v>
                </c:pt>
                <c:pt idx="16">
                  <c:v>5.510849765193481E-49</c:v>
                </c:pt>
                <c:pt idx="17">
                  <c:v>4.4636663295993506E-48</c:v>
                </c:pt>
                <c:pt idx="18">
                  <c:v>3.5424336183647828E-47</c:v>
                </c:pt>
                <c:pt idx="19">
                  <c:v>2.7545367204976587E-46</c:v>
                </c:pt>
                <c:pt idx="20">
                  <c:v>2.0986125183914653E-45</c:v>
                </c:pt>
                <c:pt idx="21">
                  <c:v>1.5665807991271019E-44</c:v>
                </c:pt>
                <c:pt idx="22">
                  <c:v>1.1458036114057025E-43</c:v>
                </c:pt>
                <c:pt idx="23">
                  <c:v>8.2111582375673386E-43</c:v>
                </c:pt>
                <c:pt idx="24">
                  <c:v>5.7654804467263559E-42</c:v>
                </c:pt>
                <c:pt idx="25">
                  <c:v>3.9664632331488986E-41</c:v>
                </c:pt>
                <c:pt idx="26">
                  <c:v>2.6736725032040162E-40</c:v>
                </c:pt>
                <c:pt idx="27">
                  <c:v>1.7658338334881974E-39</c:v>
                </c:pt>
                <c:pt idx="28">
                  <c:v>1.1426896795724017E-38</c:v>
                </c:pt>
                <c:pt idx="29">
                  <c:v>7.2450873118417796E-38</c:v>
                </c:pt>
                <c:pt idx="30">
                  <c:v>4.5008629554764058E-37</c:v>
                </c:pt>
                <c:pt idx="31">
                  <c:v>2.7395851457064617E-36</c:v>
                </c:pt>
                <c:pt idx="32">
                  <c:v>1.6338442848389578E-35</c:v>
                </c:pt>
                <c:pt idx="33">
                  <c:v>9.5471417588577422E-35</c:v>
                </c:pt>
                <c:pt idx="34">
                  <c:v>5.4660415205131692E-34</c:v>
                </c:pt>
                <c:pt idx="35">
                  <c:v>3.0662624795186578E-33</c:v>
                </c:pt>
                <c:pt idx="36">
                  <c:v>1.6853207911733009E-32</c:v>
                </c:pt>
                <c:pt idx="37">
                  <c:v>9.0759621411124619E-32</c:v>
                </c:pt>
                <c:pt idx="38">
                  <c:v>4.7889424718040768E-31</c:v>
                </c:pt>
                <c:pt idx="39">
                  <c:v>2.475844768974629E-30</c:v>
                </c:pt>
                <c:pt idx="40">
                  <c:v>1.2541343143155367E-29</c:v>
                </c:pt>
                <c:pt idx="41">
                  <c:v>6.2244579453436695E-29</c:v>
                </c:pt>
                <c:pt idx="42">
                  <c:v>3.026884647870505E-28</c:v>
                </c:pt>
                <c:pt idx="43">
                  <c:v>1.4422051816531099E-27</c:v>
                </c:pt>
                <c:pt idx="44">
                  <c:v>6.7327901716316234E-27</c:v>
                </c:pt>
                <c:pt idx="45">
                  <c:v>3.0796400250676624E-26</c:v>
                </c:pt>
                <c:pt idx="46">
                  <c:v>1.3801989040921389E-25</c:v>
                </c:pt>
                <c:pt idx="47">
                  <c:v>6.0606645689861806E-25</c:v>
                </c:pt>
                <c:pt idx="48">
                  <c:v>2.607568138777171E-24</c:v>
                </c:pt>
                <c:pt idx="49">
                  <c:v>1.0992283752437743E-23</c:v>
                </c:pt>
                <c:pt idx="50">
                  <c:v>4.5402215187622287E-23</c:v>
                </c:pt>
                <c:pt idx="51">
                  <c:v>1.8373969965260188E-22</c:v>
                </c:pt>
                <c:pt idx="52">
                  <c:v>7.2856081406277093E-22</c:v>
                </c:pt>
                <c:pt idx="53">
                  <c:v>2.8305150138147085E-21</c:v>
                </c:pt>
                <c:pt idx="54">
                  <c:v>1.0774620044275101E-20</c:v>
                </c:pt>
                <c:pt idx="55">
                  <c:v>4.0186049308480371E-20</c:v>
                </c:pt>
                <c:pt idx="56">
                  <c:v>1.468539081666988E-19</c:v>
                </c:pt>
                <c:pt idx="57">
                  <c:v>5.2581449251007402E-19</c:v>
                </c:pt>
                <c:pt idx="58">
                  <c:v>1.8446604756698363E-18</c:v>
                </c:pt>
                <c:pt idx="59">
                  <c:v>6.3406996299110644E-18</c:v>
                </c:pt>
                <c:pt idx="60">
                  <c:v>2.1354763474912228E-17</c:v>
                </c:pt>
                <c:pt idx="61">
                  <c:v>7.0467554173138332E-17</c:v>
                </c:pt>
                <c:pt idx="62">
                  <c:v>2.2783501922584704E-16</c:v>
                </c:pt>
                <c:pt idx="63">
                  <c:v>7.2175301193384172E-16</c:v>
                </c:pt>
                <c:pt idx="64">
                  <c:v>2.2402350062652674E-15</c:v>
                </c:pt>
                <c:pt idx="65">
                  <c:v>6.8129531270131058E-15</c:v>
                </c:pt>
                <c:pt idx="66">
                  <c:v>2.0300842883252697E-14</c:v>
                </c:pt>
                <c:pt idx="67">
                  <c:v>5.9269271111331695E-14</c:v>
                </c:pt>
                <c:pt idx="68">
                  <c:v>1.6954381451316983E-13</c:v>
                </c:pt>
                <c:pt idx="69">
                  <c:v>4.7519423251815859E-13</c:v>
                </c:pt>
                <c:pt idx="70">
                  <c:v>1.3049600583377992E-12</c:v>
                </c:pt>
                <c:pt idx="71">
                  <c:v>3.5112368419649829E-12</c:v>
                </c:pt>
                <c:pt idx="72">
                  <c:v>9.2567786219815902E-12</c:v>
                </c:pt>
                <c:pt idx="73">
                  <c:v>2.3910930535638452E-11</c:v>
                </c:pt>
                <c:pt idx="74">
                  <c:v>6.0515959736511137E-11</c:v>
                </c:pt>
                <c:pt idx="75">
                  <c:v>1.5006527901377618E-10</c:v>
                </c:pt>
                <c:pt idx="76">
                  <c:v>3.6460898117425319E-10</c:v>
                </c:pt>
                <c:pt idx="77">
                  <c:v>8.6798326426046951E-10</c:v>
                </c:pt>
                <c:pt idx="78">
                  <c:v>2.0245671612829049E-9</c:v>
                </c:pt>
                <c:pt idx="79">
                  <c:v>4.6268974321914444E-9</c:v>
                </c:pt>
                <c:pt idx="80">
                  <c:v>1.0360587994235681E-8</c:v>
                </c:pt>
                <c:pt idx="81">
                  <c:v>2.2730855556729885E-8</c:v>
                </c:pt>
                <c:pt idx="82">
                  <c:v>4.8863436628113112E-8</c:v>
                </c:pt>
                <c:pt idx="83">
                  <c:v>1.0291746525102024E-7</c:v>
                </c:pt>
                <c:pt idx="84">
                  <c:v>2.1238850210489969E-7</c:v>
                </c:pt>
                <c:pt idx="85">
                  <c:v>4.2944719446696345E-7</c:v>
                </c:pt>
                <c:pt idx="86">
                  <c:v>8.5079589353961557E-7</c:v>
                </c:pt>
                <c:pt idx="87">
                  <c:v>1.6514972222104619E-6</c:v>
                </c:pt>
                <c:pt idx="88">
                  <c:v>3.1409943655793234E-6</c:v>
                </c:pt>
                <c:pt idx="89">
                  <c:v>5.8531993332058325E-6</c:v>
                </c:pt>
                <c:pt idx="90">
                  <c:v>1.0687012536930293E-5</c:v>
                </c:pt>
                <c:pt idx="91">
                  <c:v>1.9118603680697908E-5</c:v>
                </c:pt>
                <c:pt idx="92">
                  <c:v>3.3511422990508117E-5</c:v>
                </c:pt>
                <c:pt idx="93">
                  <c:v>5.7552794515307346E-5</c:v>
                </c:pt>
                <c:pt idx="94">
                  <c:v>9.6844912161810965E-5</c:v>
                </c:pt>
                <c:pt idx="95">
                  <c:v>1.5967026664026341E-4</c:v>
                </c:pt>
                <c:pt idx="96">
                  <c:v>2.5793373014666569E-4</c:v>
                </c:pt>
                <c:pt idx="97">
                  <c:v>4.0825270819644502E-4</c:v>
                </c:pt>
                <c:pt idx="98">
                  <c:v>6.3312120170542965E-4</c:v>
                </c:pt>
                <c:pt idx="99">
                  <c:v>9.6201421074717749E-4</c:v>
                </c:pt>
                <c:pt idx="100">
                  <c:v>1.4322306547697795E-3</c:v>
                </c:pt>
                <c:pt idx="101">
                  <c:v>2.0892061217045723E-3</c:v>
                </c:pt>
                <c:pt idx="102">
                  <c:v>2.9859770251128835E-3</c:v>
                </c:pt>
                <c:pt idx="103">
                  <c:v>4.1814651470229672E-3</c:v>
                </c:pt>
                <c:pt idx="104">
                  <c:v>5.737297205843303E-3</c:v>
                </c:pt>
                <c:pt idx="105">
                  <c:v>7.712995216169723E-3</c:v>
                </c:pt>
                <c:pt idx="106">
                  <c:v>1.0159576932727636E-2</c:v>
                </c:pt>
                <c:pt idx="107">
                  <c:v>1.3111881994872581E-2</c:v>
                </c:pt>
                <c:pt idx="108">
                  <c:v>1.6580258143722392E-2</c:v>
                </c:pt>
                <c:pt idx="109">
                  <c:v>2.054255182126689E-2</c:v>
                </c:pt>
                <c:pt idx="110">
                  <c:v>2.493758204020002E-2</c:v>
                </c:pt>
                <c:pt idx="111">
                  <c:v>2.9661365445028648E-2</c:v>
                </c:pt>
                <c:pt idx="112">
                  <c:v>3.4567246359877624E-2</c:v>
                </c:pt>
                <c:pt idx="113">
                  <c:v>3.9470740790642965E-2</c:v>
                </c:pt>
                <c:pt idx="114">
                  <c:v>4.4159344402723774E-2</c:v>
                </c:pt>
                <c:pt idx="115">
                  <c:v>4.8406847965255365E-2</c:v>
                </c:pt>
                <c:pt idx="116">
                  <c:v>5.1990960245069093E-2</c:v>
                </c:pt>
                <c:pt idx="117">
                  <c:v>5.4712394277744596E-2</c:v>
                </c:pt>
                <c:pt idx="118">
                  <c:v>5.6413162847180141E-2</c:v>
                </c:pt>
                <c:pt idx="119">
                  <c:v>5.6991754343061814E-2</c:v>
                </c:pt>
                <c:pt idx="120">
                  <c:v>5.6413162847180141E-2</c:v>
                </c:pt>
                <c:pt idx="121">
                  <c:v>5.4712394277744596E-2</c:v>
                </c:pt>
                <c:pt idx="122">
                  <c:v>5.1990960245069093E-2</c:v>
                </c:pt>
                <c:pt idx="123">
                  <c:v>4.8406847965255365E-2</c:v>
                </c:pt>
                <c:pt idx="124">
                  <c:v>4.4159344402723774E-2</c:v>
                </c:pt>
                <c:pt idx="125">
                  <c:v>3.9470740790642965E-2</c:v>
                </c:pt>
                <c:pt idx="126">
                  <c:v>3.4567246359877624E-2</c:v>
                </c:pt>
                <c:pt idx="127">
                  <c:v>2.9661365445028648E-2</c:v>
                </c:pt>
                <c:pt idx="128">
                  <c:v>2.493758204020002E-2</c:v>
                </c:pt>
                <c:pt idx="129">
                  <c:v>2.054255182126689E-2</c:v>
                </c:pt>
                <c:pt idx="130">
                  <c:v>1.6580258143722392E-2</c:v>
                </c:pt>
                <c:pt idx="131">
                  <c:v>1.3111881994872581E-2</c:v>
                </c:pt>
                <c:pt idx="132">
                  <c:v>1.0159576932727636E-2</c:v>
                </c:pt>
                <c:pt idx="133">
                  <c:v>7.712995216169723E-3</c:v>
                </c:pt>
                <c:pt idx="134">
                  <c:v>5.737297205843303E-3</c:v>
                </c:pt>
                <c:pt idx="135">
                  <c:v>4.1814651470229672E-3</c:v>
                </c:pt>
                <c:pt idx="136">
                  <c:v>2.9859770251128835E-3</c:v>
                </c:pt>
                <c:pt idx="137">
                  <c:v>2.0892061217045723E-3</c:v>
                </c:pt>
                <c:pt idx="138">
                  <c:v>1.4322306547697795E-3</c:v>
                </c:pt>
                <c:pt idx="139">
                  <c:v>9.6201421074717749E-4</c:v>
                </c:pt>
                <c:pt idx="140">
                  <c:v>6.3312120170542965E-4</c:v>
                </c:pt>
                <c:pt idx="141">
                  <c:v>4.0825270819644502E-4</c:v>
                </c:pt>
                <c:pt idx="142">
                  <c:v>2.5793373014666569E-4</c:v>
                </c:pt>
                <c:pt idx="143">
                  <c:v>1.5967026664026341E-4</c:v>
                </c:pt>
                <c:pt idx="144">
                  <c:v>9.6844912161810965E-5</c:v>
                </c:pt>
                <c:pt idx="145">
                  <c:v>5.7552794515307346E-5</c:v>
                </c:pt>
                <c:pt idx="146">
                  <c:v>3.3511422990508117E-5</c:v>
                </c:pt>
                <c:pt idx="147">
                  <c:v>1.9118603680697908E-5</c:v>
                </c:pt>
                <c:pt idx="148">
                  <c:v>1.0687012536930293E-5</c:v>
                </c:pt>
                <c:pt idx="149">
                  <c:v>5.8531993332058325E-6</c:v>
                </c:pt>
                <c:pt idx="150">
                  <c:v>3.1409943655793234E-6</c:v>
                </c:pt>
                <c:pt idx="151">
                  <c:v>1.6514972222104619E-6</c:v>
                </c:pt>
                <c:pt idx="152">
                  <c:v>8.5079589353961557E-7</c:v>
                </c:pt>
                <c:pt idx="153">
                  <c:v>4.2944719446696345E-7</c:v>
                </c:pt>
                <c:pt idx="154">
                  <c:v>2.1238850210489969E-7</c:v>
                </c:pt>
                <c:pt idx="155">
                  <c:v>1.0291746525102024E-7</c:v>
                </c:pt>
                <c:pt idx="156">
                  <c:v>4.8863436628113112E-8</c:v>
                </c:pt>
                <c:pt idx="157">
                  <c:v>2.2730855556729885E-8</c:v>
                </c:pt>
                <c:pt idx="158">
                  <c:v>1.0360587994235681E-8</c:v>
                </c:pt>
                <c:pt idx="159">
                  <c:v>4.6268974321914444E-9</c:v>
                </c:pt>
              </c:numCache>
            </c:numRef>
          </c:val>
          <c:smooth val="0"/>
        </c:ser>
        <c:dLbls>
          <c:showLegendKey val="0"/>
          <c:showVal val="0"/>
          <c:showCatName val="0"/>
          <c:showSerName val="0"/>
          <c:showPercent val="0"/>
          <c:showBubbleSize val="0"/>
        </c:dLbls>
        <c:smooth val="0"/>
        <c:axId val="420067160"/>
        <c:axId val="420067552"/>
      </c:lineChart>
      <c:catAx>
        <c:axId val="420067160"/>
        <c:scaling>
          <c:orientation val="minMax"/>
        </c:scaling>
        <c:delete val="1"/>
        <c:axPos val="b"/>
        <c:numFmt formatCode="General" sourceLinked="1"/>
        <c:majorTickMark val="out"/>
        <c:minorTickMark val="none"/>
        <c:tickLblPos val="nextTo"/>
        <c:crossAx val="420067552"/>
        <c:crosses val="autoZero"/>
        <c:auto val="1"/>
        <c:lblAlgn val="ctr"/>
        <c:lblOffset val="100"/>
        <c:noMultiLvlLbl val="0"/>
      </c:catAx>
      <c:valAx>
        <c:axId val="420067552"/>
        <c:scaling>
          <c:orientation val="minMax"/>
          <c:max val="0.12000000000000001"/>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420067160"/>
        <c:crosses val="autoZero"/>
        <c:crossBetween val="between"/>
      </c:valAx>
      <c:spPr>
        <a:noFill/>
        <a:ln>
          <a:noFill/>
        </a:ln>
        <a:effectLst/>
      </c:spPr>
    </c:plotArea>
    <c:legend>
      <c:legendPos val="b"/>
      <c:layout>
        <c:manualLayout>
          <c:xMode val="edge"/>
          <c:yMode val="edge"/>
          <c:x val="0.13754915729013817"/>
          <c:y val="5.9187409703889339E-2"/>
          <c:w val="0.32580190497454181"/>
          <c:h val="0.2011795555292968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70886851486502"/>
          <c:y val="6.4114093662356667E-2"/>
          <c:w val="0.82968541757013248"/>
          <c:h val="0.87456491165306494"/>
        </c:manualLayout>
      </c:layout>
      <c:lineChart>
        <c:grouping val="standard"/>
        <c:varyColors val="0"/>
        <c:ser>
          <c:idx val="0"/>
          <c:order val="0"/>
          <c:tx>
            <c:strRef>
              <c:f>Sheet1!$B$3</c:f>
              <c:strCache>
                <c:ptCount val="1"/>
                <c:pt idx="0">
                  <c:v>事前分布</c:v>
                </c:pt>
              </c:strCache>
            </c:strRef>
          </c:tx>
          <c:spPr>
            <a:ln w="15875" cap="rnd">
              <a:solidFill>
                <a:srgbClr val="00B05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Sheet1!$B$4:$B$163</c:f>
              <c:numCache>
                <c:formatCode>General</c:formatCode>
                <c:ptCount val="160"/>
                <c:pt idx="0">
                  <c:v>5.8840333364891539E-4</c:v>
                </c:pt>
                <c:pt idx="1">
                  <c:v>7.1611532738488973E-4</c:v>
                </c:pt>
                <c:pt idx="2">
                  <c:v>8.6711165909259967E-4</c:v>
                </c:pt>
                <c:pt idx="3">
                  <c:v>1.0446030608522862E-3</c:v>
                </c:pt>
                <c:pt idx="4">
                  <c:v>1.2520214638263244E-3</c:v>
                </c:pt>
                <c:pt idx="5">
                  <c:v>1.4929885125564417E-3</c:v>
                </c:pt>
                <c:pt idx="6">
                  <c:v>1.7712724589718397E-3</c:v>
                </c:pt>
                <c:pt idx="7">
                  <c:v>2.0907325735114836E-3</c:v>
                </c:pt>
                <c:pt idx="8">
                  <c:v>2.4552505275389036E-3</c:v>
                </c:pt>
                <c:pt idx="9">
                  <c:v>2.8686486029216515E-3</c:v>
                </c:pt>
                <c:pt idx="10">
                  <c:v>3.3345950673055276E-3</c:v>
                </c:pt>
                <c:pt idx="11">
                  <c:v>3.8564976080848615E-3</c:v>
                </c:pt>
                <c:pt idx="12">
                  <c:v>4.4373863296112339E-3</c:v>
                </c:pt>
                <c:pt idx="13">
                  <c:v>5.0797884663638182E-3</c:v>
                </c:pt>
                <c:pt idx="14">
                  <c:v>5.7855976237648861E-3</c:v>
                </c:pt>
                <c:pt idx="15">
                  <c:v>6.5559409974362904E-3</c:v>
                </c:pt>
                <c:pt idx="16">
                  <c:v>7.3910486066359176E-3</c:v>
                </c:pt>
                <c:pt idx="17">
                  <c:v>8.2901290718611961E-3</c:v>
                </c:pt>
                <c:pt idx="18">
                  <c:v>9.2512568332779824E-3</c:v>
                </c:pt>
                <c:pt idx="19">
                  <c:v>1.0271275910633445E-2</c:v>
                </c:pt>
                <c:pt idx="20">
                  <c:v>1.1345725315654054E-2</c:v>
                </c:pt>
                <c:pt idx="21">
                  <c:v>1.246879102010001E-2</c:v>
                </c:pt>
                <c:pt idx="22">
                  <c:v>1.3633288940850665E-2</c:v>
                </c:pt>
                <c:pt idx="23">
                  <c:v>1.4830682722514324E-2</c:v>
                </c:pt>
                <c:pt idx="24">
                  <c:v>1.6051139185154824E-2</c:v>
                </c:pt>
                <c:pt idx="25">
                  <c:v>1.7283623179938812E-2</c:v>
                </c:pt>
                <c:pt idx="26">
                  <c:v>1.8516032292183786E-2</c:v>
                </c:pt>
                <c:pt idx="27">
                  <c:v>1.9735370395321482E-2</c:v>
                </c:pt>
                <c:pt idx="28">
                  <c:v>2.0927957547587996E-2</c:v>
                </c:pt>
                <c:pt idx="29">
                  <c:v>2.2079672201361887E-2</c:v>
                </c:pt>
                <c:pt idx="30">
                  <c:v>2.3176220234090411E-2</c:v>
                </c:pt>
                <c:pt idx="31">
                  <c:v>2.4203423982627682E-2</c:v>
                </c:pt>
                <c:pt idx="32">
                  <c:v>2.5147523340307107E-2</c:v>
                </c:pt>
                <c:pt idx="33">
                  <c:v>2.5995480122534546E-2</c:v>
                </c:pt>
                <c:pt idx="34">
                  <c:v>2.6735276376026396E-2</c:v>
                </c:pt>
                <c:pt idx="35">
                  <c:v>2.7356197138872298E-2</c:v>
                </c:pt>
                <c:pt idx="36">
                  <c:v>2.7849088376235672E-2</c:v>
                </c:pt>
                <c:pt idx="37">
                  <c:v>2.8206581423590071E-2</c:v>
                </c:pt>
                <c:pt idx="38">
                  <c:v>2.8423276249906291E-2</c:v>
                </c:pt>
                <c:pt idx="39">
                  <c:v>2.8495877171530907E-2</c:v>
                </c:pt>
                <c:pt idx="40">
                  <c:v>2.8423276249906291E-2</c:v>
                </c:pt>
                <c:pt idx="41">
                  <c:v>2.8206581423590071E-2</c:v>
                </c:pt>
                <c:pt idx="42">
                  <c:v>2.7849088376235672E-2</c:v>
                </c:pt>
                <c:pt idx="43">
                  <c:v>2.7356197138872298E-2</c:v>
                </c:pt>
                <c:pt idx="44">
                  <c:v>2.6735276376026396E-2</c:v>
                </c:pt>
                <c:pt idx="45">
                  <c:v>2.5995480122534546E-2</c:v>
                </c:pt>
                <c:pt idx="46">
                  <c:v>2.5147523340307107E-2</c:v>
                </c:pt>
                <c:pt idx="47">
                  <c:v>2.4203423982627682E-2</c:v>
                </c:pt>
                <c:pt idx="48">
                  <c:v>2.3176220234090411E-2</c:v>
                </c:pt>
                <c:pt idx="49">
                  <c:v>2.2079672201361887E-2</c:v>
                </c:pt>
                <c:pt idx="50">
                  <c:v>2.0927957547587996E-2</c:v>
                </c:pt>
                <c:pt idx="51">
                  <c:v>1.9735370395321482E-2</c:v>
                </c:pt>
                <c:pt idx="52">
                  <c:v>1.8516032292183786E-2</c:v>
                </c:pt>
                <c:pt idx="53">
                  <c:v>1.7283623179938812E-2</c:v>
                </c:pt>
                <c:pt idx="54">
                  <c:v>1.6051139185154824E-2</c:v>
                </c:pt>
                <c:pt idx="55">
                  <c:v>1.4830682722514324E-2</c:v>
                </c:pt>
                <c:pt idx="56">
                  <c:v>1.3633288940850665E-2</c:v>
                </c:pt>
                <c:pt idx="57">
                  <c:v>1.246879102010001E-2</c:v>
                </c:pt>
                <c:pt idx="58">
                  <c:v>1.1345725315654054E-2</c:v>
                </c:pt>
                <c:pt idx="59">
                  <c:v>1.0271275910633445E-2</c:v>
                </c:pt>
                <c:pt idx="60">
                  <c:v>9.2512568332779824E-3</c:v>
                </c:pt>
                <c:pt idx="61">
                  <c:v>8.2901290718611961E-3</c:v>
                </c:pt>
                <c:pt idx="62">
                  <c:v>7.3910486066359176E-3</c:v>
                </c:pt>
                <c:pt idx="63">
                  <c:v>6.5559409974362904E-3</c:v>
                </c:pt>
                <c:pt idx="64">
                  <c:v>5.7855976237648861E-3</c:v>
                </c:pt>
                <c:pt idx="65">
                  <c:v>5.0797884663638182E-3</c:v>
                </c:pt>
                <c:pt idx="66">
                  <c:v>4.4373863296112339E-3</c:v>
                </c:pt>
                <c:pt idx="67">
                  <c:v>3.8564976080848615E-3</c:v>
                </c:pt>
                <c:pt idx="68">
                  <c:v>3.3345950673055276E-3</c:v>
                </c:pt>
                <c:pt idx="69">
                  <c:v>2.8686486029216515E-3</c:v>
                </c:pt>
                <c:pt idx="70">
                  <c:v>2.4552505275389036E-3</c:v>
                </c:pt>
                <c:pt idx="71">
                  <c:v>2.0907325735114836E-3</c:v>
                </c:pt>
                <c:pt idx="72">
                  <c:v>1.7712724589718397E-3</c:v>
                </c:pt>
                <c:pt idx="73">
                  <c:v>1.4929885125564417E-3</c:v>
                </c:pt>
                <c:pt idx="74">
                  <c:v>1.2520214638263244E-3</c:v>
                </c:pt>
                <c:pt idx="75">
                  <c:v>1.0446030608522862E-3</c:v>
                </c:pt>
                <c:pt idx="76">
                  <c:v>8.6711165909259967E-4</c:v>
                </c:pt>
                <c:pt idx="77">
                  <c:v>7.1611532738488973E-4</c:v>
                </c:pt>
                <c:pt idx="78">
                  <c:v>5.8840333364891539E-4</c:v>
                </c:pt>
                <c:pt idx="79">
                  <c:v>4.8100710537358874E-4</c:v>
                </c:pt>
                <c:pt idx="80">
                  <c:v>3.91211912558287E-4</c:v>
                </c:pt>
                <c:pt idx="81">
                  <c:v>3.1656060085271482E-4</c:v>
                </c:pt>
                <c:pt idx="82">
                  <c:v>2.5485071961189193E-4</c:v>
                </c:pt>
                <c:pt idx="83">
                  <c:v>2.0412635409822251E-4</c:v>
                </c:pt>
                <c:pt idx="84">
                  <c:v>1.6266589423423464E-4</c:v>
                </c:pt>
                <c:pt idx="85">
                  <c:v>1.2896686507333284E-4</c:v>
                </c:pt>
                <c:pt idx="86">
                  <c:v>1.0172881675534603E-4</c:v>
                </c:pt>
                <c:pt idx="87">
                  <c:v>7.9835133320131706E-5</c:v>
                </c:pt>
                <c:pt idx="88">
                  <c:v>6.2334478217554291E-5</c:v>
                </c:pt>
                <c:pt idx="89">
                  <c:v>4.8422456080905483E-5</c:v>
                </c:pt>
                <c:pt idx="90">
                  <c:v>3.7423940258988789E-5</c:v>
                </c:pt>
                <c:pt idx="91">
                  <c:v>2.8776397257653673E-5</c:v>
                </c:pt>
                <c:pt idx="92">
                  <c:v>2.2014434869127046E-5</c:v>
                </c:pt>
                <c:pt idx="93">
                  <c:v>1.6755711495254058E-5</c:v>
                </c:pt>
                <c:pt idx="94">
                  <c:v>1.2688270200916598E-5</c:v>
                </c:pt>
                <c:pt idx="95">
                  <c:v>9.5593018403489539E-6</c:v>
                </c:pt>
                <c:pt idx="96">
                  <c:v>7.165296119388644E-6</c:v>
                </c:pt>
                <c:pt idx="97">
                  <c:v>5.3435062684651465E-6</c:v>
                </c:pt>
                <c:pt idx="98">
                  <c:v>3.9646304762115915E-6</c:v>
                </c:pt>
                <c:pt idx="99">
                  <c:v>2.9265996666029163E-6</c:v>
                </c:pt>
                <c:pt idx="100">
                  <c:v>2.1493549123885629E-6</c:v>
                </c:pt>
                <c:pt idx="101">
                  <c:v>1.5704971827896617E-6</c:v>
                </c:pt>
                <c:pt idx="102">
                  <c:v>1.1416957933503912E-6</c:v>
                </c:pt>
                <c:pt idx="103">
                  <c:v>8.2574861110523096E-7</c:v>
                </c:pt>
                <c:pt idx="104">
                  <c:v>5.9419571381803612E-7</c:v>
                </c:pt>
                <c:pt idx="105">
                  <c:v>4.2539794676980779E-7</c:v>
                </c:pt>
                <c:pt idx="106">
                  <c:v>3.0300198658729332E-7</c:v>
                </c:pt>
                <c:pt idx="107">
                  <c:v>2.1472359723348173E-7</c:v>
                </c:pt>
                <c:pt idx="108">
                  <c:v>1.5139038184199936E-7</c:v>
                </c:pt>
                <c:pt idx="109">
                  <c:v>1.0619425105244984E-7</c:v>
                </c:pt>
                <c:pt idx="110">
                  <c:v>7.4111898767893371E-8</c:v>
                </c:pt>
                <c:pt idx="111">
                  <c:v>5.145873262551012E-8</c:v>
                </c:pt>
                <c:pt idx="112">
                  <c:v>3.554794039132256E-8</c:v>
                </c:pt>
                <c:pt idx="113">
                  <c:v>2.4431718314056556E-8</c:v>
                </c:pt>
                <c:pt idx="114">
                  <c:v>1.6706204514005529E-8</c:v>
                </c:pt>
                <c:pt idx="115">
                  <c:v>1.1365427778364942E-8</c:v>
                </c:pt>
                <c:pt idx="116">
                  <c:v>7.6926857446737672E-9</c:v>
                </c:pt>
                <c:pt idx="117">
                  <c:v>5.1802939971178407E-9</c:v>
                </c:pt>
                <c:pt idx="118">
                  <c:v>3.4706837018348787E-9</c:v>
                </c:pt>
                <c:pt idx="119">
                  <c:v>2.3134487160957222E-9</c:v>
                </c:pt>
                <c:pt idx="120">
                  <c:v>1.5342245529567735E-9</c:v>
                </c:pt>
                <c:pt idx="121">
                  <c:v>1.0122835806414525E-9</c:v>
                </c:pt>
                <c:pt idx="122">
                  <c:v>6.6450716542092998E-10</c:v>
                </c:pt>
                <c:pt idx="123">
                  <c:v>4.3399163213023476E-10</c:v>
                </c:pt>
                <c:pt idx="124">
                  <c:v>2.8199879676240463E-10</c:v>
                </c:pt>
                <c:pt idx="125">
                  <c:v>1.823044905871266E-10</c:v>
                </c:pt>
                <c:pt idx="126">
                  <c:v>1.1725508599255709E-10</c:v>
                </c:pt>
                <c:pt idx="127">
                  <c:v>7.5032639506888088E-11</c:v>
                </c:pt>
                <c:pt idx="128">
                  <c:v>4.7769750289929284E-11</c:v>
                </c:pt>
                <c:pt idx="129">
                  <c:v>3.0257979868255569E-11</c:v>
                </c:pt>
                <c:pt idx="130">
                  <c:v>1.9068261534020371E-11</c:v>
                </c:pt>
                <c:pt idx="131">
                  <c:v>1.1955465267819226E-11</c:v>
                </c:pt>
                <c:pt idx="132">
                  <c:v>7.4577200404957722E-12</c:v>
                </c:pt>
                <c:pt idx="133">
                  <c:v>4.6283893109907951E-12</c:v>
                </c:pt>
                <c:pt idx="134">
                  <c:v>2.8578399276955916E-12</c:v>
                </c:pt>
                <c:pt idx="135">
                  <c:v>1.7556184209824914E-12</c:v>
                </c:pt>
                <c:pt idx="136">
                  <c:v>1.0730169203260855E-12</c:v>
                </c:pt>
                <c:pt idx="137">
                  <c:v>6.5248002916889959E-13</c:v>
                </c:pt>
                <c:pt idx="138">
                  <c:v>3.9474086501706384E-13</c:v>
                </c:pt>
                <c:pt idx="139">
                  <c:v>2.375971162590793E-13</c:v>
                </c:pt>
                <c:pt idx="140">
                  <c:v>1.4228347186459129E-13</c:v>
                </c:pt>
                <c:pt idx="141">
                  <c:v>8.4771907256584916E-14</c:v>
                </c:pt>
                <c:pt idx="142">
                  <c:v>5.0249722366878387E-14</c:v>
                </c:pt>
                <c:pt idx="143">
                  <c:v>2.9634635555665847E-14</c:v>
                </c:pt>
                <c:pt idx="144">
                  <c:v>1.7388003807350068E-14</c:v>
                </c:pt>
                <c:pt idx="145">
                  <c:v>1.0150421441626348E-14</c:v>
                </c:pt>
                <c:pt idx="146">
                  <c:v>5.8952555245497556E-15</c:v>
                </c:pt>
                <c:pt idx="147">
                  <c:v>3.4064765635065529E-15</c:v>
                </c:pt>
                <c:pt idx="148">
                  <c:v>1.9583593623822202E-15</c:v>
                </c:pt>
                <c:pt idx="149">
                  <c:v>1.1201175031326337E-15</c:v>
                </c:pt>
                <c:pt idx="150">
                  <c:v>6.3741017305533461E-16</c:v>
                </c:pt>
                <c:pt idx="151">
                  <c:v>3.6087650596692086E-16</c:v>
                </c:pt>
                <c:pt idx="152">
                  <c:v>2.0327428389235381E-16</c:v>
                </c:pt>
                <c:pt idx="153">
                  <c:v>1.1391750961292352E-16</c:v>
                </c:pt>
                <c:pt idx="154">
                  <c:v>6.35159409587208E-17</c:v>
                </c:pt>
                <c:pt idx="155">
                  <c:v>3.5233777086569166E-17</c:v>
                </c:pt>
                <c:pt idx="156">
                  <c:v>1.9445534280459079E-17</c:v>
                </c:pt>
                <c:pt idx="157">
                  <c:v>1.0677381737456114E-17</c:v>
                </c:pt>
                <c:pt idx="158">
                  <c:v>5.8330254511925367E-18</c:v>
                </c:pt>
                <c:pt idx="159">
                  <c:v>3.1703498149555322E-18</c:v>
                </c:pt>
              </c:numCache>
            </c:numRef>
          </c:val>
          <c:smooth val="0"/>
        </c:ser>
        <c:ser>
          <c:idx val="1"/>
          <c:order val="1"/>
          <c:tx>
            <c:strRef>
              <c:f>Sheet1!$C$3</c:f>
              <c:strCache>
                <c:ptCount val="1"/>
                <c:pt idx="0">
                  <c:v>事後分布</c:v>
                </c:pt>
              </c:strCache>
            </c:strRef>
          </c:tx>
          <c:spPr>
            <a:ln w="15875" cap="rnd">
              <a:solidFill>
                <a:srgbClr val="0070C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Sheet1!$C$4:$C$163</c:f>
              <c:numCache>
                <c:formatCode>General</c:formatCode>
                <c:ptCount val="160"/>
                <c:pt idx="0">
                  <c:v>8.4003604729168502E-87</c:v>
                </c:pt>
                <c:pt idx="1">
                  <c:v>5.6970082411638452E-85</c:v>
                </c:pt>
                <c:pt idx="2">
                  <c:v>3.690232072811572E-83</c:v>
                </c:pt>
                <c:pt idx="3">
                  <c:v>2.2830657397028956E-81</c:v>
                </c:pt>
                <c:pt idx="4">
                  <c:v>1.3490904290462029E-79</c:v>
                </c:pt>
                <c:pt idx="5">
                  <c:v>7.6141532215988981E-78</c:v>
                </c:pt>
                <c:pt idx="6">
                  <c:v>4.104498196440095E-76</c:v>
                </c:pt>
                <c:pt idx="7">
                  <c:v>2.1132770311613127E-74</c:v>
                </c:pt>
                <c:pt idx="8">
                  <c:v>1.0392276731450284E-72</c:v>
                </c:pt>
                <c:pt idx="9">
                  <c:v>4.8811581533873905E-71</c:v>
                </c:pt>
                <c:pt idx="10">
                  <c:v>2.1897420703681961E-69</c:v>
                </c:pt>
                <c:pt idx="11">
                  <c:v>9.3825513881693345E-68</c:v>
                </c:pt>
                <c:pt idx="12">
                  <c:v>3.8397844680968616E-66</c:v>
                </c:pt>
                <c:pt idx="13">
                  <c:v>1.5008961716397812E-64</c:v>
                </c:pt>
                <c:pt idx="14">
                  <c:v>5.6034094545977278E-63</c:v>
                </c:pt>
                <c:pt idx="15">
                  <c:v>1.9980758640597901E-61</c:v>
                </c:pt>
                <c:pt idx="16">
                  <c:v>6.8050214010628905E-60</c:v>
                </c:pt>
                <c:pt idx="17">
                  <c:v>2.213629446975815E-58</c:v>
                </c:pt>
                <c:pt idx="18">
                  <c:v>6.8776212867530154E-57</c:v>
                </c:pt>
                <c:pt idx="19">
                  <c:v>2.040936529134113E-55</c:v>
                </c:pt>
                <c:pt idx="20">
                  <c:v>5.784670766975709E-54</c:v>
                </c:pt>
                <c:pt idx="21">
                  <c:v>1.5659781571538268E-52</c:v>
                </c:pt>
                <c:pt idx="22">
                  <c:v>4.0490268840636035E-51</c:v>
                </c:pt>
                <c:pt idx="23">
                  <c:v>9.9993904563871186E-50</c:v>
                </c:pt>
                <c:pt idx="24">
                  <c:v>2.3586000326134165E-48</c:v>
                </c:pt>
                <c:pt idx="25">
                  <c:v>5.3136504275473236E-47</c:v>
                </c:pt>
                <c:pt idx="26">
                  <c:v>1.1433773003726623E-45</c:v>
                </c:pt>
                <c:pt idx="27">
                  <c:v>2.3498711986907198E-44</c:v>
                </c:pt>
                <c:pt idx="28">
                  <c:v>4.6127132479631721E-43</c:v>
                </c:pt>
                <c:pt idx="29">
                  <c:v>8.6482206700896575E-42</c:v>
                </c:pt>
                <c:pt idx="30">
                  <c:v>1.5486560534870146E-40</c:v>
                </c:pt>
                <c:pt idx="31">
                  <c:v>2.6487507502323336E-39</c:v>
                </c:pt>
                <c:pt idx="32">
                  <c:v>4.3269822876454277E-38</c:v>
                </c:pt>
                <c:pt idx="33">
                  <c:v>6.7512944332147992E-37</c:v>
                </c:pt>
                <c:pt idx="34">
                  <c:v>1.0061132909947029E-35</c:v>
                </c:pt>
                <c:pt idx="35">
                  <c:v>1.4320712638286817E-34</c:v>
                </c:pt>
                <c:pt idx="36">
                  <c:v>1.946884917614845E-33</c:v>
                </c:pt>
                <c:pt idx="37">
                  <c:v>2.5279811867599869E-32</c:v>
                </c:pt>
                <c:pt idx="38">
                  <c:v>3.1352003645314013E-31</c:v>
                </c:pt>
                <c:pt idx="39">
                  <c:v>3.7137671534619965E-30</c:v>
                </c:pt>
                <c:pt idx="40">
                  <c:v>4.2016700695450751E-29</c:v>
                </c:pt>
                <c:pt idx="41">
                  <c:v>4.5403269718058548E-28</c:v>
                </c:pt>
                <c:pt idx="42">
                  <c:v>4.6860856143357538E-27</c:v>
                </c:pt>
                <c:pt idx="43">
                  <c:v>4.6194600376015923E-26</c:v>
                </c:pt>
                <c:pt idx="44">
                  <c:v>4.349407674583675E-25</c:v>
                </c:pt>
                <c:pt idx="45">
                  <c:v>3.9113522081658121E-24</c:v>
                </c:pt>
                <c:pt idx="46">
                  <c:v>3.359554105891134E-23</c:v>
                </c:pt>
                <c:pt idx="47">
                  <c:v>2.7560954947890284E-22</c:v>
                </c:pt>
                <c:pt idx="48">
                  <c:v>2.1595575844928898E-21</c:v>
                </c:pt>
                <c:pt idx="49">
                  <c:v>1.6161930066412994E-20</c:v>
                </c:pt>
                <c:pt idx="50">
                  <c:v>1.1552595409043293E-19</c:v>
                </c:pt>
                <c:pt idx="51">
                  <c:v>7.887217387651222E-19</c:v>
                </c:pt>
                <c:pt idx="52">
                  <c:v>5.1431117947596943E-18</c:v>
                </c:pt>
                <c:pt idx="53">
                  <c:v>3.2032145212368802E-17</c:v>
                </c:pt>
                <c:pt idx="54">
                  <c:v>1.9054782287616239E-16</c:v>
                </c:pt>
                <c:pt idx="55">
                  <c:v>1.0826295179007779E-15</c:v>
                </c:pt>
                <c:pt idx="56">
                  <c:v>5.8750780871467228E-15</c:v>
                </c:pt>
                <c:pt idx="57">
                  <c:v>3.0451264324879261E-14</c:v>
                </c:pt>
                <c:pt idx="58">
                  <c:v>1.5074916710063625E-13</c:v>
                </c:pt>
                <c:pt idx="59">
                  <c:v>7.1279134877724561E-13</c:v>
                </c:pt>
                <c:pt idx="60">
                  <c:v>3.219050760978302E-12</c:v>
                </c:pt>
                <c:pt idx="61">
                  <c:v>1.3885167932972583E-11</c:v>
                </c:pt>
                <c:pt idx="62">
                  <c:v>5.7204784602061718E-11</c:v>
                </c:pt>
                <c:pt idx="63">
                  <c:v>2.2509791852066504E-10</c:v>
                </c:pt>
                <c:pt idx="64">
                  <c:v>8.4599639028721688E-10</c:v>
                </c:pt>
                <c:pt idx="65">
                  <c:v>3.0368507419243686E-9</c:v>
                </c:pt>
                <c:pt idx="66">
                  <c:v>1.0412051105504745E-8</c:v>
                </c:pt>
                <c:pt idx="67">
                  <c:v>3.4096283335095191E-8</c:v>
                </c:pt>
                <c:pt idx="68">
                  <c:v>1.0664382117396863E-7</c:v>
                </c:pt>
                <c:pt idx="69">
                  <c:v>3.1858275315735232E-7</c:v>
                </c:pt>
                <c:pt idx="70">
                  <c:v>9.0900595976188307E-7</c:v>
                </c:pt>
                <c:pt idx="71">
                  <c:v>2.4772458333157014E-6</c:v>
                </c:pt>
                <c:pt idx="72">
                  <c:v>6.4480647371657123E-6</c:v>
                </c:pt>
                <c:pt idx="73">
                  <c:v>1.6030518805395553E-5</c:v>
                </c:pt>
                <c:pt idx="74">
                  <c:v>3.8064810602749929E-5</c:v>
                </c:pt>
                <c:pt idx="75">
                  <c:v>8.6329191772961409E-5</c:v>
                </c:pt>
                <c:pt idx="76">
                  <c:v>1.870034346526637E-4</c:v>
                </c:pt>
                <c:pt idx="77">
                  <c:v>3.8690059521999951E-4</c:v>
                </c:pt>
                <c:pt idx="78">
                  <c:v>7.6455215883567838E-4</c:v>
                </c:pt>
                <c:pt idx="79">
                  <c:v>1.4430213161207715E-3</c:v>
                </c:pt>
                <c:pt idx="80">
                  <c:v>2.6013349772778089E-3</c:v>
                </c:pt>
                <c:pt idx="81">
                  <c:v>4.478965537669335E-3</c:v>
                </c:pt>
                <c:pt idx="82">
                  <c:v>7.3657515826167355E-3</c:v>
                </c:pt>
                <c:pt idx="83">
                  <c:v>1.1569492824254606E-2</c:v>
                </c:pt>
                <c:pt idx="84">
                  <c:v>1.7356792871294699E-2</c:v>
                </c:pt>
                <c:pt idx="85">
                  <c:v>2.4870387215583632E-2</c:v>
                </c:pt>
                <c:pt idx="86">
                  <c:v>3.4037175946962206E-2</c:v>
                </c:pt>
                <c:pt idx="87">
                  <c:v>4.4492048167543034E-2</c:v>
                </c:pt>
                <c:pt idx="88">
                  <c:v>5.554809687655142E-2</c:v>
                </c:pt>
                <c:pt idx="89">
                  <c:v>6.623901660408571E-2</c:v>
                </c:pt>
                <c:pt idx="90">
                  <c:v>7.5442570020921362E-2</c:v>
                </c:pt>
                <c:pt idx="91">
                  <c:v>8.2068591416616918E-2</c:v>
                </c:pt>
                <c:pt idx="92">
                  <c:v>8.5269828749718862E-2</c:v>
                </c:pt>
                <c:pt idx="93">
                  <c:v>8.4619744270770195E-2</c:v>
                </c:pt>
                <c:pt idx="94">
                  <c:v>8.0205829128079151E-2</c:v>
                </c:pt>
                <c:pt idx="95">
                  <c:v>7.2610271947883012E-2</c:v>
                </c:pt>
                <c:pt idx="96">
                  <c:v>6.278387264276393E-2</c:v>
                </c:pt>
                <c:pt idx="97">
                  <c:v>5.185086953981638E-2</c:v>
                </c:pt>
                <c:pt idx="98">
                  <c:v>4.0899866822551936E-2</c:v>
                </c:pt>
                <c:pt idx="99">
                  <c:v>3.0813827731900299E-2</c:v>
                </c:pt>
                <c:pt idx="100">
                  <c:v>2.2173145819907713E-2</c:v>
                </c:pt>
                <c:pt idx="101">
                  <c:v>1.5239365399091426E-2</c:v>
                </c:pt>
                <c:pt idx="102">
                  <c:v>1.0003785201916566E-2</c:v>
                </c:pt>
                <c:pt idx="103">
                  <c:v>6.2721977205344405E-3</c:v>
                </c:pt>
                <c:pt idx="104">
                  <c:v>3.7560643914789642E-3</c:v>
                </c:pt>
                <c:pt idx="105">
                  <c:v>2.1483459821546643E-3</c:v>
                </c:pt>
                <c:pt idx="106">
                  <c:v>1.1736357376748577E-3</c:v>
                </c:pt>
                <c:pt idx="107">
                  <c:v>6.1237906229466587E-4</c:v>
                </c:pt>
                <c:pt idx="108">
                  <c:v>3.0518645026603723E-4</c:v>
                </c:pt>
                <c:pt idx="109">
                  <c:v>1.4526736824271619E-4</c:v>
                </c:pt>
                <c:pt idx="110">
                  <c:v>6.6043304607380895E-5</c:v>
                </c:pt>
                <c:pt idx="111">
                  <c:v>2.867790552104676E-5</c:v>
                </c:pt>
                <c:pt idx="112">
                  <c:v>1.1893891428634731E-5</c:v>
                </c:pt>
                <c:pt idx="113">
                  <c:v>4.7114915483689684E-6</c:v>
                </c:pt>
                <c:pt idx="114">
                  <c:v>1.7825871414541081E-6</c:v>
                </c:pt>
                <c:pt idx="115">
                  <c:v>6.4417079170044282E-7</c:v>
                </c:pt>
                <c:pt idx="116">
                  <c:v>2.2233569630367894E-7</c:v>
                </c:pt>
                <c:pt idx="117">
                  <c:v>7.3295154942169397E-8</c:v>
                </c:pt>
                <c:pt idx="118">
                  <c:v>2.3078057234021183E-8</c:v>
                </c:pt>
                <c:pt idx="119">
                  <c:v>6.9403461482871173E-9</c:v>
                </c:pt>
                <c:pt idx="120">
                  <c:v>1.9935214962627897E-9</c:v>
                </c:pt>
                <c:pt idx="121">
                  <c:v>5.4691347176137976E-10</c:v>
                </c:pt>
                <c:pt idx="122">
                  <c:v>1.4330925086978733E-10</c:v>
                </c:pt>
                <c:pt idx="123">
                  <c:v>3.5866395803457416E-11</c:v>
                </c:pt>
                <c:pt idx="124">
                  <c:v>8.5735197830867142E-12</c:v>
                </c:pt>
                <c:pt idx="125">
                  <c:v>1.9574400875066847E-12</c:v>
                </c:pt>
                <c:pt idx="126">
                  <c:v>4.2685041559377381E-13</c:v>
                </c:pt>
                <c:pt idx="127">
                  <c:v>8.890390666699753E-14</c:v>
                </c:pt>
                <c:pt idx="128">
                  <c:v>1.7685766573649266E-14</c:v>
                </c:pt>
                <c:pt idx="129">
                  <c:v>3.3603525093978761E-15</c:v>
                </c:pt>
                <c:pt idx="130">
                  <c:v>6.0982285167706138E-16</c:v>
                </c:pt>
                <c:pt idx="131">
                  <c:v>1.0570133125970748E-16</c:v>
                </c:pt>
                <c:pt idx="132">
                  <c:v>1.7499076353577607E-17</c:v>
                </c:pt>
                <c:pt idx="133">
                  <c:v>2.7669907135047156E-18</c:v>
                </c:pt>
                <c:pt idx="134">
                  <c:v>4.1788634814804672E-19</c:v>
                </c:pt>
                <c:pt idx="135">
                  <c:v>6.0279073962719696E-20</c:v>
                </c:pt>
                <c:pt idx="136">
                  <c:v>8.3048705357599704E-21</c:v>
                </c:pt>
                <c:pt idx="137">
                  <c:v>1.0928412210941563E-21</c:v>
                </c:pt>
                <c:pt idx="138">
                  <c:v>1.3735332450738462E-22</c:v>
                </c:pt>
                <c:pt idx="139">
                  <c:v>1.6488425628656613E-23</c:v>
                </c:pt>
                <c:pt idx="140">
                  <c:v>1.8905018655950956E-24</c:v>
                </c:pt>
                <c:pt idx="141">
                  <c:v>2.0702983561382082E-25</c:v>
                </c:pt>
                <c:pt idx="142">
                  <c:v>2.1654425725420648E-26</c:v>
                </c:pt>
                <c:pt idx="143">
                  <c:v>2.1633077724796649E-27</c:v>
                </c:pt>
                <c:pt idx="144">
                  <c:v>2.0641813839090521E-28</c:v>
                </c:pt>
                <c:pt idx="145">
                  <c:v>1.8812014714733047E-29</c:v>
                </c:pt>
                <c:pt idx="146">
                  <c:v>1.6374975881972576E-30</c:v>
                </c:pt>
                <c:pt idx="147">
                  <c:v>1.3613943211668303E-31</c:v>
                </c:pt>
                <c:pt idx="148">
                  <c:v>1.0810483214937797E-32</c:v>
                </c:pt>
                <c:pt idx="149">
                  <c:v>8.1990622807697538E-34</c:v>
                </c:pt>
                <c:pt idx="150">
                  <c:v>5.9393807952764818E-35</c:v>
                </c:pt>
                <c:pt idx="151">
                  <c:v>4.1093777185596926E-36</c:v>
                </c:pt>
                <c:pt idx="152">
                  <c:v>2.7156191320758621E-37</c:v>
                </c:pt>
                <c:pt idx="153">
                  <c:v>1.7140345193586024E-38</c:v>
                </c:pt>
                <c:pt idx="154">
                  <c:v>1.0333041528307304E-39</c:v>
                </c:pt>
                <c:pt idx="155">
                  <c:v>5.9496948497233487E-41</c:v>
                </c:pt>
                <c:pt idx="156">
                  <c:v>3.272043853776179E-42</c:v>
                </c:pt>
                <c:pt idx="157">
                  <c:v>1.7187054171085537E-43</c:v>
                </c:pt>
                <c:pt idx="158">
                  <c:v>8.6226683502928086E-45</c:v>
                </c:pt>
                <c:pt idx="159">
                  <c:v>4.1318050807464875E-46</c:v>
                </c:pt>
              </c:numCache>
            </c:numRef>
          </c:val>
          <c:smooth val="0"/>
        </c:ser>
        <c:ser>
          <c:idx val="2"/>
          <c:order val="2"/>
          <c:tx>
            <c:strRef>
              <c:f>Sheet1!$D$3</c:f>
              <c:strCache>
                <c:ptCount val="1"/>
                <c:pt idx="0">
                  <c:v>観測分布</c:v>
                </c:pt>
              </c:strCache>
            </c:strRef>
          </c:tx>
          <c:spPr>
            <a:ln w="15875" cap="rnd">
              <a:solidFill>
                <a:srgbClr val="FF0000"/>
              </a:solidFill>
              <a:prstDash val="sysDash"/>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Sheet1!$D$4:$D$163</c:f>
              <c:numCache>
                <c:formatCode>General</c:formatCode>
                <c:ptCount val="160"/>
                <c:pt idx="0">
                  <c:v>1.0005974477597975E-64</c:v>
                </c:pt>
                <c:pt idx="1">
                  <c:v>1.1234221561238784E-63</c:v>
                </c:pt>
                <c:pt idx="2">
                  <c:v>1.2358433530425285E-62</c:v>
                </c:pt>
                <c:pt idx="3">
                  <c:v>1.3320505760397842E-61</c:v>
                </c:pt>
                <c:pt idx="4">
                  <c:v>1.4067432844936793E-60</c:v>
                </c:pt>
                <c:pt idx="5">
                  <c:v>1.4556126924123505E-59</c:v>
                </c:pt>
                <c:pt idx="6">
                  <c:v>1.4757529646505432E-58</c:v>
                </c:pt>
                <c:pt idx="7">
                  <c:v>1.4659472468455765E-57</c:v>
                </c:pt>
                <c:pt idx="8">
                  <c:v>1.4267893774929964E-56</c:v>
                </c:pt>
                <c:pt idx="9">
                  <c:v>1.3606243527560368E-55</c:v>
                </c:pt>
                <c:pt idx="10">
                  <c:v>1.2713158441752785E-54</c:v>
                </c:pt>
                <c:pt idx="11">
                  <c:v>1.163872821149551E-53</c:v>
                </c:pt>
                <c:pt idx="12">
                  <c:v>1.043985438102492E-52</c:v>
                </c:pt>
                <c:pt idx="13">
                  <c:v>9.175298513480732E-52</c:v>
                </c:pt>
                <c:pt idx="14">
                  <c:v>7.9010136426348805E-51</c:v>
                </c:pt>
                <c:pt idx="15">
                  <c:v>6.6662603042579832E-50</c:v>
                </c:pt>
                <c:pt idx="16">
                  <c:v>5.510849765193481E-49</c:v>
                </c:pt>
                <c:pt idx="17">
                  <c:v>4.4636663295993506E-48</c:v>
                </c:pt>
                <c:pt idx="18">
                  <c:v>3.5424336183647828E-47</c:v>
                </c:pt>
                <c:pt idx="19">
                  <c:v>2.7545367204976587E-46</c:v>
                </c:pt>
                <c:pt idx="20">
                  <c:v>2.0986125183914653E-45</c:v>
                </c:pt>
                <c:pt idx="21">
                  <c:v>1.5665807991271019E-44</c:v>
                </c:pt>
                <c:pt idx="22">
                  <c:v>1.1458036114057025E-43</c:v>
                </c:pt>
                <c:pt idx="23">
                  <c:v>8.2111582375673386E-43</c:v>
                </c:pt>
                <c:pt idx="24">
                  <c:v>5.7654804467263559E-42</c:v>
                </c:pt>
                <c:pt idx="25">
                  <c:v>3.9664632331488986E-41</c:v>
                </c:pt>
                <c:pt idx="26">
                  <c:v>2.6736725032040162E-40</c:v>
                </c:pt>
                <c:pt idx="27">
                  <c:v>1.7658338334881974E-39</c:v>
                </c:pt>
                <c:pt idx="28">
                  <c:v>1.1426896795724017E-38</c:v>
                </c:pt>
                <c:pt idx="29">
                  <c:v>7.2450873118417796E-38</c:v>
                </c:pt>
                <c:pt idx="30">
                  <c:v>4.5008629554764058E-37</c:v>
                </c:pt>
                <c:pt idx="31">
                  <c:v>2.7395851457064617E-36</c:v>
                </c:pt>
                <c:pt idx="32">
                  <c:v>1.6338442848389578E-35</c:v>
                </c:pt>
                <c:pt idx="33">
                  <c:v>9.5471417588577422E-35</c:v>
                </c:pt>
                <c:pt idx="34">
                  <c:v>5.4660415205131692E-34</c:v>
                </c:pt>
                <c:pt idx="35">
                  <c:v>3.0662624795186578E-33</c:v>
                </c:pt>
                <c:pt idx="36">
                  <c:v>1.6853207911733009E-32</c:v>
                </c:pt>
                <c:pt idx="37">
                  <c:v>9.0759621411124619E-32</c:v>
                </c:pt>
                <c:pt idx="38">
                  <c:v>4.7889424718040768E-31</c:v>
                </c:pt>
                <c:pt idx="39">
                  <c:v>2.475844768974629E-30</c:v>
                </c:pt>
                <c:pt idx="40">
                  <c:v>1.2541343143155367E-29</c:v>
                </c:pt>
                <c:pt idx="41">
                  <c:v>6.2244579453436695E-29</c:v>
                </c:pt>
                <c:pt idx="42">
                  <c:v>3.026884647870505E-28</c:v>
                </c:pt>
                <c:pt idx="43">
                  <c:v>1.4422051816531099E-27</c:v>
                </c:pt>
                <c:pt idx="44">
                  <c:v>6.7327901716316234E-27</c:v>
                </c:pt>
                <c:pt idx="45">
                  <c:v>3.0796400250676624E-26</c:v>
                </c:pt>
                <c:pt idx="46">
                  <c:v>1.3801989040921389E-25</c:v>
                </c:pt>
                <c:pt idx="47">
                  <c:v>6.0606645689861806E-25</c:v>
                </c:pt>
                <c:pt idx="48">
                  <c:v>2.607568138777171E-24</c:v>
                </c:pt>
                <c:pt idx="49">
                  <c:v>1.0992283752437743E-23</c:v>
                </c:pt>
                <c:pt idx="50">
                  <c:v>4.5402215187622287E-23</c:v>
                </c:pt>
                <c:pt idx="51">
                  <c:v>1.8373969965260188E-22</c:v>
                </c:pt>
                <c:pt idx="52">
                  <c:v>7.2856081406277093E-22</c:v>
                </c:pt>
                <c:pt idx="53">
                  <c:v>2.8305150138147085E-21</c:v>
                </c:pt>
                <c:pt idx="54">
                  <c:v>1.0774620044275101E-20</c:v>
                </c:pt>
                <c:pt idx="55">
                  <c:v>4.0186049308480371E-20</c:v>
                </c:pt>
                <c:pt idx="56">
                  <c:v>1.468539081666988E-19</c:v>
                </c:pt>
                <c:pt idx="57">
                  <c:v>5.2581449251007402E-19</c:v>
                </c:pt>
                <c:pt idx="58">
                  <c:v>1.8446604756698363E-18</c:v>
                </c:pt>
                <c:pt idx="59">
                  <c:v>6.3406996299110644E-18</c:v>
                </c:pt>
                <c:pt idx="60">
                  <c:v>2.1354763474912228E-17</c:v>
                </c:pt>
                <c:pt idx="61">
                  <c:v>7.0467554173138332E-17</c:v>
                </c:pt>
                <c:pt idx="62">
                  <c:v>2.2783501922584704E-16</c:v>
                </c:pt>
                <c:pt idx="63">
                  <c:v>7.2175301193384172E-16</c:v>
                </c:pt>
                <c:pt idx="64">
                  <c:v>2.2402350062652674E-15</c:v>
                </c:pt>
                <c:pt idx="65">
                  <c:v>6.8129531270131058E-15</c:v>
                </c:pt>
                <c:pt idx="66">
                  <c:v>2.0300842883252697E-14</c:v>
                </c:pt>
                <c:pt idx="67">
                  <c:v>5.9269271111331695E-14</c:v>
                </c:pt>
                <c:pt idx="68">
                  <c:v>1.6954381451316983E-13</c:v>
                </c:pt>
                <c:pt idx="69">
                  <c:v>4.7519423251815859E-13</c:v>
                </c:pt>
                <c:pt idx="70">
                  <c:v>1.3049600583377992E-12</c:v>
                </c:pt>
                <c:pt idx="71">
                  <c:v>3.5112368419649829E-12</c:v>
                </c:pt>
                <c:pt idx="72">
                  <c:v>9.2567786219815902E-12</c:v>
                </c:pt>
                <c:pt idx="73">
                  <c:v>2.3910930535638452E-11</c:v>
                </c:pt>
                <c:pt idx="74">
                  <c:v>6.0515959736511137E-11</c:v>
                </c:pt>
                <c:pt idx="75">
                  <c:v>1.5006527901377618E-10</c:v>
                </c:pt>
                <c:pt idx="76">
                  <c:v>3.6460898117425319E-10</c:v>
                </c:pt>
                <c:pt idx="77">
                  <c:v>8.6798326426046951E-10</c:v>
                </c:pt>
                <c:pt idx="78">
                  <c:v>2.0245671612829049E-9</c:v>
                </c:pt>
                <c:pt idx="79">
                  <c:v>4.6268974321914444E-9</c:v>
                </c:pt>
                <c:pt idx="80">
                  <c:v>1.0360587994235681E-8</c:v>
                </c:pt>
                <c:pt idx="81">
                  <c:v>2.2730855556729885E-8</c:v>
                </c:pt>
                <c:pt idx="82">
                  <c:v>4.8863436628113112E-8</c:v>
                </c:pt>
                <c:pt idx="83">
                  <c:v>1.0291746525102024E-7</c:v>
                </c:pt>
                <c:pt idx="84">
                  <c:v>2.1238850210489969E-7</c:v>
                </c:pt>
                <c:pt idx="85">
                  <c:v>4.2944719446696345E-7</c:v>
                </c:pt>
                <c:pt idx="86">
                  <c:v>8.5079589353961557E-7</c:v>
                </c:pt>
                <c:pt idx="87">
                  <c:v>1.6514972222104619E-6</c:v>
                </c:pt>
                <c:pt idx="88">
                  <c:v>3.1409943655793234E-6</c:v>
                </c:pt>
                <c:pt idx="89">
                  <c:v>5.8531993332058325E-6</c:v>
                </c:pt>
                <c:pt idx="90">
                  <c:v>1.0687012536930293E-5</c:v>
                </c:pt>
                <c:pt idx="91">
                  <c:v>1.9118603680697908E-5</c:v>
                </c:pt>
                <c:pt idx="92">
                  <c:v>3.3511422990508117E-5</c:v>
                </c:pt>
                <c:pt idx="93">
                  <c:v>5.7552794515307346E-5</c:v>
                </c:pt>
                <c:pt idx="94">
                  <c:v>9.6844912161810965E-5</c:v>
                </c:pt>
                <c:pt idx="95">
                  <c:v>1.5967026664026341E-4</c:v>
                </c:pt>
                <c:pt idx="96">
                  <c:v>2.5793373014666569E-4</c:v>
                </c:pt>
                <c:pt idx="97">
                  <c:v>4.0825270819644502E-4</c:v>
                </c:pt>
                <c:pt idx="98">
                  <c:v>6.3312120170542965E-4</c:v>
                </c:pt>
                <c:pt idx="99">
                  <c:v>9.6201421074717749E-4</c:v>
                </c:pt>
                <c:pt idx="100">
                  <c:v>1.4322306547697795E-3</c:v>
                </c:pt>
                <c:pt idx="101">
                  <c:v>2.0892061217045723E-3</c:v>
                </c:pt>
                <c:pt idx="102">
                  <c:v>2.9859770251128835E-3</c:v>
                </c:pt>
                <c:pt idx="103">
                  <c:v>4.1814651470229672E-3</c:v>
                </c:pt>
                <c:pt idx="104">
                  <c:v>5.737297205843303E-3</c:v>
                </c:pt>
                <c:pt idx="105">
                  <c:v>7.712995216169723E-3</c:v>
                </c:pt>
                <c:pt idx="106">
                  <c:v>1.0159576932727636E-2</c:v>
                </c:pt>
                <c:pt idx="107">
                  <c:v>1.3111881994872581E-2</c:v>
                </c:pt>
                <c:pt idx="108">
                  <c:v>1.6580258143722392E-2</c:v>
                </c:pt>
                <c:pt idx="109">
                  <c:v>2.054255182126689E-2</c:v>
                </c:pt>
                <c:pt idx="110">
                  <c:v>2.493758204020002E-2</c:v>
                </c:pt>
                <c:pt idx="111">
                  <c:v>2.9661365445028648E-2</c:v>
                </c:pt>
                <c:pt idx="112">
                  <c:v>3.4567246359877624E-2</c:v>
                </c:pt>
                <c:pt idx="113">
                  <c:v>3.9470740790642965E-2</c:v>
                </c:pt>
                <c:pt idx="114">
                  <c:v>4.4159344402723774E-2</c:v>
                </c:pt>
                <c:pt idx="115">
                  <c:v>4.8406847965255365E-2</c:v>
                </c:pt>
                <c:pt idx="116">
                  <c:v>5.1990960245069093E-2</c:v>
                </c:pt>
                <c:pt idx="117">
                  <c:v>5.4712394277744596E-2</c:v>
                </c:pt>
                <c:pt idx="118">
                  <c:v>5.6413162847180141E-2</c:v>
                </c:pt>
                <c:pt idx="119">
                  <c:v>5.6991754343061814E-2</c:v>
                </c:pt>
                <c:pt idx="120">
                  <c:v>5.6413162847180141E-2</c:v>
                </c:pt>
                <c:pt idx="121">
                  <c:v>5.4712394277744596E-2</c:v>
                </c:pt>
                <c:pt idx="122">
                  <c:v>5.1990960245069093E-2</c:v>
                </c:pt>
                <c:pt idx="123">
                  <c:v>4.8406847965255365E-2</c:v>
                </c:pt>
                <c:pt idx="124">
                  <c:v>4.4159344402723774E-2</c:v>
                </c:pt>
                <c:pt idx="125">
                  <c:v>3.9470740790642965E-2</c:v>
                </c:pt>
                <c:pt idx="126">
                  <c:v>3.4567246359877624E-2</c:v>
                </c:pt>
                <c:pt idx="127">
                  <c:v>2.9661365445028648E-2</c:v>
                </c:pt>
                <c:pt idx="128">
                  <c:v>2.493758204020002E-2</c:v>
                </c:pt>
                <c:pt idx="129">
                  <c:v>2.054255182126689E-2</c:v>
                </c:pt>
                <c:pt idx="130">
                  <c:v>1.6580258143722392E-2</c:v>
                </c:pt>
                <c:pt idx="131">
                  <c:v>1.3111881994872581E-2</c:v>
                </c:pt>
                <c:pt idx="132">
                  <c:v>1.0159576932727636E-2</c:v>
                </c:pt>
                <c:pt idx="133">
                  <c:v>7.712995216169723E-3</c:v>
                </c:pt>
                <c:pt idx="134">
                  <c:v>5.737297205843303E-3</c:v>
                </c:pt>
                <c:pt idx="135">
                  <c:v>4.1814651470229672E-3</c:v>
                </c:pt>
                <c:pt idx="136">
                  <c:v>2.9859770251128835E-3</c:v>
                </c:pt>
                <c:pt idx="137">
                  <c:v>2.0892061217045723E-3</c:v>
                </c:pt>
                <c:pt idx="138">
                  <c:v>1.4322306547697795E-3</c:v>
                </c:pt>
                <c:pt idx="139">
                  <c:v>9.6201421074717749E-4</c:v>
                </c:pt>
                <c:pt idx="140">
                  <c:v>6.3312120170542965E-4</c:v>
                </c:pt>
                <c:pt idx="141">
                  <c:v>4.0825270819644502E-4</c:v>
                </c:pt>
                <c:pt idx="142">
                  <c:v>2.5793373014666569E-4</c:v>
                </c:pt>
                <c:pt idx="143">
                  <c:v>1.5967026664026341E-4</c:v>
                </c:pt>
                <c:pt idx="144">
                  <c:v>9.6844912161810965E-5</c:v>
                </c:pt>
                <c:pt idx="145">
                  <c:v>5.7552794515307346E-5</c:v>
                </c:pt>
                <c:pt idx="146">
                  <c:v>3.3511422990508117E-5</c:v>
                </c:pt>
                <c:pt idx="147">
                  <c:v>1.9118603680697908E-5</c:v>
                </c:pt>
                <c:pt idx="148">
                  <c:v>1.0687012536930293E-5</c:v>
                </c:pt>
                <c:pt idx="149">
                  <c:v>5.8531993332058325E-6</c:v>
                </c:pt>
                <c:pt idx="150">
                  <c:v>3.1409943655793234E-6</c:v>
                </c:pt>
                <c:pt idx="151">
                  <c:v>1.6514972222104619E-6</c:v>
                </c:pt>
                <c:pt idx="152">
                  <c:v>8.5079589353961557E-7</c:v>
                </c:pt>
                <c:pt idx="153">
                  <c:v>4.2944719446696345E-7</c:v>
                </c:pt>
                <c:pt idx="154">
                  <c:v>2.1238850210489969E-7</c:v>
                </c:pt>
                <c:pt idx="155">
                  <c:v>1.0291746525102024E-7</c:v>
                </c:pt>
                <c:pt idx="156">
                  <c:v>4.8863436628113112E-8</c:v>
                </c:pt>
                <c:pt idx="157">
                  <c:v>2.2730855556729885E-8</c:v>
                </c:pt>
                <c:pt idx="158">
                  <c:v>1.0360587994235681E-8</c:v>
                </c:pt>
                <c:pt idx="159">
                  <c:v>4.6268974321914444E-9</c:v>
                </c:pt>
              </c:numCache>
            </c:numRef>
          </c:val>
          <c:smooth val="0"/>
        </c:ser>
        <c:dLbls>
          <c:showLegendKey val="0"/>
          <c:showVal val="0"/>
          <c:showCatName val="0"/>
          <c:showSerName val="0"/>
          <c:showPercent val="0"/>
          <c:showBubbleSize val="0"/>
        </c:dLbls>
        <c:smooth val="0"/>
        <c:axId val="420068336"/>
        <c:axId val="561643624"/>
      </c:lineChart>
      <c:catAx>
        <c:axId val="420068336"/>
        <c:scaling>
          <c:orientation val="minMax"/>
        </c:scaling>
        <c:delete val="1"/>
        <c:axPos val="b"/>
        <c:numFmt formatCode="General" sourceLinked="1"/>
        <c:majorTickMark val="out"/>
        <c:minorTickMark val="none"/>
        <c:tickLblPos val="nextTo"/>
        <c:crossAx val="561643624"/>
        <c:crosses val="autoZero"/>
        <c:auto val="1"/>
        <c:lblAlgn val="ctr"/>
        <c:lblOffset val="100"/>
        <c:noMultiLvlLbl val="0"/>
      </c:catAx>
      <c:valAx>
        <c:axId val="561643624"/>
        <c:scaling>
          <c:orientation val="minMax"/>
          <c:max val="0.12000000000000001"/>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420068336"/>
        <c:crosses val="autoZero"/>
        <c:crossBetween val="between"/>
      </c:valAx>
      <c:spPr>
        <a:noFill/>
        <a:ln>
          <a:noFill/>
        </a:ln>
        <a:effectLst/>
      </c:spPr>
    </c:plotArea>
    <c:legend>
      <c:legendPos val="b"/>
      <c:layout>
        <c:manualLayout>
          <c:xMode val="edge"/>
          <c:yMode val="edge"/>
          <c:x val="0.13754915729013817"/>
          <c:y val="5.9187409703889339E-2"/>
          <c:w val="0.3146572644306207"/>
          <c:h val="0.3100622069035692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70886851486502"/>
          <c:y val="6.4114093662356667E-2"/>
          <c:w val="0.82968541757013248"/>
          <c:h val="0.87456491165306494"/>
        </c:manualLayout>
      </c:layout>
      <c:lineChart>
        <c:grouping val="standard"/>
        <c:varyColors val="0"/>
        <c:ser>
          <c:idx val="0"/>
          <c:order val="0"/>
          <c:tx>
            <c:strRef>
              <c:f>Sheet1!$B$3</c:f>
              <c:strCache>
                <c:ptCount val="1"/>
                <c:pt idx="0">
                  <c:v>事前分布</c:v>
                </c:pt>
              </c:strCache>
            </c:strRef>
          </c:tx>
          <c:spPr>
            <a:ln w="15875" cap="rnd">
              <a:solidFill>
                <a:srgbClr val="00B05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Sheet1!$B$4:$B$163</c:f>
              <c:numCache>
                <c:formatCode>General</c:formatCode>
                <c:ptCount val="160"/>
                <c:pt idx="0">
                  <c:v>5.8840333364891539E-4</c:v>
                </c:pt>
                <c:pt idx="1">
                  <c:v>7.1611532738488973E-4</c:v>
                </c:pt>
                <c:pt idx="2">
                  <c:v>8.6711165909259967E-4</c:v>
                </c:pt>
                <c:pt idx="3">
                  <c:v>1.0446030608522862E-3</c:v>
                </c:pt>
                <c:pt idx="4">
                  <c:v>1.2520214638263244E-3</c:v>
                </c:pt>
                <c:pt idx="5">
                  <c:v>1.4929885125564417E-3</c:v>
                </c:pt>
                <c:pt idx="6">
                  <c:v>1.7712724589718397E-3</c:v>
                </c:pt>
                <c:pt idx="7">
                  <c:v>2.0907325735114836E-3</c:v>
                </c:pt>
                <c:pt idx="8">
                  <c:v>2.4552505275389036E-3</c:v>
                </c:pt>
                <c:pt idx="9">
                  <c:v>2.8686486029216515E-3</c:v>
                </c:pt>
                <c:pt idx="10">
                  <c:v>3.3345950673055276E-3</c:v>
                </c:pt>
                <c:pt idx="11">
                  <c:v>3.8564976080848615E-3</c:v>
                </c:pt>
                <c:pt idx="12">
                  <c:v>4.4373863296112339E-3</c:v>
                </c:pt>
                <c:pt idx="13">
                  <c:v>5.0797884663638182E-3</c:v>
                </c:pt>
                <c:pt idx="14">
                  <c:v>5.7855976237648861E-3</c:v>
                </c:pt>
                <c:pt idx="15">
                  <c:v>6.5559409974362904E-3</c:v>
                </c:pt>
                <c:pt idx="16">
                  <c:v>7.3910486066359176E-3</c:v>
                </c:pt>
                <c:pt idx="17">
                  <c:v>8.2901290718611961E-3</c:v>
                </c:pt>
                <c:pt idx="18">
                  <c:v>9.2512568332779824E-3</c:v>
                </c:pt>
                <c:pt idx="19">
                  <c:v>1.0271275910633445E-2</c:v>
                </c:pt>
                <c:pt idx="20">
                  <c:v>1.1345725315654054E-2</c:v>
                </c:pt>
                <c:pt idx="21">
                  <c:v>1.246879102010001E-2</c:v>
                </c:pt>
                <c:pt idx="22">
                  <c:v>1.3633288940850665E-2</c:v>
                </c:pt>
                <c:pt idx="23">
                  <c:v>1.4830682722514324E-2</c:v>
                </c:pt>
                <c:pt idx="24">
                  <c:v>1.6051139185154824E-2</c:v>
                </c:pt>
                <c:pt idx="25">
                  <c:v>1.7283623179938812E-2</c:v>
                </c:pt>
                <c:pt idx="26">
                  <c:v>1.8516032292183786E-2</c:v>
                </c:pt>
                <c:pt idx="27">
                  <c:v>1.9735370395321482E-2</c:v>
                </c:pt>
                <c:pt idx="28">
                  <c:v>2.0927957547587996E-2</c:v>
                </c:pt>
                <c:pt idx="29">
                  <c:v>2.2079672201361887E-2</c:v>
                </c:pt>
                <c:pt idx="30">
                  <c:v>2.3176220234090411E-2</c:v>
                </c:pt>
                <c:pt idx="31">
                  <c:v>2.4203423982627682E-2</c:v>
                </c:pt>
                <c:pt idx="32">
                  <c:v>2.5147523340307107E-2</c:v>
                </c:pt>
                <c:pt idx="33">
                  <c:v>2.5995480122534546E-2</c:v>
                </c:pt>
                <c:pt idx="34">
                  <c:v>2.6735276376026396E-2</c:v>
                </c:pt>
                <c:pt idx="35">
                  <c:v>2.7356197138872298E-2</c:v>
                </c:pt>
                <c:pt idx="36">
                  <c:v>2.7849088376235672E-2</c:v>
                </c:pt>
                <c:pt idx="37">
                  <c:v>2.8206581423590071E-2</c:v>
                </c:pt>
                <c:pt idx="38">
                  <c:v>2.8423276249906291E-2</c:v>
                </c:pt>
                <c:pt idx="39">
                  <c:v>2.8495877171530907E-2</c:v>
                </c:pt>
                <c:pt idx="40">
                  <c:v>2.8423276249906291E-2</c:v>
                </c:pt>
                <c:pt idx="41">
                  <c:v>2.8206581423590071E-2</c:v>
                </c:pt>
                <c:pt idx="42">
                  <c:v>2.7849088376235672E-2</c:v>
                </c:pt>
                <c:pt idx="43">
                  <c:v>2.7356197138872298E-2</c:v>
                </c:pt>
                <c:pt idx="44">
                  <c:v>2.6735276376026396E-2</c:v>
                </c:pt>
                <c:pt idx="45">
                  <c:v>2.5995480122534546E-2</c:v>
                </c:pt>
                <c:pt idx="46">
                  <c:v>2.5147523340307107E-2</c:v>
                </c:pt>
                <c:pt idx="47">
                  <c:v>2.4203423982627682E-2</c:v>
                </c:pt>
                <c:pt idx="48">
                  <c:v>2.3176220234090411E-2</c:v>
                </c:pt>
                <c:pt idx="49">
                  <c:v>2.2079672201361887E-2</c:v>
                </c:pt>
                <c:pt idx="50">
                  <c:v>2.0927957547587996E-2</c:v>
                </c:pt>
                <c:pt idx="51">
                  <c:v>1.9735370395321482E-2</c:v>
                </c:pt>
                <c:pt idx="52">
                  <c:v>1.8516032292183786E-2</c:v>
                </c:pt>
                <c:pt idx="53">
                  <c:v>1.7283623179938812E-2</c:v>
                </c:pt>
                <c:pt idx="54">
                  <c:v>1.6051139185154824E-2</c:v>
                </c:pt>
                <c:pt idx="55">
                  <c:v>1.4830682722514324E-2</c:v>
                </c:pt>
                <c:pt idx="56">
                  <c:v>1.3633288940850665E-2</c:v>
                </c:pt>
                <c:pt idx="57">
                  <c:v>1.246879102010001E-2</c:v>
                </c:pt>
                <c:pt idx="58">
                  <c:v>1.1345725315654054E-2</c:v>
                </c:pt>
                <c:pt idx="59">
                  <c:v>1.0271275910633445E-2</c:v>
                </c:pt>
                <c:pt idx="60">
                  <c:v>9.2512568332779824E-3</c:v>
                </c:pt>
                <c:pt idx="61">
                  <c:v>8.2901290718611961E-3</c:v>
                </c:pt>
                <c:pt idx="62">
                  <c:v>7.3910486066359176E-3</c:v>
                </c:pt>
                <c:pt idx="63">
                  <c:v>6.5559409974362904E-3</c:v>
                </c:pt>
                <c:pt idx="64">
                  <c:v>5.7855976237648861E-3</c:v>
                </c:pt>
                <c:pt idx="65">
                  <c:v>5.0797884663638182E-3</c:v>
                </c:pt>
                <c:pt idx="66">
                  <c:v>4.4373863296112339E-3</c:v>
                </c:pt>
                <c:pt idx="67">
                  <c:v>3.8564976080848615E-3</c:v>
                </c:pt>
                <c:pt idx="68">
                  <c:v>3.3345950673055276E-3</c:v>
                </c:pt>
                <c:pt idx="69">
                  <c:v>2.8686486029216515E-3</c:v>
                </c:pt>
                <c:pt idx="70">
                  <c:v>2.4552505275389036E-3</c:v>
                </c:pt>
                <c:pt idx="71">
                  <c:v>2.0907325735114836E-3</c:v>
                </c:pt>
                <c:pt idx="72">
                  <c:v>1.7712724589718397E-3</c:v>
                </c:pt>
                <c:pt idx="73">
                  <c:v>1.4929885125564417E-3</c:v>
                </c:pt>
                <c:pt idx="74">
                  <c:v>1.2520214638263244E-3</c:v>
                </c:pt>
                <c:pt idx="75">
                  <c:v>1.0446030608522862E-3</c:v>
                </c:pt>
                <c:pt idx="76">
                  <c:v>8.6711165909259967E-4</c:v>
                </c:pt>
                <c:pt idx="77">
                  <c:v>7.1611532738488973E-4</c:v>
                </c:pt>
                <c:pt idx="78">
                  <c:v>5.8840333364891539E-4</c:v>
                </c:pt>
                <c:pt idx="79">
                  <c:v>4.8100710537358874E-4</c:v>
                </c:pt>
                <c:pt idx="80">
                  <c:v>3.91211912558287E-4</c:v>
                </c:pt>
                <c:pt idx="81">
                  <c:v>3.1656060085271482E-4</c:v>
                </c:pt>
                <c:pt idx="82">
                  <c:v>2.5485071961189193E-4</c:v>
                </c:pt>
                <c:pt idx="83">
                  <c:v>2.0412635409822251E-4</c:v>
                </c:pt>
                <c:pt idx="84">
                  <c:v>1.6266589423423464E-4</c:v>
                </c:pt>
                <c:pt idx="85">
                  <c:v>1.2896686507333284E-4</c:v>
                </c:pt>
                <c:pt idx="86">
                  <c:v>1.0172881675534603E-4</c:v>
                </c:pt>
                <c:pt idx="87">
                  <c:v>7.9835133320131706E-5</c:v>
                </c:pt>
                <c:pt idx="88">
                  <c:v>6.2334478217554291E-5</c:v>
                </c:pt>
                <c:pt idx="89">
                  <c:v>4.8422456080905483E-5</c:v>
                </c:pt>
                <c:pt idx="90">
                  <c:v>3.7423940258988789E-5</c:v>
                </c:pt>
                <c:pt idx="91">
                  <c:v>2.8776397257653673E-5</c:v>
                </c:pt>
                <c:pt idx="92">
                  <c:v>2.2014434869127046E-5</c:v>
                </c:pt>
                <c:pt idx="93">
                  <c:v>1.6755711495254058E-5</c:v>
                </c:pt>
                <c:pt idx="94">
                  <c:v>1.2688270200916598E-5</c:v>
                </c:pt>
                <c:pt idx="95">
                  <c:v>9.5593018403489539E-6</c:v>
                </c:pt>
                <c:pt idx="96">
                  <c:v>7.165296119388644E-6</c:v>
                </c:pt>
                <c:pt idx="97">
                  <c:v>5.3435062684651465E-6</c:v>
                </c:pt>
                <c:pt idx="98">
                  <c:v>3.9646304762115915E-6</c:v>
                </c:pt>
                <c:pt idx="99">
                  <c:v>2.9265996666029163E-6</c:v>
                </c:pt>
                <c:pt idx="100">
                  <c:v>2.1493549123885629E-6</c:v>
                </c:pt>
                <c:pt idx="101">
                  <c:v>1.5704971827896617E-6</c:v>
                </c:pt>
                <c:pt idx="102">
                  <c:v>1.1416957933503912E-6</c:v>
                </c:pt>
                <c:pt idx="103">
                  <c:v>8.2574861110523096E-7</c:v>
                </c:pt>
                <c:pt idx="104">
                  <c:v>5.9419571381803612E-7</c:v>
                </c:pt>
                <c:pt idx="105">
                  <c:v>4.2539794676980779E-7</c:v>
                </c:pt>
                <c:pt idx="106">
                  <c:v>3.0300198658729332E-7</c:v>
                </c:pt>
                <c:pt idx="107">
                  <c:v>2.1472359723348173E-7</c:v>
                </c:pt>
                <c:pt idx="108">
                  <c:v>1.5139038184199936E-7</c:v>
                </c:pt>
                <c:pt idx="109">
                  <c:v>1.0619425105244984E-7</c:v>
                </c:pt>
                <c:pt idx="110">
                  <c:v>7.4111898767893371E-8</c:v>
                </c:pt>
                <c:pt idx="111">
                  <c:v>5.145873262551012E-8</c:v>
                </c:pt>
                <c:pt idx="112">
                  <c:v>3.554794039132256E-8</c:v>
                </c:pt>
                <c:pt idx="113">
                  <c:v>2.4431718314056556E-8</c:v>
                </c:pt>
                <c:pt idx="114">
                  <c:v>1.6706204514005529E-8</c:v>
                </c:pt>
                <c:pt idx="115">
                  <c:v>1.1365427778364942E-8</c:v>
                </c:pt>
                <c:pt idx="116">
                  <c:v>7.6926857446737672E-9</c:v>
                </c:pt>
                <c:pt idx="117">
                  <c:v>5.1802939971178407E-9</c:v>
                </c:pt>
                <c:pt idx="118">
                  <c:v>3.4706837018348787E-9</c:v>
                </c:pt>
                <c:pt idx="119">
                  <c:v>2.3134487160957222E-9</c:v>
                </c:pt>
                <c:pt idx="120">
                  <c:v>1.5342245529567735E-9</c:v>
                </c:pt>
                <c:pt idx="121">
                  <c:v>1.0122835806414525E-9</c:v>
                </c:pt>
                <c:pt idx="122">
                  <c:v>6.6450716542092998E-10</c:v>
                </c:pt>
                <c:pt idx="123">
                  <c:v>4.3399163213023476E-10</c:v>
                </c:pt>
                <c:pt idx="124">
                  <c:v>2.8199879676240463E-10</c:v>
                </c:pt>
                <c:pt idx="125">
                  <c:v>1.823044905871266E-10</c:v>
                </c:pt>
                <c:pt idx="126">
                  <c:v>1.1725508599255709E-10</c:v>
                </c:pt>
                <c:pt idx="127">
                  <c:v>7.5032639506888088E-11</c:v>
                </c:pt>
                <c:pt idx="128">
                  <c:v>4.7769750289929284E-11</c:v>
                </c:pt>
                <c:pt idx="129">
                  <c:v>3.0257979868255569E-11</c:v>
                </c:pt>
                <c:pt idx="130">
                  <c:v>1.9068261534020371E-11</c:v>
                </c:pt>
                <c:pt idx="131">
                  <c:v>1.1955465267819226E-11</c:v>
                </c:pt>
                <c:pt idx="132">
                  <c:v>7.4577200404957722E-12</c:v>
                </c:pt>
                <c:pt idx="133">
                  <c:v>4.6283893109907951E-12</c:v>
                </c:pt>
                <c:pt idx="134">
                  <c:v>2.8578399276955916E-12</c:v>
                </c:pt>
                <c:pt idx="135">
                  <c:v>1.7556184209824914E-12</c:v>
                </c:pt>
                <c:pt idx="136">
                  <c:v>1.0730169203260855E-12</c:v>
                </c:pt>
                <c:pt idx="137">
                  <c:v>6.5248002916889959E-13</c:v>
                </c:pt>
                <c:pt idx="138">
                  <c:v>3.9474086501706384E-13</c:v>
                </c:pt>
                <c:pt idx="139">
                  <c:v>2.375971162590793E-13</c:v>
                </c:pt>
                <c:pt idx="140">
                  <c:v>1.4228347186459129E-13</c:v>
                </c:pt>
                <c:pt idx="141">
                  <c:v>8.4771907256584916E-14</c:v>
                </c:pt>
                <c:pt idx="142">
                  <c:v>5.0249722366878387E-14</c:v>
                </c:pt>
                <c:pt idx="143">
                  <c:v>2.9634635555665847E-14</c:v>
                </c:pt>
                <c:pt idx="144">
                  <c:v>1.7388003807350068E-14</c:v>
                </c:pt>
                <c:pt idx="145">
                  <c:v>1.0150421441626348E-14</c:v>
                </c:pt>
                <c:pt idx="146">
                  <c:v>5.8952555245497556E-15</c:v>
                </c:pt>
                <c:pt idx="147">
                  <c:v>3.4064765635065529E-15</c:v>
                </c:pt>
                <c:pt idx="148">
                  <c:v>1.9583593623822202E-15</c:v>
                </c:pt>
                <c:pt idx="149">
                  <c:v>1.1201175031326337E-15</c:v>
                </c:pt>
                <c:pt idx="150">
                  <c:v>6.3741017305533461E-16</c:v>
                </c:pt>
                <c:pt idx="151">
                  <c:v>3.6087650596692086E-16</c:v>
                </c:pt>
                <c:pt idx="152">
                  <c:v>2.0327428389235381E-16</c:v>
                </c:pt>
                <c:pt idx="153">
                  <c:v>1.1391750961292352E-16</c:v>
                </c:pt>
                <c:pt idx="154">
                  <c:v>6.35159409587208E-17</c:v>
                </c:pt>
                <c:pt idx="155">
                  <c:v>3.5233777086569166E-17</c:v>
                </c:pt>
                <c:pt idx="156">
                  <c:v>1.9445534280459079E-17</c:v>
                </c:pt>
                <c:pt idx="157">
                  <c:v>1.0677381737456114E-17</c:v>
                </c:pt>
                <c:pt idx="158">
                  <c:v>5.8330254511925367E-18</c:v>
                </c:pt>
                <c:pt idx="159">
                  <c:v>3.1703498149555322E-18</c:v>
                </c:pt>
              </c:numCache>
            </c:numRef>
          </c:val>
          <c:smooth val="0"/>
        </c:ser>
        <c:ser>
          <c:idx val="1"/>
          <c:order val="1"/>
          <c:tx>
            <c:strRef>
              <c:f>Sheet1!$C$3</c:f>
              <c:strCache>
                <c:ptCount val="1"/>
                <c:pt idx="0">
                  <c:v>事後分布</c:v>
                </c:pt>
              </c:strCache>
            </c:strRef>
          </c:tx>
          <c:spPr>
            <a:ln w="15875" cap="rnd">
              <a:solidFill>
                <a:srgbClr val="0070C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Sheet1!$C$4:$C$163</c:f>
              <c:numCache>
                <c:formatCode>General</c:formatCode>
                <c:ptCount val="160"/>
                <c:pt idx="0">
                  <c:v>8.4003604729168502E-87</c:v>
                </c:pt>
                <c:pt idx="1">
                  <c:v>5.6970082411638452E-85</c:v>
                </c:pt>
                <c:pt idx="2">
                  <c:v>3.690232072811572E-83</c:v>
                </c:pt>
                <c:pt idx="3">
                  <c:v>2.2830657397028956E-81</c:v>
                </c:pt>
                <c:pt idx="4">
                  <c:v>1.3490904290462029E-79</c:v>
                </c:pt>
                <c:pt idx="5">
                  <c:v>7.6141532215988981E-78</c:v>
                </c:pt>
                <c:pt idx="6">
                  <c:v>4.104498196440095E-76</c:v>
                </c:pt>
                <c:pt idx="7">
                  <c:v>2.1132770311613127E-74</c:v>
                </c:pt>
                <c:pt idx="8">
                  <c:v>1.0392276731450284E-72</c:v>
                </c:pt>
                <c:pt idx="9">
                  <c:v>4.8811581533873905E-71</c:v>
                </c:pt>
                <c:pt idx="10">
                  <c:v>2.1897420703681961E-69</c:v>
                </c:pt>
                <c:pt idx="11">
                  <c:v>9.3825513881693345E-68</c:v>
                </c:pt>
                <c:pt idx="12">
                  <c:v>3.8397844680968616E-66</c:v>
                </c:pt>
                <c:pt idx="13">
                  <c:v>1.5008961716397812E-64</c:v>
                </c:pt>
                <c:pt idx="14">
                  <c:v>5.6034094545977278E-63</c:v>
                </c:pt>
                <c:pt idx="15">
                  <c:v>1.9980758640597901E-61</c:v>
                </c:pt>
                <c:pt idx="16">
                  <c:v>6.8050214010628905E-60</c:v>
                </c:pt>
                <c:pt idx="17">
                  <c:v>2.213629446975815E-58</c:v>
                </c:pt>
                <c:pt idx="18">
                  <c:v>6.8776212867530154E-57</c:v>
                </c:pt>
                <c:pt idx="19">
                  <c:v>2.040936529134113E-55</c:v>
                </c:pt>
                <c:pt idx="20">
                  <c:v>5.784670766975709E-54</c:v>
                </c:pt>
                <c:pt idx="21">
                  <c:v>1.5659781571538268E-52</c:v>
                </c:pt>
                <c:pt idx="22">
                  <c:v>4.0490268840636035E-51</c:v>
                </c:pt>
                <c:pt idx="23">
                  <c:v>9.9993904563871186E-50</c:v>
                </c:pt>
                <c:pt idx="24">
                  <c:v>2.3586000326134165E-48</c:v>
                </c:pt>
                <c:pt idx="25">
                  <c:v>5.3136504275473236E-47</c:v>
                </c:pt>
                <c:pt idx="26">
                  <c:v>1.1433773003726623E-45</c:v>
                </c:pt>
                <c:pt idx="27">
                  <c:v>2.3498711986907198E-44</c:v>
                </c:pt>
                <c:pt idx="28">
                  <c:v>4.6127132479631721E-43</c:v>
                </c:pt>
                <c:pt idx="29">
                  <c:v>8.6482206700896575E-42</c:v>
                </c:pt>
                <c:pt idx="30">
                  <c:v>1.5486560534870146E-40</c:v>
                </c:pt>
                <c:pt idx="31">
                  <c:v>2.6487507502323336E-39</c:v>
                </c:pt>
                <c:pt idx="32">
                  <c:v>4.3269822876454277E-38</c:v>
                </c:pt>
                <c:pt idx="33">
                  <c:v>6.7512944332147992E-37</c:v>
                </c:pt>
                <c:pt idx="34">
                  <c:v>1.0061132909947029E-35</c:v>
                </c:pt>
                <c:pt idx="35">
                  <c:v>1.4320712638286817E-34</c:v>
                </c:pt>
                <c:pt idx="36">
                  <c:v>1.946884917614845E-33</c:v>
                </c:pt>
                <c:pt idx="37">
                  <c:v>2.5279811867599869E-32</c:v>
                </c:pt>
                <c:pt idx="38">
                  <c:v>3.1352003645314013E-31</c:v>
                </c:pt>
                <c:pt idx="39">
                  <c:v>3.7137671534619965E-30</c:v>
                </c:pt>
                <c:pt idx="40">
                  <c:v>4.2016700695450751E-29</c:v>
                </c:pt>
                <c:pt idx="41">
                  <c:v>4.5403269718058548E-28</c:v>
                </c:pt>
                <c:pt idx="42">
                  <c:v>4.6860856143357538E-27</c:v>
                </c:pt>
                <c:pt idx="43">
                  <c:v>4.6194600376015923E-26</c:v>
                </c:pt>
                <c:pt idx="44">
                  <c:v>4.349407674583675E-25</c:v>
                </c:pt>
                <c:pt idx="45">
                  <c:v>3.9113522081658121E-24</c:v>
                </c:pt>
                <c:pt idx="46">
                  <c:v>3.359554105891134E-23</c:v>
                </c:pt>
                <c:pt idx="47">
                  <c:v>2.7560954947890284E-22</c:v>
                </c:pt>
                <c:pt idx="48">
                  <c:v>2.1595575844928898E-21</c:v>
                </c:pt>
                <c:pt idx="49">
                  <c:v>1.6161930066412994E-20</c:v>
                </c:pt>
                <c:pt idx="50">
                  <c:v>1.1552595409043293E-19</c:v>
                </c:pt>
                <c:pt idx="51">
                  <c:v>7.887217387651222E-19</c:v>
                </c:pt>
                <c:pt idx="52">
                  <c:v>5.1431117947596943E-18</c:v>
                </c:pt>
                <c:pt idx="53">
                  <c:v>3.2032145212368802E-17</c:v>
                </c:pt>
                <c:pt idx="54">
                  <c:v>1.9054782287616239E-16</c:v>
                </c:pt>
                <c:pt idx="55">
                  <c:v>1.0826295179007779E-15</c:v>
                </c:pt>
                <c:pt idx="56">
                  <c:v>5.8750780871467228E-15</c:v>
                </c:pt>
                <c:pt idx="57">
                  <c:v>3.0451264324879261E-14</c:v>
                </c:pt>
                <c:pt idx="58">
                  <c:v>1.5074916710063625E-13</c:v>
                </c:pt>
                <c:pt idx="59">
                  <c:v>7.1279134877724561E-13</c:v>
                </c:pt>
                <c:pt idx="60">
                  <c:v>3.219050760978302E-12</c:v>
                </c:pt>
                <c:pt idx="61">
                  <c:v>1.3885167932972583E-11</c:v>
                </c:pt>
                <c:pt idx="62">
                  <c:v>5.7204784602061718E-11</c:v>
                </c:pt>
                <c:pt idx="63">
                  <c:v>2.2509791852066504E-10</c:v>
                </c:pt>
                <c:pt idx="64">
                  <c:v>8.4599639028721688E-10</c:v>
                </c:pt>
                <c:pt idx="65">
                  <c:v>3.0368507419243686E-9</c:v>
                </c:pt>
                <c:pt idx="66">
                  <c:v>1.0412051105504745E-8</c:v>
                </c:pt>
                <c:pt idx="67">
                  <c:v>3.4096283335095191E-8</c:v>
                </c:pt>
                <c:pt idx="68">
                  <c:v>1.0664382117396863E-7</c:v>
                </c:pt>
                <c:pt idx="69">
                  <c:v>3.1858275315735232E-7</c:v>
                </c:pt>
                <c:pt idx="70">
                  <c:v>9.0900595976188307E-7</c:v>
                </c:pt>
                <c:pt idx="71">
                  <c:v>2.4772458333157014E-6</c:v>
                </c:pt>
                <c:pt idx="72">
                  <c:v>6.4480647371657123E-6</c:v>
                </c:pt>
                <c:pt idx="73">
                  <c:v>1.6030518805395553E-5</c:v>
                </c:pt>
                <c:pt idx="74">
                  <c:v>3.8064810602749929E-5</c:v>
                </c:pt>
                <c:pt idx="75">
                  <c:v>8.6329191772961409E-5</c:v>
                </c:pt>
                <c:pt idx="76">
                  <c:v>1.870034346526637E-4</c:v>
                </c:pt>
                <c:pt idx="77">
                  <c:v>3.8690059521999951E-4</c:v>
                </c:pt>
                <c:pt idx="78">
                  <c:v>7.6455215883567838E-4</c:v>
                </c:pt>
                <c:pt idx="79">
                  <c:v>1.4430213161207715E-3</c:v>
                </c:pt>
                <c:pt idx="80">
                  <c:v>2.6013349772778089E-3</c:v>
                </c:pt>
                <c:pt idx="81">
                  <c:v>4.478965537669335E-3</c:v>
                </c:pt>
                <c:pt idx="82">
                  <c:v>7.3657515826167355E-3</c:v>
                </c:pt>
                <c:pt idx="83">
                  <c:v>1.1569492824254606E-2</c:v>
                </c:pt>
                <c:pt idx="84">
                  <c:v>1.7356792871294699E-2</c:v>
                </c:pt>
                <c:pt idx="85">
                  <c:v>2.4870387215583632E-2</c:v>
                </c:pt>
                <c:pt idx="86">
                  <c:v>3.4037175946962206E-2</c:v>
                </c:pt>
                <c:pt idx="87">
                  <c:v>4.4492048167543034E-2</c:v>
                </c:pt>
                <c:pt idx="88">
                  <c:v>5.554809687655142E-2</c:v>
                </c:pt>
                <c:pt idx="89">
                  <c:v>6.623901660408571E-2</c:v>
                </c:pt>
                <c:pt idx="90">
                  <c:v>7.5442570020921362E-2</c:v>
                </c:pt>
                <c:pt idx="91">
                  <c:v>8.2068591416616918E-2</c:v>
                </c:pt>
                <c:pt idx="92">
                  <c:v>8.5269828749718862E-2</c:v>
                </c:pt>
                <c:pt idx="93">
                  <c:v>8.4619744270770195E-2</c:v>
                </c:pt>
                <c:pt idx="94">
                  <c:v>8.0205829128079151E-2</c:v>
                </c:pt>
                <c:pt idx="95">
                  <c:v>7.2610271947883012E-2</c:v>
                </c:pt>
                <c:pt idx="96">
                  <c:v>6.278387264276393E-2</c:v>
                </c:pt>
                <c:pt idx="97">
                  <c:v>5.185086953981638E-2</c:v>
                </c:pt>
                <c:pt idx="98">
                  <c:v>4.0899866822551936E-2</c:v>
                </c:pt>
                <c:pt idx="99">
                  <c:v>3.0813827731900299E-2</c:v>
                </c:pt>
                <c:pt idx="100">
                  <c:v>2.2173145819907713E-2</c:v>
                </c:pt>
                <c:pt idx="101">
                  <c:v>1.5239365399091426E-2</c:v>
                </c:pt>
                <c:pt idx="102">
                  <c:v>1.0003785201916566E-2</c:v>
                </c:pt>
                <c:pt idx="103">
                  <c:v>6.2721977205344405E-3</c:v>
                </c:pt>
                <c:pt idx="104">
                  <c:v>3.7560643914789642E-3</c:v>
                </c:pt>
                <c:pt idx="105">
                  <c:v>2.1483459821546643E-3</c:v>
                </c:pt>
                <c:pt idx="106">
                  <c:v>1.1736357376748577E-3</c:v>
                </c:pt>
                <c:pt idx="107">
                  <c:v>6.1237906229466587E-4</c:v>
                </c:pt>
                <c:pt idx="108">
                  <c:v>3.0518645026603723E-4</c:v>
                </c:pt>
                <c:pt idx="109">
                  <c:v>1.4526736824271619E-4</c:v>
                </c:pt>
                <c:pt idx="110">
                  <c:v>6.6043304607380895E-5</c:v>
                </c:pt>
                <c:pt idx="111">
                  <c:v>2.867790552104676E-5</c:v>
                </c:pt>
                <c:pt idx="112">
                  <c:v>1.1893891428634731E-5</c:v>
                </c:pt>
                <c:pt idx="113">
                  <c:v>4.7114915483689684E-6</c:v>
                </c:pt>
                <c:pt idx="114">
                  <c:v>1.7825871414541081E-6</c:v>
                </c:pt>
                <c:pt idx="115">
                  <c:v>6.4417079170044282E-7</c:v>
                </c:pt>
                <c:pt idx="116">
                  <c:v>2.2233569630367894E-7</c:v>
                </c:pt>
                <c:pt idx="117">
                  <c:v>7.3295154942169397E-8</c:v>
                </c:pt>
                <c:pt idx="118">
                  <c:v>2.3078057234021183E-8</c:v>
                </c:pt>
                <c:pt idx="119">
                  <c:v>6.9403461482871173E-9</c:v>
                </c:pt>
                <c:pt idx="120">
                  <c:v>1.9935214962627897E-9</c:v>
                </c:pt>
                <c:pt idx="121">
                  <c:v>5.4691347176137976E-10</c:v>
                </c:pt>
                <c:pt idx="122">
                  <c:v>1.4330925086978733E-10</c:v>
                </c:pt>
                <c:pt idx="123">
                  <c:v>3.5866395803457416E-11</c:v>
                </c:pt>
                <c:pt idx="124">
                  <c:v>8.5735197830867142E-12</c:v>
                </c:pt>
                <c:pt idx="125">
                  <c:v>1.9574400875066847E-12</c:v>
                </c:pt>
                <c:pt idx="126">
                  <c:v>4.2685041559377381E-13</c:v>
                </c:pt>
                <c:pt idx="127">
                  <c:v>8.890390666699753E-14</c:v>
                </c:pt>
                <c:pt idx="128">
                  <c:v>1.7685766573649266E-14</c:v>
                </c:pt>
                <c:pt idx="129">
                  <c:v>3.3603525093978761E-15</c:v>
                </c:pt>
                <c:pt idx="130">
                  <c:v>6.0982285167706138E-16</c:v>
                </c:pt>
                <c:pt idx="131">
                  <c:v>1.0570133125970748E-16</c:v>
                </c:pt>
                <c:pt idx="132">
                  <c:v>1.7499076353577607E-17</c:v>
                </c:pt>
                <c:pt idx="133">
                  <c:v>2.7669907135047156E-18</c:v>
                </c:pt>
                <c:pt idx="134">
                  <c:v>4.1788634814804672E-19</c:v>
                </c:pt>
                <c:pt idx="135">
                  <c:v>6.0279073962719696E-20</c:v>
                </c:pt>
                <c:pt idx="136">
                  <c:v>8.3048705357599704E-21</c:v>
                </c:pt>
                <c:pt idx="137">
                  <c:v>1.0928412210941563E-21</c:v>
                </c:pt>
                <c:pt idx="138">
                  <c:v>1.3735332450738462E-22</c:v>
                </c:pt>
                <c:pt idx="139">
                  <c:v>1.6488425628656613E-23</c:v>
                </c:pt>
                <c:pt idx="140">
                  <c:v>1.8905018655950956E-24</c:v>
                </c:pt>
                <c:pt idx="141">
                  <c:v>2.0702983561382082E-25</c:v>
                </c:pt>
                <c:pt idx="142">
                  <c:v>2.1654425725420648E-26</c:v>
                </c:pt>
                <c:pt idx="143">
                  <c:v>2.1633077724796649E-27</c:v>
                </c:pt>
                <c:pt idx="144">
                  <c:v>2.0641813839090521E-28</c:v>
                </c:pt>
                <c:pt idx="145">
                  <c:v>1.8812014714733047E-29</c:v>
                </c:pt>
                <c:pt idx="146">
                  <c:v>1.6374975881972576E-30</c:v>
                </c:pt>
                <c:pt idx="147">
                  <c:v>1.3613943211668303E-31</c:v>
                </c:pt>
                <c:pt idx="148">
                  <c:v>1.0810483214937797E-32</c:v>
                </c:pt>
                <c:pt idx="149">
                  <c:v>8.1990622807697538E-34</c:v>
                </c:pt>
                <c:pt idx="150">
                  <c:v>5.9393807952764818E-35</c:v>
                </c:pt>
                <c:pt idx="151">
                  <c:v>4.1093777185596926E-36</c:v>
                </c:pt>
                <c:pt idx="152">
                  <c:v>2.7156191320758621E-37</c:v>
                </c:pt>
                <c:pt idx="153">
                  <c:v>1.7140345193586024E-38</c:v>
                </c:pt>
                <c:pt idx="154">
                  <c:v>1.0333041528307304E-39</c:v>
                </c:pt>
                <c:pt idx="155">
                  <c:v>5.9496948497233487E-41</c:v>
                </c:pt>
                <c:pt idx="156">
                  <c:v>3.272043853776179E-42</c:v>
                </c:pt>
                <c:pt idx="157">
                  <c:v>1.7187054171085537E-43</c:v>
                </c:pt>
                <c:pt idx="158">
                  <c:v>8.6226683502928086E-45</c:v>
                </c:pt>
                <c:pt idx="159">
                  <c:v>4.1318050807464875E-46</c:v>
                </c:pt>
              </c:numCache>
            </c:numRef>
          </c:val>
          <c:smooth val="0"/>
        </c:ser>
        <c:ser>
          <c:idx val="2"/>
          <c:order val="2"/>
          <c:tx>
            <c:strRef>
              <c:f>Sheet1!$D$3</c:f>
              <c:strCache>
                <c:ptCount val="1"/>
                <c:pt idx="0">
                  <c:v>観測分布</c:v>
                </c:pt>
              </c:strCache>
            </c:strRef>
          </c:tx>
          <c:spPr>
            <a:ln w="15875" cap="rnd">
              <a:solidFill>
                <a:srgbClr val="FF0000"/>
              </a:solidFill>
              <a:prstDash val="sysDash"/>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Sheet1!$D$4:$D$163</c:f>
              <c:numCache>
                <c:formatCode>General</c:formatCode>
                <c:ptCount val="160"/>
                <c:pt idx="0">
                  <c:v>1.0005974477597975E-64</c:v>
                </c:pt>
                <c:pt idx="1">
                  <c:v>1.1234221561238784E-63</c:v>
                </c:pt>
                <c:pt idx="2">
                  <c:v>1.2358433530425285E-62</c:v>
                </c:pt>
                <c:pt idx="3">
                  <c:v>1.3320505760397842E-61</c:v>
                </c:pt>
                <c:pt idx="4">
                  <c:v>1.4067432844936793E-60</c:v>
                </c:pt>
                <c:pt idx="5">
                  <c:v>1.4556126924123505E-59</c:v>
                </c:pt>
                <c:pt idx="6">
                  <c:v>1.4757529646505432E-58</c:v>
                </c:pt>
                <c:pt idx="7">
                  <c:v>1.4659472468455765E-57</c:v>
                </c:pt>
                <c:pt idx="8">
                  <c:v>1.4267893774929964E-56</c:v>
                </c:pt>
                <c:pt idx="9">
                  <c:v>1.3606243527560368E-55</c:v>
                </c:pt>
                <c:pt idx="10">
                  <c:v>1.2713158441752785E-54</c:v>
                </c:pt>
                <c:pt idx="11">
                  <c:v>1.163872821149551E-53</c:v>
                </c:pt>
                <c:pt idx="12">
                  <c:v>1.043985438102492E-52</c:v>
                </c:pt>
                <c:pt idx="13">
                  <c:v>9.175298513480732E-52</c:v>
                </c:pt>
                <c:pt idx="14">
                  <c:v>7.9010136426348805E-51</c:v>
                </c:pt>
                <c:pt idx="15">
                  <c:v>6.6662603042579832E-50</c:v>
                </c:pt>
                <c:pt idx="16">
                  <c:v>5.510849765193481E-49</c:v>
                </c:pt>
                <c:pt idx="17">
                  <c:v>4.4636663295993506E-48</c:v>
                </c:pt>
                <c:pt idx="18">
                  <c:v>3.5424336183647828E-47</c:v>
                </c:pt>
                <c:pt idx="19">
                  <c:v>2.7545367204976587E-46</c:v>
                </c:pt>
                <c:pt idx="20">
                  <c:v>2.0986125183914653E-45</c:v>
                </c:pt>
                <c:pt idx="21">
                  <c:v>1.5665807991271019E-44</c:v>
                </c:pt>
                <c:pt idx="22">
                  <c:v>1.1458036114057025E-43</c:v>
                </c:pt>
                <c:pt idx="23">
                  <c:v>8.2111582375673386E-43</c:v>
                </c:pt>
                <c:pt idx="24">
                  <c:v>5.7654804467263559E-42</c:v>
                </c:pt>
                <c:pt idx="25">
                  <c:v>3.9664632331488986E-41</c:v>
                </c:pt>
                <c:pt idx="26">
                  <c:v>2.6736725032040162E-40</c:v>
                </c:pt>
                <c:pt idx="27">
                  <c:v>1.7658338334881974E-39</c:v>
                </c:pt>
                <c:pt idx="28">
                  <c:v>1.1426896795724017E-38</c:v>
                </c:pt>
                <c:pt idx="29">
                  <c:v>7.2450873118417796E-38</c:v>
                </c:pt>
                <c:pt idx="30">
                  <c:v>4.5008629554764058E-37</c:v>
                </c:pt>
                <c:pt idx="31">
                  <c:v>2.7395851457064617E-36</c:v>
                </c:pt>
                <c:pt idx="32">
                  <c:v>1.6338442848389578E-35</c:v>
                </c:pt>
                <c:pt idx="33">
                  <c:v>9.5471417588577422E-35</c:v>
                </c:pt>
                <c:pt idx="34">
                  <c:v>5.4660415205131692E-34</c:v>
                </c:pt>
                <c:pt idx="35">
                  <c:v>3.0662624795186578E-33</c:v>
                </c:pt>
                <c:pt idx="36">
                  <c:v>1.6853207911733009E-32</c:v>
                </c:pt>
                <c:pt idx="37">
                  <c:v>9.0759621411124619E-32</c:v>
                </c:pt>
                <c:pt idx="38">
                  <c:v>4.7889424718040768E-31</c:v>
                </c:pt>
                <c:pt idx="39">
                  <c:v>2.475844768974629E-30</c:v>
                </c:pt>
                <c:pt idx="40">
                  <c:v>1.2541343143155367E-29</c:v>
                </c:pt>
                <c:pt idx="41">
                  <c:v>6.2244579453436695E-29</c:v>
                </c:pt>
                <c:pt idx="42">
                  <c:v>3.026884647870505E-28</c:v>
                </c:pt>
                <c:pt idx="43">
                  <c:v>1.4422051816531099E-27</c:v>
                </c:pt>
                <c:pt idx="44">
                  <c:v>6.7327901716316234E-27</c:v>
                </c:pt>
                <c:pt idx="45">
                  <c:v>3.0796400250676624E-26</c:v>
                </c:pt>
                <c:pt idx="46">
                  <c:v>1.3801989040921389E-25</c:v>
                </c:pt>
                <c:pt idx="47">
                  <c:v>6.0606645689861806E-25</c:v>
                </c:pt>
                <c:pt idx="48">
                  <c:v>2.607568138777171E-24</c:v>
                </c:pt>
                <c:pt idx="49">
                  <c:v>1.0992283752437743E-23</c:v>
                </c:pt>
                <c:pt idx="50">
                  <c:v>4.5402215187622287E-23</c:v>
                </c:pt>
                <c:pt idx="51">
                  <c:v>1.8373969965260188E-22</c:v>
                </c:pt>
                <c:pt idx="52">
                  <c:v>7.2856081406277093E-22</c:v>
                </c:pt>
                <c:pt idx="53">
                  <c:v>2.8305150138147085E-21</c:v>
                </c:pt>
                <c:pt idx="54">
                  <c:v>1.0774620044275101E-20</c:v>
                </c:pt>
                <c:pt idx="55">
                  <c:v>4.0186049308480371E-20</c:v>
                </c:pt>
                <c:pt idx="56">
                  <c:v>1.468539081666988E-19</c:v>
                </c:pt>
                <c:pt idx="57">
                  <c:v>5.2581449251007402E-19</c:v>
                </c:pt>
                <c:pt idx="58">
                  <c:v>1.8446604756698363E-18</c:v>
                </c:pt>
                <c:pt idx="59">
                  <c:v>6.3406996299110644E-18</c:v>
                </c:pt>
                <c:pt idx="60">
                  <c:v>2.1354763474912228E-17</c:v>
                </c:pt>
                <c:pt idx="61">
                  <c:v>7.0467554173138332E-17</c:v>
                </c:pt>
                <c:pt idx="62">
                  <c:v>2.2783501922584704E-16</c:v>
                </c:pt>
                <c:pt idx="63">
                  <c:v>7.2175301193384172E-16</c:v>
                </c:pt>
                <c:pt idx="64">
                  <c:v>2.2402350062652674E-15</c:v>
                </c:pt>
                <c:pt idx="65">
                  <c:v>6.8129531270131058E-15</c:v>
                </c:pt>
                <c:pt idx="66">
                  <c:v>2.0300842883252697E-14</c:v>
                </c:pt>
                <c:pt idx="67">
                  <c:v>5.9269271111331695E-14</c:v>
                </c:pt>
                <c:pt idx="68">
                  <c:v>1.6954381451316983E-13</c:v>
                </c:pt>
                <c:pt idx="69">
                  <c:v>4.7519423251815859E-13</c:v>
                </c:pt>
                <c:pt idx="70">
                  <c:v>1.3049600583377992E-12</c:v>
                </c:pt>
                <c:pt idx="71">
                  <c:v>3.5112368419649829E-12</c:v>
                </c:pt>
                <c:pt idx="72">
                  <c:v>9.2567786219815902E-12</c:v>
                </c:pt>
                <c:pt idx="73">
                  <c:v>2.3910930535638452E-11</c:v>
                </c:pt>
                <c:pt idx="74">
                  <c:v>6.0515959736511137E-11</c:v>
                </c:pt>
                <c:pt idx="75">
                  <c:v>1.5006527901377618E-10</c:v>
                </c:pt>
                <c:pt idx="76">
                  <c:v>3.6460898117425319E-10</c:v>
                </c:pt>
                <c:pt idx="77">
                  <c:v>8.6798326426046951E-10</c:v>
                </c:pt>
                <c:pt idx="78">
                  <c:v>2.0245671612829049E-9</c:v>
                </c:pt>
                <c:pt idx="79">
                  <c:v>4.6268974321914444E-9</c:v>
                </c:pt>
                <c:pt idx="80">
                  <c:v>1.0360587994235681E-8</c:v>
                </c:pt>
                <c:pt idx="81">
                  <c:v>2.2730855556729885E-8</c:v>
                </c:pt>
                <c:pt idx="82">
                  <c:v>4.8863436628113112E-8</c:v>
                </c:pt>
                <c:pt idx="83">
                  <c:v>1.0291746525102024E-7</c:v>
                </c:pt>
                <c:pt idx="84">
                  <c:v>2.1238850210489969E-7</c:v>
                </c:pt>
                <c:pt idx="85">
                  <c:v>4.2944719446696345E-7</c:v>
                </c:pt>
                <c:pt idx="86">
                  <c:v>8.5079589353961557E-7</c:v>
                </c:pt>
                <c:pt idx="87">
                  <c:v>1.6514972222104619E-6</c:v>
                </c:pt>
                <c:pt idx="88">
                  <c:v>3.1409943655793234E-6</c:v>
                </c:pt>
                <c:pt idx="89">
                  <c:v>5.8531993332058325E-6</c:v>
                </c:pt>
                <c:pt idx="90">
                  <c:v>1.0687012536930293E-5</c:v>
                </c:pt>
                <c:pt idx="91">
                  <c:v>1.9118603680697908E-5</c:v>
                </c:pt>
                <c:pt idx="92">
                  <c:v>3.3511422990508117E-5</c:v>
                </c:pt>
                <c:pt idx="93">
                  <c:v>5.7552794515307346E-5</c:v>
                </c:pt>
                <c:pt idx="94">
                  <c:v>9.6844912161810965E-5</c:v>
                </c:pt>
                <c:pt idx="95">
                  <c:v>1.5967026664026341E-4</c:v>
                </c:pt>
                <c:pt idx="96">
                  <c:v>2.5793373014666569E-4</c:v>
                </c:pt>
                <c:pt idx="97">
                  <c:v>4.0825270819644502E-4</c:v>
                </c:pt>
                <c:pt idx="98">
                  <c:v>6.3312120170542965E-4</c:v>
                </c:pt>
                <c:pt idx="99">
                  <c:v>9.6201421074717749E-4</c:v>
                </c:pt>
                <c:pt idx="100">
                  <c:v>1.4322306547697795E-3</c:v>
                </c:pt>
                <c:pt idx="101">
                  <c:v>2.0892061217045723E-3</c:v>
                </c:pt>
                <c:pt idx="102">
                  <c:v>2.9859770251128835E-3</c:v>
                </c:pt>
                <c:pt idx="103">
                  <c:v>4.1814651470229672E-3</c:v>
                </c:pt>
                <c:pt idx="104">
                  <c:v>5.737297205843303E-3</c:v>
                </c:pt>
                <c:pt idx="105">
                  <c:v>7.712995216169723E-3</c:v>
                </c:pt>
                <c:pt idx="106">
                  <c:v>1.0159576932727636E-2</c:v>
                </c:pt>
                <c:pt idx="107">
                  <c:v>1.3111881994872581E-2</c:v>
                </c:pt>
                <c:pt idx="108">
                  <c:v>1.6580258143722392E-2</c:v>
                </c:pt>
                <c:pt idx="109">
                  <c:v>2.054255182126689E-2</c:v>
                </c:pt>
                <c:pt idx="110">
                  <c:v>2.493758204020002E-2</c:v>
                </c:pt>
                <c:pt idx="111">
                  <c:v>2.9661365445028648E-2</c:v>
                </c:pt>
                <c:pt idx="112">
                  <c:v>3.4567246359877624E-2</c:v>
                </c:pt>
                <c:pt idx="113">
                  <c:v>3.9470740790642965E-2</c:v>
                </c:pt>
                <c:pt idx="114">
                  <c:v>4.4159344402723774E-2</c:v>
                </c:pt>
                <c:pt idx="115">
                  <c:v>4.8406847965255365E-2</c:v>
                </c:pt>
                <c:pt idx="116">
                  <c:v>5.1990960245069093E-2</c:v>
                </c:pt>
                <c:pt idx="117">
                  <c:v>5.4712394277744596E-2</c:v>
                </c:pt>
                <c:pt idx="118">
                  <c:v>5.6413162847180141E-2</c:v>
                </c:pt>
                <c:pt idx="119">
                  <c:v>5.6991754343061814E-2</c:v>
                </c:pt>
                <c:pt idx="120">
                  <c:v>5.6413162847180141E-2</c:v>
                </c:pt>
                <c:pt idx="121">
                  <c:v>5.4712394277744596E-2</c:v>
                </c:pt>
                <c:pt idx="122">
                  <c:v>5.1990960245069093E-2</c:v>
                </c:pt>
                <c:pt idx="123">
                  <c:v>4.8406847965255365E-2</c:v>
                </c:pt>
                <c:pt idx="124">
                  <c:v>4.4159344402723774E-2</c:v>
                </c:pt>
                <c:pt idx="125">
                  <c:v>3.9470740790642965E-2</c:v>
                </c:pt>
                <c:pt idx="126">
                  <c:v>3.4567246359877624E-2</c:v>
                </c:pt>
                <c:pt idx="127">
                  <c:v>2.9661365445028648E-2</c:v>
                </c:pt>
                <c:pt idx="128">
                  <c:v>2.493758204020002E-2</c:v>
                </c:pt>
                <c:pt idx="129">
                  <c:v>2.054255182126689E-2</c:v>
                </c:pt>
                <c:pt idx="130">
                  <c:v>1.6580258143722392E-2</c:v>
                </c:pt>
                <c:pt idx="131">
                  <c:v>1.3111881994872581E-2</c:v>
                </c:pt>
                <c:pt idx="132">
                  <c:v>1.0159576932727636E-2</c:v>
                </c:pt>
                <c:pt idx="133">
                  <c:v>7.712995216169723E-3</c:v>
                </c:pt>
                <c:pt idx="134">
                  <c:v>5.737297205843303E-3</c:v>
                </c:pt>
                <c:pt idx="135">
                  <c:v>4.1814651470229672E-3</c:v>
                </c:pt>
                <c:pt idx="136">
                  <c:v>2.9859770251128835E-3</c:v>
                </c:pt>
                <c:pt idx="137">
                  <c:v>2.0892061217045723E-3</c:v>
                </c:pt>
                <c:pt idx="138">
                  <c:v>1.4322306547697795E-3</c:v>
                </c:pt>
                <c:pt idx="139">
                  <c:v>9.6201421074717749E-4</c:v>
                </c:pt>
                <c:pt idx="140">
                  <c:v>6.3312120170542965E-4</c:v>
                </c:pt>
                <c:pt idx="141">
                  <c:v>4.0825270819644502E-4</c:v>
                </c:pt>
                <c:pt idx="142">
                  <c:v>2.5793373014666569E-4</c:v>
                </c:pt>
                <c:pt idx="143">
                  <c:v>1.5967026664026341E-4</c:v>
                </c:pt>
                <c:pt idx="144">
                  <c:v>9.6844912161810965E-5</c:v>
                </c:pt>
                <c:pt idx="145">
                  <c:v>5.7552794515307346E-5</c:v>
                </c:pt>
                <c:pt idx="146">
                  <c:v>3.3511422990508117E-5</c:v>
                </c:pt>
                <c:pt idx="147">
                  <c:v>1.9118603680697908E-5</c:v>
                </c:pt>
                <c:pt idx="148">
                  <c:v>1.0687012536930293E-5</c:v>
                </c:pt>
                <c:pt idx="149">
                  <c:v>5.8531993332058325E-6</c:v>
                </c:pt>
                <c:pt idx="150">
                  <c:v>3.1409943655793234E-6</c:v>
                </c:pt>
                <c:pt idx="151">
                  <c:v>1.6514972222104619E-6</c:v>
                </c:pt>
                <c:pt idx="152">
                  <c:v>8.5079589353961557E-7</c:v>
                </c:pt>
                <c:pt idx="153">
                  <c:v>4.2944719446696345E-7</c:v>
                </c:pt>
                <c:pt idx="154">
                  <c:v>2.1238850210489969E-7</c:v>
                </c:pt>
                <c:pt idx="155">
                  <c:v>1.0291746525102024E-7</c:v>
                </c:pt>
                <c:pt idx="156">
                  <c:v>4.8863436628113112E-8</c:v>
                </c:pt>
                <c:pt idx="157">
                  <c:v>2.2730855556729885E-8</c:v>
                </c:pt>
                <c:pt idx="158">
                  <c:v>1.0360587994235681E-8</c:v>
                </c:pt>
                <c:pt idx="159">
                  <c:v>4.6268974321914444E-9</c:v>
                </c:pt>
              </c:numCache>
            </c:numRef>
          </c:val>
          <c:smooth val="0"/>
        </c:ser>
        <c:dLbls>
          <c:showLegendKey val="0"/>
          <c:showVal val="0"/>
          <c:showCatName val="0"/>
          <c:showSerName val="0"/>
          <c:showPercent val="0"/>
          <c:showBubbleSize val="0"/>
        </c:dLbls>
        <c:smooth val="0"/>
        <c:axId val="561647152"/>
        <c:axId val="561645584"/>
      </c:lineChart>
      <c:catAx>
        <c:axId val="561647152"/>
        <c:scaling>
          <c:orientation val="minMax"/>
        </c:scaling>
        <c:delete val="1"/>
        <c:axPos val="b"/>
        <c:numFmt formatCode="General" sourceLinked="1"/>
        <c:majorTickMark val="out"/>
        <c:minorTickMark val="none"/>
        <c:tickLblPos val="nextTo"/>
        <c:crossAx val="561645584"/>
        <c:crosses val="autoZero"/>
        <c:auto val="1"/>
        <c:lblAlgn val="ctr"/>
        <c:lblOffset val="100"/>
        <c:noMultiLvlLbl val="0"/>
      </c:catAx>
      <c:valAx>
        <c:axId val="561645584"/>
        <c:scaling>
          <c:orientation val="minMax"/>
          <c:max val="0.12000000000000001"/>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61647152"/>
        <c:crosses val="autoZero"/>
        <c:crossBetween val="between"/>
      </c:valAx>
      <c:spPr>
        <a:noFill/>
        <a:ln>
          <a:noFill/>
        </a:ln>
        <a:effectLst/>
      </c:spPr>
    </c:plotArea>
    <c:legend>
      <c:legendPos val="b"/>
      <c:layout>
        <c:manualLayout>
          <c:xMode val="edge"/>
          <c:yMode val="edge"/>
          <c:x val="0.13754915729013817"/>
          <c:y val="5.9187409703889339E-2"/>
          <c:w val="0.3146572644306207"/>
          <c:h val="0.3100622069035692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70886851486502"/>
          <c:y val="6.4114093662356667E-2"/>
          <c:w val="0.82968541757013248"/>
          <c:h val="0.87456491165306494"/>
        </c:manualLayout>
      </c:layout>
      <c:lineChart>
        <c:grouping val="standard"/>
        <c:varyColors val="0"/>
        <c:ser>
          <c:idx val="0"/>
          <c:order val="0"/>
          <c:tx>
            <c:strRef>
              <c:f>Sheet1!$B$3</c:f>
              <c:strCache>
                <c:ptCount val="1"/>
                <c:pt idx="0">
                  <c:v>事前分布</c:v>
                </c:pt>
              </c:strCache>
            </c:strRef>
          </c:tx>
          <c:spPr>
            <a:ln w="15875" cap="rnd">
              <a:solidFill>
                <a:srgbClr val="00B05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Sheet1!$B$4:$B$163</c:f>
              <c:numCache>
                <c:formatCode>General</c:formatCode>
                <c:ptCount val="160"/>
                <c:pt idx="0">
                  <c:v>5.8840333364891539E-4</c:v>
                </c:pt>
                <c:pt idx="1">
                  <c:v>7.1611532738488973E-4</c:v>
                </c:pt>
                <c:pt idx="2">
                  <c:v>8.6711165909259967E-4</c:v>
                </c:pt>
                <c:pt idx="3">
                  <c:v>1.0446030608522862E-3</c:v>
                </c:pt>
                <c:pt idx="4">
                  <c:v>1.2520214638263244E-3</c:v>
                </c:pt>
                <c:pt idx="5">
                  <c:v>1.4929885125564417E-3</c:v>
                </c:pt>
                <c:pt idx="6">
                  <c:v>1.7712724589718397E-3</c:v>
                </c:pt>
                <c:pt idx="7">
                  <c:v>2.0907325735114836E-3</c:v>
                </c:pt>
                <c:pt idx="8">
                  <c:v>2.4552505275389036E-3</c:v>
                </c:pt>
                <c:pt idx="9">
                  <c:v>2.8686486029216515E-3</c:v>
                </c:pt>
                <c:pt idx="10">
                  <c:v>3.3345950673055276E-3</c:v>
                </c:pt>
                <c:pt idx="11">
                  <c:v>3.8564976080848615E-3</c:v>
                </c:pt>
                <c:pt idx="12">
                  <c:v>4.4373863296112339E-3</c:v>
                </c:pt>
                <c:pt idx="13">
                  <c:v>5.0797884663638182E-3</c:v>
                </c:pt>
                <c:pt idx="14">
                  <c:v>5.7855976237648861E-3</c:v>
                </c:pt>
                <c:pt idx="15">
                  <c:v>6.5559409974362904E-3</c:v>
                </c:pt>
                <c:pt idx="16">
                  <c:v>7.3910486066359176E-3</c:v>
                </c:pt>
                <c:pt idx="17">
                  <c:v>8.2901290718611961E-3</c:v>
                </c:pt>
                <c:pt idx="18">
                  <c:v>9.2512568332779824E-3</c:v>
                </c:pt>
                <c:pt idx="19">
                  <c:v>1.0271275910633445E-2</c:v>
                </c:pt>
                <c:pt idx="20">
                  <c:v>1.1345725315654054E-2</c:v>
                </c:pt>
                <c:pt idx="21">
                  <c:v>1.246879102010001E-2</c:v>
                </c:pt>
                <c:pt idx="22">
                  <c:v>1.3633288940850665E-2</c:v>
                </c:pt>
                <c:pt idx="23">
                  <c:v>1.4830682722514324E-2</c:v>
                </c:pt>
                <c:pt idx="24">
                  <c:v>1.6051139185154824E-2</c:v>
                </c:pt>
                <c:pt idx="25">
                  <c:v>1.7283623179938812E-2</c:v>
                </c:pt>
                <c:pt idx="26">
                  <c:v>1.8516032292183786E-2</c:v>
                </c:pt>
                <c:pt idx="27">
                  <c:v>1.9735370395321482E-2</c:v>
                </c:pt>
                <c:pt idx="28">
                  <c:v>2.0927957547587996E-2</c:v>
                </c:pt>
                <c:pt idx="29">
                  <c:v>2.2079672201361887E-2</c:v>
                </c:pt>
                <c:pt idx="30">
                  <c:v>2.3176220234090411E-2</c:v>
                </c:pt>
                <c:pt idx="31">
                  <c:v>2.4203423982627682E-2</c:v>
                </c:pt>
                <c:pt idx="32">
                  <c:v>2.5147523340307107E-2</c:v>
                </c:pt>
                <c:pt idx="33">
                  <c:v>2.5995480122534546E-2</c:v>
                </c:pt>
                <c:pt idx="34">
                  <c:v>2.6735276376026396E-2</c:v>
                </c:pt>
                <c:pt idx="35">
                  <c:v>2.7356197138872298E-2</c:v>
                </c:pt>
                <c:pt idx="36">
                  <c:v>2.7849088376235672E-2</c:v>
                </c:pt>
                <c:pt idx="37">
                  <c:v>2.8206581423590071E-2</c:v>
                </c:pt>
                <c:pt idx="38">
                  <c:v>2.8423276249906291E-2</c:v>
                </c:pt>
                <c:pt idx="39">
                  <c:v>2.8495877171530907E-2</c:v>
                </c:pt>
                <c:pt idx="40">
                  <c:v>2.8423276249906291E-2</c:v>
                </c:pt>
                <c:pt idx="41">
                  <c:v>2.8206581423590071E-2</c:v>
                </c:pt>
                <c:pt idx="42">
                  <c:v>2.7849088376235672E-2</c:v>
                </c:pt>
                <c:pt idx="43">
                  <c:v>2.7356197138872298E-2</c:v>
                </c:pt>
                <c:pt idx="44">
                  <c:v>2.6735276376026396E-2</c:v>
                </c:pt>
                <c:pt idx="45">
                  <c:v>2.5995480122534546E-2</c:v>
                </c:pt>
                <c:pt idx="46">
                  <c:v>2.5147523340307107E-2</c:v>
                </c:pt>
                <c:pt idx="47">
                  <c:v>2.4203423982627682E-2</c:v>
                </c:pt>
                <c:pt idx="48">
                  <c:v>2.3176220234090411E-2</c:v>
                </c:pt>
                <c:pt idx="49">
                  <c:v>2.2079672201361887E-2</c:v>
                </c:pt>
                <c:pt idx="50">
                  <c:v>2.0927957547587996E-2</c:v>
                </c:pt>
                <c:pt idx="51">
                  <c:v>1.9735370395321482E-2</c:v>
                </c:pt>
                <c:pt idx="52">
                  <c:v>1.8516032292183786E-2</c:v>
                </c:pt>
                <c:pt idx="53">
                  <c:v>1.7283623179938812E-2</c:v>
                </c:pt>
                <c:pt idx="54">
                  <c:v>1.6051139185154824E-2</c:v>
                </c:pt>
                <c:pt idx="55">
                  <c:v>1.4830682722514324E-2</c:v>
                </c:pt>
                <c:pt idx="56">
                  <c:v>1.3633288940850665E-2</c:v>
                </c:pt>
                <c:pt idx="57">
                  <c:v>1.246879102010001E-2</c:v>
                </c:pt>
                <c:pt idx="58">
                  <c:v>1.1345725315654054E-2</c:v>
                </c:pt>
                <c:pt idx="59">
                  <c:v>1.0271275910633445E-2</c:v>
                </c:pt>
                <c:pt idx="60">
                  <c:v>9.2512568332779824E-3</c:v>
                </c:pt>
                <c:pt idx="61">
                  <c:v>8.2901290718611961E-3</c:v>
                </c:pt>
                <c:pt idx="62">
                  <c:v>7.3910486066359176E-3</c:v>
                </c:pt>
                <c:pt idx="63">
                  <c:v>6.5559409974362904E-3</c:v>
                </c:pt>
                <c:pt idx="64">
                  <c:v>5.7855976237648861E-3</c:v>
                </c:pt>
                <c:pt idx="65">
                  <c:v>5.0797884663638182E-3</c:v>
                </c:pt>
                <c:pt idx="66">
                  <c:v>4.4373863296112339E-3</c:v>
                </c:pt>
                <c:pt idx="67">
                  <c:v>3.8564976080848615E-3</c:v>
                </c:pt>
                <c:pt idx="68">
                  <c:v>3.3345950673055276E-3</c:v>
                </c:pt>
                <c:pt idx="69">
                  <c:v>2.8686486029216515E-3</c:v>
                </c:pt>
                <c:pt idx="70">
                  <c:v>2.4552505275389036E-3</c:v>
                </c:pt>
                <c:pt idx="71">
                  <c:v>2.0907325735114836E-3</c:v>
                </c:pt>
                <c:pt idx="72">
                  <c:v>1.7712724589718397E-3</c:v>
                </c:pt>
                <c:pt idx="73">
                  <c:v>1.4929885125564417E-3</c:v>
                </c:pt>
                <c:pt idx="74">
                  <c:v>1.2520214638263244E-3</c:v>
                </c:pt>
                <c:pt idx="75">
                  <c:v>1.0446030608522862E-3</c:v>
                </c:pt>
                <c:pt idx="76">
                  <c:v>8.6711165909259967E-4</c:v>
                </c:pt>
                <c:pt idx="77">
                  <c:v>7.1611532738488973E-4</c:v>
                </c:pt>
                <c:pt idx="78">
                  <c:v>5.8840333364891539E-4</c:v>
                </c:pt>
                <c:pt idx="79">
                  <c:v>4.8100710537358874E-4</c:v>
                </c:pt>
                <c:pt idx="80">
                  <c:v>3.91211912558287E-4</c:v>
                </c:pt>
                <c:pt idx="81">
                  <c:v>3.1656060085271482E-4</c:v>
                </c:pt>
                <c:pt idx="82">
                  <c:v>2.5485071961189193E-4</c:v>
                </c:pt>
                <c:pt idx="83">
                  <c:v>2.0412635409822251E-4</c:v>
                </c:pt>
                <c:pt idx="84">
                  <c:v>1.6266589423423464E-4</c:v>
                </c:pt>
                <c:pt idx="85">
                  <c:v>1.2896686507333284E-4</c:v>
                </c:pt>
                <c:pt idx="86">
                  <c:v>1.0172881675534603E-4</c:v>
                </c:pt>
                <c:pt idx="87">
                  <c:v>7.9835133320131706E-5</c:v>
                </c:pt>
                <c:pt idx="88">
                  <c:v>6.2334478217554291E-5</c:v>
                </c:pt>
                <c:pt idx="89">
                  <c:v>4.8422456080905483E-5</c:v>
                </c:pt>
                <c:pt idx="90">
                  <c:v>3.7423940258988789E-5</c:v>
                </c:pt>
                <c:pt idx="91">
                  <c:v>2.8776397257653673E-5</c:v>
                </c:pt>
                <c:pt idx="92">
                  <c:v>2.2014434869127046E-5</c:v>
                </c:pt>
                <c:pt idx="93">
                  <c:v>1.6755711495254058E-5</c:v>
                </c:pt>
                <c:pt idx="94">
                  <c:v>1.2688270200916598E-5</c:v>
                </c:pt>
                <c:pt idx="95">
                  <c:v>9.5593018403489539E-6</c:v>
                </c:pt>
                <c:pt idx="96">
                  <c:v>7.165296119388644E-6</c:v>
                </c:pt>
                <c:pt idx="97">
                  <c:v>5.3435062684651465E-6</c:v>
                </c:pt>
                <c:pt idx="98">
                  <c:v>3.9646304762115915E-6</c:v>
                </c:pt>
                <c:pt idx="99">
                  <c:v>2.9265996666029163E-6</c:v>
                </c:pt>
                <c:pt idx="100">
                  <c:v>2.1493549123885629E-6</c:v>
                </c:pt>
                <c:pt idx="101">
                  <c:v>1.5704971827896617E-6</c:v>
                </c:pt>
                <c:pt idx="102">
                  <c:v>1.1416957933503912E-6</c:v>
                </c:pt>
                <c:pt idx="103">
                  <c:v>8.2574861110523096E-7</c:v>
                </c:pt>
                <c:pt idx="104">
                  <c:v>5.9419571381803612E-7</c:v>
                </c:pt>
                <c:pt idx="105">
                  <c:v>4.2539794676980779E-7</c:v>
                </c:pt>
                <c:pt idx="106">
                  <c:v>3.0300198658729332E-7</c:v>
                </c:pt>
                <c:pt idx="107">
                  <c:v>2.1472359723348173E-7</c:v>
                </c:pt>
                <c:pt idx="108">
                  <c:v>1.5139038184199936E-7</c:v>
                </c:pt>
                <c:pt idx="109">
                  <c:v>1.0619425105244984E-7</c:v>
                </c:pt>
                <c:pt idx="110">
                  <c:v>7.4111898767893371E-8</c:v>
                </c:pt>
                <c:pt idx="111">
                  <c:v>5.145873262551012E-8</c:v>
                </c:pt>
                <c:pt idx="112">
                  <c:v>3.554794039132256E-8</c:v>
                </c:pt>
                <c:pt idx="113">
                  <c:v>2.4431718314056556E-8</c:v>
                </c:pt>
                <c:pt idx="114">
                  <c:v>1.6706204514005529E-8</c:v>
                </c:pt>
                <c:pt idx="115">
                  <c:v>1.1365427778364942E-8</c:v>
                </c:pt>
                <c:pt idx="116">
                  <c:v>7.6926857446737672E-9</c:v>
                </c:pt>
                <c:pt idx="117">
                  <c:v>5.1802939971178407E-9</c:v>
                </c:pt>
                <c:pt idx="118">
                  <c:v>3.4706837018348787E-9</c:v>
                </c:pt>
                <c:pt idx="119">
                  <c:v>2.3134487160957222E-9</c:v>
                </c:pt>
                <c:pt idx="120">
                  <c:v>1.5342245529567735E-9</c:v>
                </c:pt>
                <c:pt idx="121">
                  <c:v>1.0122835806414525E-9</c:v>
                </c:pt>
                <c:pt idx="122">
                  <c:v>6.6450716542092998E-10</c:v>
                </c:pt>
                <c:pt idx="123">
                  <c:v>4.3399163213023476E-10</c:v>
                </c:pt>
                <c:pt idx="124">
                  <c:v>2.8199879676240463E-10</c:v>
                </c:pt>
                <c:pt idx="125">
                  <c:v>1.823044905871266E-10</c:v>
                </c:pt>
                <c:pt idx="126">
                  <c:v>1.1725508599255709E-10</c:v>
                </c:pt>
                <c:pt idx="127">
                  <c:v>7.5032639506888088E-11</c:v>
                </c:pt>
                <c:pt idx="128">
                  <c:v>4.7769750289929284E-11</c:v>
                </c:pt>
                <c:pt idx="129">
                  <c:v>3.0257979868255569E-11</c:v>
                </c:pt>
                <c:pt idx="130">
                  <c:v>1.9068261534020371E-11</c:v>
                </c:pt>
                <c:pt idx="131">
                  <c:v>1.1955465267819226E-11</c:v>
                </c:pt>
                <c:pt idx="132">
                  <c:v>7.4577200404957722E-12</c:v>
                </c:pt>
                <c:pt idx="133">
                  <c:v>4.6283893109907951E-12</c:v>
                </c:pt>
                <c:pt idx="134">
                  <c:v>2.8578399276955916E-12</c:v>
                </c:pt>
                <c:pt idx="135">
                  <c:v>1.7556184209824914E-12</c:v>
                </c:pt>
                <c:pt idx="136">
                  <c:v>1.0730169203260855E-12</c:v>
                </c:pt>
                <c:pt idx="137">
                  <c:v>6.5248002916889959E-13</c:v>
                </c:pt>
                <c:pt idx="138">
                  <c:v>3.9474086501706384E-13</c:v>
                </c:pt>
                <c:pt idx="139">
                  <c:v>2.375971162590793E-13</c:v>
                </c:pt>
                <c:pt idx="140">
                  <c:v>1.4228347186459129E-13</c:v>
                </c:pt>
                <c:pt idx="141">
                  <c:v>8.4771907256584916E-14</c:v>
                </c:pt>
                <c:pt idx="142">
                  <c:v>5.0249722366878387E-14</c:v>
                </c:pt>
                <c:pt idx="143">
                  <c:v>2.9634635555665847E-14</c:v>
                </c:pt>
                <c:pt idx="144">
                  <c:v>1.7388003807350068E-14</c:v>
                </c:pt>
                <c:pt idx="145">
                  <c:v>1.0150421441626348E-14</c:v>
                </c:pt>
                <c:pt idx="146">
                  <c:v>5.8952555245497556E-15</c:v>
                </c:pt>
                <c:pt idx="147">
                  <c:v>3.4064765635065529E-15</c:v>
                </c:pt>
                <c:pt idx="148">
                  <c:v>1.9583593623822202E-15</c:v>
                </c:pt>
                <c:pt idx="149">
                  <c:v>1.1201175031326337E-15</c:v>
                </c:pt>
                <c:pt idx="150">
                  <c:v>6.3741017305533461E-16</c:v>
                </c:pt>
                <c:pt idx="151">
                  <c:v>3.6087650596692086E-16</c:v>
                </c:pt>
                <c:pt idx="152">
                  <c:v>2.0327428389235381E-16</c:v>
                </c:pt>
                <c:pt idx="153">
                  <c:v>1.1391750961292352E-16</c:v>
                </c:pt>
                <c:pt idx="154">
                  <c:v>6.35159409587208E-17</c:v>
                </c:pt>
                <c:pt idx="155">
                  <c:v>3.5233777086569166E-17</c:v>
                </c:pt>
                <c:pt idx="156">
                  <c:v>1.9445534280459079E-17</c:v>
                </c:pt>
                <c:pt idx="157">
                  <c:v>1.0677381737456114E-17</c:v>
                </c:pt>
                <c:pt idx="158">
                  <c:v>5.8330254511925367E-18</c:v>
                </c:pt>
                <c:pt idx="159">
                  <c:v>3.1703498149555322E-18</c:v>
                </c:pt>
              </c:numCache>
            </c:numRef>
          </c:val>
          <c:smooth val="0"/>
        </c:ser>
        <c:ser>
          <c:idx val="1"/>
          <c:order val="1"/>
          <c:tx>
            <c:strRef>
              <c:f>Sheet1!$C$3</c:f>
              <c:strCache>
                <c:ptCount val="1"/>
                <c:pt idx="0">
                  <c:v>事後分布</c:v>
                </c:pt>
              </c:strCache>
            </c:strRef>
          </c:tx>
          <c:spPr>
            <a:ln w="15875" cap="rnd">
              <a:solidFill>
                <a:srgbClr val="0070C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Sheet1!$C$4:$C$163</c:f>
              <c:numCache>
                <c:formatCode>General</c:formatCode>
                <c:ptCount val="160"/>
                <c:pt idx="0">
                  <c:v>8.4003604729168502E-87</c:v>
                </c:pt>
                <c:pt idx="1">
                  <c:v>5.6970082411638452E-85</c:v>
                </c:pt>
                <c:pt idx="2">
                  <c:v>3.690232072811572E-83</c:v>
                </c:pt>
                <c:pt idx="3">
                  <c:v>2.2830657397028956E-81</c:v>
                </c:pt>
                <c:pt idx="4">
                  <c:v>1.3490904290462029E-79</c:v>
                </c:pt>
                <c:pt idx="5">
                  <c:v>7.6141532215988981E-78</c:v>
                </c:pt>
                <c:pt idx="6">
                  <c:v>4.104498196440095E-76</c:v>
                </c:pt>
                <c:pt idx="7">
                  <c:v>2.1132770311613127E-74</c:v>
                </c:pt>
                <c:pt idx="8">
                  <c:v>1.0392276731450284E-72</c:v>
                </c:pt>
                <c:pt idx="9">
                  <c:v>4.8811581533873905E-71</c:v>
                </c:pt>
                <c:pt idx="10">
                  <c:v>2.1897420703681961E-69</c:v>
                </c:pt>
                <c:pt idx="11">
                  <c:v>9.3825513881693345E-68</c:v>
                </c:pt>
                <c:pt idx="12">
                  <c:v>3.8397844680968616E-66</c:v>
                </c:pt>
                <c:pt idx="13">
                  <c:v>1.5008961716397812E-64</c:v>
                </c:pt>
                <c:pt idx="14">
                  <c:v>5.6034094545977278E-63</c:v>
                </c:pt>
                <c:pt idx="15">
                  <c:v>1.9980758640597901E-61</c:v>
                </c:pt>
                <c:pt idx="16">
                  <c:v>6.8050214010628905E-60</c:v>
                </c:pt>
                <c:pt idx="17">
                  <c:v>2.213629446975815E-58</c:v>
                </c:pt>
                <c:pt idx="18">
                  <c:v>6.8776212867530154E-57</c:v>
                </c:pt>
                <c:pt idx="19">
                  <c:v>2.040936529134113E-55</c:v>
                </c:pt>
                <c:pt idx="20">
                  <c:v>5.784670766975709E-54</c:v>
                </c:pt>
                <c:pt idx="21">
                  <c:v>1.5659781571538268E-52</c:v>
                </c:pt>
                <c:pt idx="22">
                  <c:v>4.0490268840636035E-51</c:v>
                </c:pt>
                <c:pt idx="23">
                  <c:v>9.9993904563871186E-50</c:v>
                </c:pt>
                <c:pt idx="24">
                  <c:v>2.3586000326134165E-48</c:v>
                </c:pt>
                <c:pt idx="25">
                  <c:v>5.3136504275473236E-47</c:v>
                </c:pt>
                <c:pt idx="26">
                  <c:v>1.1433773003726623E-45</c:v>
                </c:pt>
                <c:pt idx="27">
                  <c:v>2.3498711986907198E-44</c:v>
                </c:pt>
                <c:pt idx="28">
                  <c:v>4.6127132479631721E-43</c:v>
                </c:pt>
                <c:pt idx="29">
                  <c:v>8.6482206700896575E-42</c:v>
                </c:pt>
                <c:pt idx="30">
                  <c:v>1.5486560534870146E-40</c:v>
                </c:pt>
                <c:pt idx="31">
                  <c:v>2.6487507502323336E-39</c:v>
                </c:pt>
                <c:pt idx="32">
                  <c:v>4.3269822876454277E-38</c:v>
                </c:pt>
                <c:pt idx="33">
                  <c:v>6.7512944332147992E-37</c:v>
                </c:pt>
                <c:pt idx="34">
                  <c:v>1.0061132909947029E-35</c:v>
                </c:pt>
                <c:pt idx="35">
                  <c:v>1.4320712638286817E-34</c:v>
                </c:pt>
                <c:pt idx="36">
                  <c:v>1.946884917614845E-33</c:v>
                </c:pt>
                <c:pt idx="37">
                  <c:v>2.5279811867599869E-32</c:v>
                </c:pt>
                <c:pt idx="38">
                  <c:v>3.1352003645314013E-31</c:v>
                </c:pt>
                <c:pt idx="39">
                  <c:v>3.7137671534619965E-30</c:v>
                </c:pt>
                <c:pt idx="40">
                  <c:v>4.2016700695450751E-29</c:v>
                </c:pt>
                <c:pt idx="41">
                  <c:v>4.5403269718058548E-28</c:v>
                </c:pt>
                <c:pt idx="42">
                  <c:v>4.6860856143357538E-27</c:v>
                </c:pt>
                <c:pt idx="43">
                  <c:v>4.6194600376015923E-26</c:v>
                </c:pt>
                <c:pt idx="44">
                  <c:v>4.349407674583675E-25</c:v>
                </c:pt>
                <c:pt idx="45">
                  <c:v>3.9113522081658121E-24</c:v>
                </c:pt>
                <c:pt idx="46">
                  <c:v>3.359554105891134E-23</c:v>
                </c:pt>
                <c:pt idx="47">
                  <c:v>2.7560954947890284E-22</c:v>
                </c:pt>
                <c:pt idx="48">
                  <c:v>2.1595575844928898E-21</c:v>
                </c:pt>
                <c:pt idx="49">
                  <c:v>1.6161930066412994E-20</c:v>
                </c:pt>
                <c:pt idx="50">
                  <c:v>1.1552595409043293E-19</c:v>
                </c:pt>
                <c:pt idx="51">
                  <c:v>7.887217387651222E-19</c:v>
                </c:pt>
                <c:pt idx="52">
                  <c:v>5.1431117947596943E-18</c:v>
                </c:pt>
                <c:pt idx="53">
                  <c:v>3.2032145212368802E-17</c:v>
                </c:pt>
                <c:pt idx="54">
                  <c:v>1.9054782287616239E-16</c:v>
                </c:pt>
                <c:pt idx="55">
                  <c:v>1.0826295179007779E-15</c:v>
                </c:pt>
                <c:pt idx="56">
                  <c:v>5.8750780871467228E-15</c:v>
                </c:pt>
                <c:pt idx="57">
                  <c:v>3.0451264324879261E-14</c:v>
                </c:pt>
                <c:pt idx="58">
                  <c:v>1.5074916710063625E-13</c:v>
                </c:pt>
                <c:pt idx="59">
                  <c:v>7.1279134877724561E-13</c:v>
                </c:pt>
                <c:pt idx="60">
                  <c:v>3.219050760978302E-12</c:v>
                </c:pt>
                <c:pt idx="61">
                  <c:v>1.3885167932972583E-11</c:v>
                </c:pt>
                <c:pt idx="62">
                  <c:v>5.7204784602061718E-11</c:v>
                </c:pt>
                <c:pt idx="63">
                  <c:v>2.2509791852066504E-10</c:v>
                </c:pt>
                <c:pt idx="64">
                  <c:v>8.4599639028721688E-10</c:v>
                </c:pt>
                <c:pt idx="65">
                  <c:v>3.0368507419243686E-9</c:v>
                </c:pt>
                <c:pt idx="66">
                  <c:v>1.0412051105504745E-8</c:v>
                </c:pt>
                <c:pt idx="67">
                  <c:v>3.4096283335095191E-8</c:v>
                </c:pt>
                <c:pt idx="68">
                  <c:v>1.0664382117396863E-7</c:v>
                </c:pt>
                <c:pt idx="69">
                  <c:v>3.1858275315735232E-7</c:v>
                </c:pt>
                <c:pt idx="70">
                  <c:v>9.0900595976188307E-7</c:v>
                </c:pt>
                <c:pt idx="71">
                  <c:v>2.4772458333157014E-6</c:v>
                </c:pt>
                <c:pt idx="72">
                  <c:v>6.4480647371657123E-6</c:v>
                </c:pt>
                <c:pt idx="73">
                  <c:v>1.6030518805395553E-5</c:v>
                </c:pt>
                <c:pt idx="74">
                  <c:v>3.8064810602749929E-5</c:v>
                </c:pt>
                <c:pt idx="75">
                  <c:v>8.6329191772961409E-5</c:v>
                </c:pt>
                <c:pt idx="76">
                  <c:v>1.870034346526637E-4</c:v>
                </c:pt>
                <c:pt idx="77">
                  <c:v>3.8690059521999951E-4</c:v>
                </c:pt>
                <c:pt idx="78">
                  <c:v>7.6455215883567838E-4</c:v>
                </c:pt>
                <c:pt idx="79">
                  <c:v>1.4430213161207715E-3</c:v>
                </c:pt>
                <c:pt idx="80">
                  <c:v>2.6013349772778089E-3</c:v>
                </c:pt>
                <c:pt idx="81">
                  <c:v>4.478965537669335E-3</c:v>
                </c:pt>
                <c:pt idx="82">
                  <c:v>7.3657515826167355E-3</c:v>
                </c:pt>
                <c:pt idx="83">
                  <c:v>1.1569492824254606E-2</c:v>
                </c:pt>
                <c:pt idx="84">
                  <c:v>1.7356792871294699E-2</c:v>
                </c:pt>
                <c:pt idx="85">
                  <c:v>2.4870387215583632E-2</c:v>
                </c:pt>
                <c:pt idx="86">
                  <c:v>3.4037175946962206E-2</c:v>
                </c:pt>
                <c:pt idx="87">
                  <c:v>4.4492048167543034E-2</c:v>
                </c:pt>
                <c:pt idx="88">
                  <c:v>5.554809687655142E-2</c:v>
                </c:pt>
                <c:pt idx="89">
                  <c:v>6.623901660408571E-2</c:v>
                </c:pt>
                <c:pt idx="90">
                  <c:v>7.5442570020921362E-2</c:v>
                </c:pt>
                <c:pt idx="91">
                  <c:v>8.2068591416616918E-2</c:v>
                </c:pt>
                <c:pt idx="92">
                  <c:v>8.5269828749718862E-2</c:v>
                </c:pt>
                <c:pt idx="93">
                  <c:v>8.4619744270770195E-2</c:v>
                </c:pt>
                <c:pt idx="94">
                  <c:v>8.0205829128079151E-2</c:v>
                </c:pt>
                <c:pt idx="95">
                  <c:v>7.2610271947883012E-2</c:v>
                </c:pt>
                <c:pt idx="96">
                  <c:v>6.278387264276393E-2</c:v>
                </c:pt>
                <c:pt idx="97">
                  <c:v>5.185086953981638E-2</c:v>
                </c:pt>
                <c:pt idx="98">
                  <c:v>4.0899866822551936E-2</c:v>
                </c:pt>
                <c:pt idx="99">
                  <c:v>3.0813827731900299E-2</c:v>
                </c:pt>
                <c:pt idx="100">
                  <c:v>2.2173145819907713E-2</c:v>
                </c:pt>
                <c:pt idx="101">
                  <c:v>1.5239365399091426E-2</c:v>
                </c:pt>
                <c:pt idx="102">
                  <c:v>1.0003785201916566E-2</c:v>
                </c:pt>
                <c:pt idx="103">
                  <c:v>6.2721977205344405E-3</c:v>
                </c:pt>
                <c:pt idx="104">
                  <c:v>3.7560643914789642E-3</c:v>
                </c:pt>
                <c:pt idx="105">
                  <c:v>2.1483459821546643E-3</c:v>
                </c:pt>
                <c:pt idx="106">
                  <c:v>1.1736357376748577E-3</c:v>
                </c:pt>
                <c:pt idx="107">
                  <c:v>6.1237906229466587E-4</c:v>
                </c:pt>
                <c:pt idx="108">
                  <c:v>3.0518645026603723E-4</c:v>
                </c:pt>
                <c:pt idx="109">
                  <c:v>1.4526736824271619E-4</c:v>
                </c:pt>
                <c:pt idx="110">
                  <c:v>6.6043304607380895E-5</c:v>
                </c:pt>
                <c:pt idx="111">
                  <c:v>2.867790552104676E-5</c:v>
                </c:pt>
                <c:pt idx="112">
                  <c:v>1.1893891428634731E-5</c:v>
                </c:pt>
                <c:pt idx="113">
                  <c:v>4.7114915483689684E-6</c:v>
                </c:pt>
                <c:pt idx="114">
                  <c:v>1.7825871414541081E-6</c:v>
                </c:pt>
                <c:pt idx="115">
                  <c:v>6.4417079170044282E-7</c:v>
                </c:pt>
                <c:pt idx="116">
                  <c:v>2.2233569630367894E-7</c:v>
                </c:pt>
                <c:pt idx="117">
                  <c:v>7.3295154942169397E-8</c:v>
                </c:pt>
                <c:pt idx="118">
                  <c:v>2.3078057234021183E-8</c:v>
                </c:pt>
                <c:pt idx="119">
                  <c:v>6.9403461482871173E-9</c:v>
                </c:pt>
                <c:pt idx="120">
                  <c:v>1.9935214962627897E-9</c:v>
                </c:pt>
                <c:pt idx="121">
                  <c:v>5.4691347176137976E-10</c:v>
                </c:pt>
                <c:pt idx="122">
                  <c:v>1.4330925086978733E-10</c:v>
                </c:pt>
                <c:pt idx="123">
                  <c:v>3.5866395803457416E-11</c:v>
                </c:pt>
                <c:pt idx="124">
                  <c:v>8.5735197830867142E-12</c:v>
                </c:pt>
                <c:pt idx="125">
                  <c:v>1.9574400875066847E-12</c:v>
                </c:pt>
                <c:pt idx="126">
                  <c:v>4.2685041559377381E-13</c:v>
                </c:pt>
                <c:pt idx="127">
                  <c:v>8.890390666699753E-14</c:v>
                </c:pt>
                <c:pt idx="128">
                  <c:v>1.7685766573649266E-14</c:v>
                </c:pt>
                <c:pt idx="129">
                  <c:v>3.3603525093978761E-15</c:v>
                </c:pt>
                <c:pt idx="130">
                  <c:v>6.0982285167706138E-16</c:v>
                </c:pt>
                <c:pt idx="131">
                  <c:v>1.0570133125970748E-16</c:v>
                </c:pt>
                <c:pt idx="132">
                  <c:v>1.7499076353577607E-17</c:v>
                </c:pt>
                <c:pt idx="133">
                  <c:v>2.7669907135047156E-18</c:v>
                </c:pt>
                <c:pt idx="134">
                  <c:v>4.1788634814804672E-19</c:v>
                </c:pt>
                <c:pt idx="135">
                  <c:v>6.0279073962719696E-20</c:v>
                </c:pt>
                <c:pt idx="136">
                  <c:v>8.3048705357599704E-21</c:v>
                </c:pt>
                <c:pt idx="137">
                  <c:v>1.0928412210941563E-21</c:v>
                </c:pt>
                <c:pt idx="138">
                  <c:v>1.3735332450738462E-22</c:v>
                </c:pt>
                <c:pt idx="139">
                  <c:v>1.6488425628656613E-23</c:v>
                </c:pt>
                <c:pt idx="140">
                  <c:v>1.8905018655950956E-24</c:v>
                </c:pt>
                <c:pt idx="141">
                  <c:v>2.0702983561382082E-25</c:v>
                </c:pt>
                <c:pt idx="142">
                  <c:v>2.1654425725420648E-26</c:v>
                </c:pt>
                <c:pt idx="143">
                  <c:v>2.1633077724796649E-27</c:v>
                </c:pt>
                <c:pt idx="144">
                  <c:v>2.0641813839090521E-28</c:v>
                </c:pt>
                <c:pt idx="145">
                  <c:v>1.8812014714733047E-29</c:v>
                </c:pt>
                <c:pt idx="146">
                  <c:v>1.6374975881972576E-30</c:v>
                </c:pt>
                <c:pt idx="147">
                  <c:v>1.3613943211668303E-31</c:v>
                </c:pt>
                <c:pt idx="148">
                  <c:v>1.0810483214937797E-32</c:v>
                </c:pt>
                <c:pt idx="149">
                  <c:v>8.1990622807697538E-34</c:v>
                </c:pt>
                <c:pt idx="150">
                  <c:v>5.9393807952764818E-35</c:v>
                </c:pt>
                <c:pt idx="151">
                  <c:v>4.1093777185596926E-36</c:v>
                </c:pt>
                <c:pt idx="152">
                  <c:v>2.7156191320758621E-37</c:v>
                </c:pt>
                <c:pt idx="153">
                  <c:v>1.7140345193586024E-38</c:v>
                </c:pt>
                <c:pt idx="154">
                  <c:v>1.0333041528307304E-39</c:v>
                </c:pt>
                <c:pt idx="155">
                  <c:v>5.9496948497233487E-41</c:v>
                </c:pt>
                <c:pt idx="156">
                  <c:v>3.272043853776179E-42</c:v>
                </c:pt>
                <c:pt idx="157">
                  <c:v>1.7187054171085537E-43</c:v>
                </c:pt>
                <c:pt idx="158">
                  <c:v>8.6226683502928086E-45</c:v>
                </c:pt>
                <c:pt idx="159">
                  <c:v>4.1318050807464875E-46</c:v>
                </c:pt>
              </c:numCache>
            </c:numRef>
          </c:val>
          <c:smooth val="0"/>
        </c:ser>
        <c:ser>
          <c:idx val="2"/>
          <c:order val="2"/>
          <c:tx>
            <c:strRef>
              <c:f>Sheet1!$D$3</c:f>
              <c:strCache>
                <c:ptCount val="1"/>
                <c:pt idx="0">
                  <c:v>観測分布</c:v>
                </c:pt>
              </c:strCache>
            </c:strRef>
          </c:tx>
          <c:spPr>
            <a:ln w="15875" cap="rnd">
              <a:solidFill>
                <a:srgbClr val="FF000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Sheet1!$D$4:$D$163</c:f>
              <c:numCache>
                <c:formatCode>General</c:formatCode>
                <c:ptCount val="160"/>
                <c:pt idx="0">
                  <c:v>1.0005974477597975E-64</c:v>
                </c:pt>
                <c:pt idx="1">
                  <c:v>1.1234221561238784E-63</c:v>
                </c:pt>
                <c:pt idx="2">
                  <c:v>1.2358433530425285E-62</c:v>
                </c:pt>
                <c:pt idx="3">
                  <c:v>1.3320505760397842E-61</c:v>
                </c:pt>
                <c:pt idx="4">
                  <c:v>1.4067432844936793E-60</c:v>
                </c:pt>
                <c:pt idx="5">
                  <c:v>1.4556126924123505E-59</c:v>
                </c:pt>
                <c:pt idx="6">
                  <c:v>1.4757529646505432E-58</c:v>
                </c:pt>
                <c:pt idx="7">
                  <c:v>1.4659472468455765E-57</c:v>
                </c:pt>
                <c:pt idx="8">
                  <c:v>1.4267893774929964E-56</c:v>
                </c:pt>
                <c:pt idx="9">
                  <c:v>1.3606243527560368E-55</c:v>
                </c:pt>
                <c:pt idx="10">
                  <c:v>1.2713158441752785E-54</c:v>
                </c:pt>
                <c:pt idx="11">
                  <c:v>1.163872821149551E-53</c:v>
                </c:pt>
                <c:pt idx="12">
                  <c:v>1.043985438102492E-52</c:v>
                </c:pt>
                <c:pt idx="13">
                  <c:v>9.175298513480732E-52</c:v>
                </c:pt>
                <c:pt idx="14">
                  <c:v>7.9010136426348805E-51</c:v>
                </c:pt>
                <c:pt idx="15">
                  <c:v>6.6662603042579832E-50</c:v>
                </c:pt>
                <c:pt idx="16">
                  <c:v>5.510849765193481E-49</c:v>
                </c:pt>
                <c:pt idx="17">
                  <c:v>4.4636663295993506E-48</c:v>
                </c:pt>
                <c:pt idx="18">
                  <c:v>3.5424336183647828E-47</c:v>
                </c:pt>
                <c:pt idx="19">
                  <c:v>2.7545367204976587E-46</c:v>
                </c:pt>
                <c:pt idx="20">
                  <c:v>2.0986125183914653E-45</c:v>
                </c:pt>
                <c:pt idx="21">
                  <c:v>1.5665807991271019E-44</c:v>
                </c:pt>
                <c:pt idx="22">
                  <c:v>1.1458036114057025E-43</c:v>
                </c:pt>
                <c:pt idx="23">
                  <c:v>8.2111582375673386E-43</c:v>
                </c:pt>
                <c:pt idx="24">
                  <c:v>5.7654804467263559E-42</c:v>
                </c:pt>
                <c:pt idx="25">
                  <c:v>3.9664632331488986E-41</c:v>
                </c:pt>
                <c:pt idx="26">
                  <c:v>2.6736725032040162E-40</c:v>
                </c:pt>
                <c:pt idx="27">
                  <c:v>1.7658338334881974E-39</c:v>
                </c:pt>
                <c:pt idx="28">
                  <c:v>1.1426896795724017E-38</c:v>
                </c:pt>
                <c:pt idx="29">
                  <c:v>7.2450873118417796E-38</c:v>
                </c:pt>
                <c:pt idx="30">
                  <c:v>4.5008629554764058E-37</c:v>
                </c:pt>
                <c:pt idx="31">
                  <c:v>2.7395851457064617E-36</c:v>
                </c:pt>
                <c:pt idx="32">
                  <c:v>1.6338442848389578E-35</c:v>
                </c:pt>
                <c:pt idx="33">
                  <c:v>9.5471417588577422E-35</c:v>
                </c:pt>
                <c:pt idx="34">
                  <c:v>5.4660415205131692E-34</c:v>
                </c:pt>
                <c:pt idx="35">
                  <c:v>3.0662624795186578E-33</c:v>
                </c:pt>
                <c:pt idx="36">
                  <c:v>1.6853207911733009E-32</c:v>
                </c:pt>
                <c:pt idx="37">
                  <c:v>9.0759621411124619E-32</c:v>
                </c:pt>
                <c:pt idx="38">
                  <c:v>4.7889424718040768E-31</c:v>
                </c:pt>
                <c:pt idx="39">
                  <c:v>2.475844768974629E-30</c:v>
                </c:pt>
                <c:pt idx="40">
                  <c:v>1.2541343143155367E-29</c:v>
                </c:pt>
                <c:pt idx="41">
                  <c:v>6.2244579453436695E-29</c:v>
                </c:pt>
                <c:pt idx="42">
                  <c:v>3.026884647870505E-28</c:v>
                </c:pt>
                <c:pt idx="43">
                  <c:v>1.4422051816531099E-27</c:v>
                </c:pt>
                <c:pt idx="44">
                  <c:v>6.7327901716316234E-27</c:v>
                </c:pt>
                <c:pt idx="45">
                  <c:v>3.0796400250676624E-26</c:v>
                </c:pt>
                <c:pt idx="46">
                  <c:v>1.3801989040921389E-25</c:v>
                </c:pt>
                <c:pt idx="47">
                  <c:v>6.0606645689861806E-25</c:v>
                </c:pt>
                <c:pt idx="48">
                  <c:v>2.607568138777171E-24</c:v>
                </c:pt>
                <c:pt idx="49">
                  <c:v>1.0992283752437743E-23</c:v>
                </c:pt>
                <c:pt idx="50">
                  <c:v>4.5402215187622287E-23</c:v>
                </c:pt>
                <c:pt idx="51">
                  <c:v>1.8373969965260188E-22</c:v>
                </c:pt>
                <c:pt idx="52">
                  <c:v>7.2856081406277093E-22</c:v>
                </c:pt>
                <c:pt idx="53">
                  <c:v>2.8305150138147085E-21</c:v>
                </c:pt>
                <c:pt idx="54">
                  <c:v>1.0774620044275101E-20</c:v>
                </c:pt>
                <c:pt idx="55">
                  <c:v>4.0186049308480371E-20</c:v>
                </c:pt>
                <c:pt idx="56">
                  <c:v>1.468539081666988E-19</c:v>
                </c:pt>
                <c:pt idx="57">
                  <c:v>5.2581449251007402E-19</c:v>
                </c:pt>
                <c:pt idx="58">
                  <c:v>1.8446604756698363E-18</c:v>
                </c:pt>
                <c:pt idx="59">
                  <c:v>6.3406996299110644E-18</c:v>
                </c:pt>
                <c:pt idx="60">
                  <c:v>2.1354763474912228E-17</c:v>
                </c:pt>
                <c:pt idx="61">
                  <c:v>7.0467554173138332E-17</c:v>
                </c:pt>
                <c:pt idx="62">
                  <c:v>2.2783501922584704E-16</c:v>
                </c:pt>
                <c:pt idx="63">
                  <c:v>7.2175301193384172E-16</c:v>
                </c:pt>
                <c:pt idx="64">
                  <c:v>2.2402350062652674E-15</c:v>
                </c:pt>
                <c:pt idx="65">
                  <c:v>6.8129531270131058E-15</c:v>
                </c:pt>
                <c:pt idx="66">
                  <c:v>2.0300842883252697E-14</c:v>
                </c:pt>
                <c:pt idx="67">
                  <c:v>5.9269271111331695E-14</c:v>
                </c:pt>
                <c:pt idx="68">
                  <c:v>1.6954381451316983E-13</c:v>
                </c:pt>
                <c:pt idx="69">
                  <c:v>4.7519423251815859E-13</c:v>
                </c:pt>
                <c:pt idx="70">
                  <c:v>1.3049600583377992E-12</c:v>
                </c:pt>
                <c:pt idx="71">
                  <c:v>3.5112368419649829E-12</c:v>
                </c:pt>
                <c:pt idx="72">
                  <c:v>9.2567786219815902E-12</c:v>
                </c:pt>
                <c:pt idx="73">
                  <c:v>2.3910930535638452E-11</c:v>
                </c:pt>
                <c:pt idx="74">
                  <c:v>6.0515959736511137E-11</c:v>
                </c:pt>
                <c:pt idx="75">
                  <c:v>1.5006527901377618E-10</c:v>
                </c:pt>
                <c:pt idx="76">
                  <c:v>3.6460898117425319E-10</c:v>
                </c:pt>
                <c:pt idx="77">
                  <c:v>8.6798326426046951E-10</c:v>
                </c:pt>
                <c:pt idx="78">
                  <c:v>2.0245671612829049E-9</c:v>
                </c:pt>
                <c:pt idx="79">
                  <c:v>4.6268974321914444E-9</c:v>
                </c:pt>
                <c:pt idx="80">
                  <c:v>1.0360587994235681E-8</c:v>
                </c:pt>
                <c:pt idx="81">
                  <c:v>2.2730855556729885E-8</c:v>
                </c:pt>
                <c:pt idx="82">
                  <c:v>4.8863436628113112E-8</c:v>
                </c:pt>
                <c:pt idx="83">
                  <c:v>1.0291746525102024E-7</c:v>
                </c:pt>
                <c:pt idx="84">
                  <c:v>2.1238850210489969E-7</c:v>
                </c:pt>
                <c:pt idx="85">
                  <c:v>4.2944719446696345E-7</c:v>
                </c:pt>
                <c:pt idx="86">
                  <c:v>8.5079589353961557E-7</c:v>
                </c:pt>
                <c:pt idx="87">
                  <c:v>1.6514972222104619E-6</c:v>
                </c:pt>
                <c:pt idx="88">
                  <c:v>3.1409943655793234E-6</c:v>
                </c:pt>
                <c:pt idx="89">
                  <c:v>5.8531993332058325E-6</c:v>
                </c:pt>
                <c:pt idx="90">
                  <c:v>1.0687012536930293E-5</c:v>
                </c:pt>
                <c:pt idx="91">
                  <c:v>1.9118603680697908E-5</c:v>
                </c:pt>
                <c:pt idx="92">
                  <c:v>3.3511422990508117E-5</c:v>
                </c:pt>
                <c:pt idx="93">
                  <c:v>5.7552794515307346E-5</c:v>
                </c:pt>
                <c:pt idx="94">
                  <c:v>9.6844912161810965E-5</c:v>
                </c:pt>
                <c:pt idx="95">
                  <c:v>1.5967026664026341E-4</c:v>
                </c:pt>
                <c:pt idx="96">
                  <c:v>2.5793373014666569E-4</c:v>
                </c:pt>
                <c:pt idx="97">
                  <c:v>4.0825270819644502E-4</c:v>
                </c:pt>
                <c:pt idx="98">
                  <c:v>6.3312120170542965E-4</c:v>
                </c:pt>
                <c:pt idx="99">
                  <c:v>9.6201421074717749E-4</c:v>
                </c:pt>
                <c:pt idx="100">
                  <c:v>1.4322306547697795E-3</c:v>
                </c:pt>
                <c:pt idx="101">
                  <c:v>2.0892061217045723E-3</c:v>
                </c:pt>
                <c:pt idx="102">
                  <c:v>2.9859770251128835E-3</c:v>
                </c:pt>
                <c:pt idx="103">
                  <c:v>4.1814651470229672E-3</c:v>
                </c:pt>
                <c:pt idx="104">
                  <c:v>5.737297205843303E-3</c:v>
                </c:pt>
                <c:pt idx="105">
                  <c:v>7.712995216169723E-3</c:v>
                </c:pt>
                <c:pt idx="106">
                  <c:v>1.0159576932727636E-2</c:v>
                </c:pt>
                <c:pt idx="107">
                  <c:v>1.3111881994872581E-2</c:v>
                </c:pt>
                <c:pt idx="108">
                  <c:v>1.6580258143722392E-2</c:v>
                </c:pt>
                <c:pt idx="109">
                  <c:v>2.054255182126689E-2</c:v>
                </c:pt>
                <c:pt idx="110">
                  <c:v>2.493758204020002E-2</c:v>
                </c:pt>
                <c:pt idx="111">
                  <c:v>2.9661365445028648E-2</c:v>
                </c:pt>
                <c:pt idx="112">
                  <c:v>3.4567246359877624E-2</c:v>
                </c:pt>
                <c:pt idx="113">
                  <c:v>3.9470740790642965E-2</c:v>
                </c:pt>
                <c:pt idx="114">
                  <c:v>4.4159344402723774E-2</c:v>
                </c:pt>
                <c:pt idx="115">
                  <c:v>4.8406847965255365E-2</c:v>
                </c:pt>
                <c:pt idx="116">
                  <c:v>5.1990960245069093E-2</c:v>
                </c:pt>
                <c:pt idx="117">
                  <c:v>5.4712394277744596E-2</c:v>
                </c:pt>
                <c:pt idx="118">
                  <c:v>5.6413162847180141E-2</c:v>
                </c:pt>
                <c:pt idx="119">
                  <c:v>5.6991754343061814E-2</c:v>
                </c:pt>
                <c:pt idx="120">
                  <c:v>5.6413162847180141E-2</c:v>
                </c:pt>
                <c:pt idx="121">
                  <c:v>5.4712394277744596E-2</c:v>
                </c:pt>
                <c:pt idx="122">
                  <c:v>5.1990960245069093E-2</c:v>
                </c:pt>
                <c:pt idx="123">
                  <c:v>4.8406847965255365E-2</c:v>
                </c:pt>
                <c:pt idx="124">
                  <c:v>4.4159344402723774E-2</c:v>
                </c:pt>
                <c:pt idx="125">
                  <c:v>3.9470740790642965E-2</c:v>
                </c:pt>
                <c:pt idx="126">
                  <c:v>3.4567246359877624E-2</c:v>
                </c:pt>
                <c:pt idx="127">
                  <c:v>2.9661365445028648E-2</c:v>
                </c:pt>
                <c:pt idx="128">
                  <c:v>2.493758204020002E-2</c:v>
                </c:pt>
                <c:pt idx="129">
                  <c:v>2.054255182126689E-2</c:v>
                </c:pt>
                <c:pt idx="130">
                  <c:v>1.6580258143722392E-2</c:v>
                </c:pt>
                <c:pt idx="131">
                  <c:v>1.3111881994872581E-2</c:v>
                </c:pt>
                <c:pt idx="132">
                  <c:v>1.0159576932727636E-2</c:v>
                </c:pt>
                <c:pt idx="133">
                  <c:v>7.712995216169723E-3</c:v>
                </c:pt>
                <c:pt idx="134">
                  <c:v>5.737297205843303E-3</c:v>
                </c:pt>
                <c:pt idx="135">
                  <c:v>4.1814651470229672E-3</c:v>
                </c:pt>
                <c:pt idx="136">
                  <c:v>2.9859770251128835E-3</c:v>
                </c:pt>
                <c:pt idx="137">
                  <c:v>2.0892061217045723E-3</c:v>
                </c:pt>
                <c:pt idx="138">
                  <c:v>1.4322306547697795E-3</c:v>
                </c:pt>
                <c:pt idx="139">
                  <c:v>9.6201421074717749E-4</c:v>
                </c:pt>
                <c:pt idx="140">
                  <c:v>6.3312120170542965E-4</c:v>
                </c:pt>
                <c:pt idx="141">
                  <c:v>4.0825270819644502E-4</c:v>
                </c:pt>
                <c:pt idx="142">
                  <c:v>2.5793373014666569E-4</c:v>
                </c:pt>
                <c:pt idx="143">
                  <c:v>1.5967026664026341E-4</c:v>
                </c:pt>
                <c:pt idx="144">
                  <c:v>9.6844912161810965E-5</c:v>
                </c:pt>
                <c:pt idx="145">
                  <c:v>5.7552794515307346E-5</c:v>
                </c:pt>
                <c:pt idx="146">
                  <c:v>3.3511422990508117E-5</c:v>
                </c:pt>
                <c:pt idx="147">
                  <c:v>1.9118603680697908E-5</c:v>
                </c:pt>
                <c:pt idx="148">
                  <c:v>1.0687012536930293E-5</c:v>
                </c:pt>
                <c:pt idx="149">
                  <c:v>5.8531993332058325E-6</c:v>
                </c:pt>
                <c:pt idx="150">
                  <c:v>3.1409943655793234E-6</c:v>
                </c:pt>
                <c:pt idx="151">
                  <c:v>1.6514972222104619E-6</c:v>
                </c:pt>
                <c:pt idx="152">
                  <c:v>8.5079589353961557E-7</c:v>
                </c:pt>
                <c:pt idx="153">
                  <c:v>4.2944719446696345E-7</c:v>
                </c:pt>
                <c:pt idx="154">
                  <c:v>2.1238850210489969E-7</c:v>
                </c:pt>
                <c:pt idx="155">
                  <c:v>1.0291746525102024E-7</c:v>
                </c:pt>
                <c:pt idx="156">
                  <c:v>4.8863436628113112E-8</c:v>
                </c:pt>
                <c:pt idx="157">
                  <c:v>2.2730855556729885E-8</c:v>
                </c:pt>
                <c:pt idx="158">
                  <c:v>1.0360587994235681E-8</c:v>
                </c:pt>
                <c:pt idx="159">
                  <c:v>4.6268974321914444E-9</c:v>
                </c:pt>
              </c:numCache>
            </c:numRef>
          </c:val>
          <c:smooth val="0"/>
        </c:ser>
        <c:dLbls>
          <c:showLegendKey val="0"/>
          <c:showVal val="0"/>
          <c:showCatName val="0"/>
          <c:showSerName val="0"/>
          <c:showPercent val="0"/>
          <c:showBubbleSize val="0"/>
        </c:dLbls>
        <c:smooth val="0"/>
        <c:axId val="561645192"/>
        <c:axId val="561635392"/>
      </c:lineChart>
      <c:catAx>
        <c:axId val="561645192"/>
        <c:scaling>
          <c:orientation val="minMax"/>
        </c:scaling>
        <c:delete val="1"/>
        <c:axPos val="b"/>
        <c:numFmt formatCode="General" sourceLinked="1"/>
        <c:majorTickMark val="out"/>
        <c:minorTickMark val="none"/>
        <c:tickLblPos val="nextTo"/>
        <c:crossAx val="561635392"/>
        <c:crosses val="autoZero"/>
        <c:auto val="1"/>
        <c:lblAlgn val="ctr"/>
        <c:lblOffset val="100"/>
        <c:noMultiLvlLbl val="0"/>
      </c:catAx>
      <c:valAx>
        <c:axId val="561635392"/>
        <c:scaling>
          <c:orientation val="minMax"/>
          <c:max val="0.12000000000000001"/>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561645192"/>
        <c:crosses val="autoZero"/>
        <c:crossBetween val="between"/>
      </c:valAx>
      <c:spPr>
        <a:noFill/>
        <a:ln>
          <a:noFill/>
        </a:ln>
        <a:effectLst/>
      </c:spPr>
    </c:plotArea>
    <c:legend>
      <c:legendPos val="b"/>
      <c:layout>
        <c:manualLayout>
          <c:xMode val="edge"/>
          <c:yMode val="edge"/>
          <c:x val="0.13754915729013817"/>
          <c:y val="5.9187409703889339E-2"/>
          <c:w val="0.3146572644306207"/>
          <c:h val="0.3100622069035692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6.4114093662356667E-2"/>
          <c:w val="0.97443016023633755"/>
          <c:h val="0.87456491165306494"/>
        </c:manualLayout>
      </c:layout>
      <c:lineChart>
        <c:grouping val="standard"/>
        <c:varyColors val="0"/>
        <c:ser>
          <c:idx val="0"/>
          <c:order val="0"/>
          <c:tx>
            <c:strRef>
              <c:f>Sheet1!$B$3</c:f>
              <c:strCache>
                <c:ptCount val="1"/>
                <c:pt idx="0">
                  <c:v>観測分布</c:v>
                </c:pt>
              </c:strCache>
            </c:strRef>
          </c:tx>
          <c:spPr>
            <a:ln w="15875" cap="rnd">
              <a:solidFill>
                <a:srgbClr val="00B050"/>
              </a:solidFill>
              <a:prstDash val="dash"/>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Sheet1!$B$4:$B$163</c:f>
              <c:numCache>
                <c:formatCode>General</c:formatCode>
                <c:ptCount val="160"/>
                <c:pt idx="0">
                  <c:v>1.1920441007324202E-4</c:v>
                </c:pt>
                <c:pt idx="1">
                  <c:v>1.3971292074397234E-4</c:v>
                </c:pt>
                <c:pt idx="2">
                  <c:v>1.6334095280999593E-4</c:v>
                </c:pt>
                <c:pt idx="3">
                  <c:v>1.9048810491109053E-4</c:v>
                </c:pt>
                <c:pt idx="4">
                  <c:v>2.2159242059690038E-4</c:v>
                </c:pt>
                <c:pt idx="5">
                  <c:v>2.5713204615269698E-4</c:v>
                </c:pt>
                <c:pt idx="6">
                  <c:v>2.9762662098879267E-4</c:v>
                </c:pt>
                <c:pt idx="7">
                  <c:v>3.4363833453069856E-4</c:v>
                </c:pt>
                <c:pt idx="8">
                  <c:v>3.9577257914899847E-4</c:v>
                </c:pt>
                <c:pt idx="9">
                  <c:v>4.5467812507955259E-4</c:v>
                </c:pt>
                <c:pt idx="10">
                  <c:v>5.2104674072112956E-4</c:v>
                </c:pt>
                <c:pt idx="11">
                  <c:v>5.9561218038025894E-4</c:v>
                </c:pt>
                <c:pt idx="12">
                  <c:v>6.7914846168428062E-4</c:v>
                </c:pt>
                <c:pt idx="13">
                  <c:v>7.7246735671975876E-4</c:v>
                </c:pt>
                <c:pt idx="14">
                  <c:v>8.7641502467842702E-4</c:v>
                </c:pt>
                <c:pt idx="15">
                  <c:v>9.918677195897656E-4</c:v>
                </c:pt>
                <c:pt idx="16">
                  <c:v>1.1197265147421451E-3</c:v>
                </c:pt>
                <c:pt idx="17">
                  <c:v>1.2609109957597191E-3</c:v>
                </c:pt>
                <c:pt idx="18">
                  <c:v>1.4163518870800593E-3</c:v>
                </c:pt>
                <c:pt idx="19">
                  <c:v>1.5869825917833708E-3</c:v>
                </c:pt>
                <c:pt idx="20">
                  <c:v>1.773729642311571E-3</c:v>
                </c:pt>
                <c:pt idx="21">
                  <c:v>1.9775020794685111E-3</c:v>
                </c:pt>
                <c:pt idx="22">
                  <c:v>2.1991797990213598E-3</c:v>
                </c:pt>
                <c:pt idx="23">
                  <c:v>2.439600928959138E-3</c:v>
                </c:pt>
                <c:pt idx="24">
                  <c:v>2.6995483256594031E-3</c:v>
                </c:pt>
                <c:pt idx="25">
                  <c:v>2.9797353034408036E-3</c:v>
                </c:pt>
                <c:pt idx="26">
                  <c:v>3.2807907387338302E-3</c:v>
                </c:pt>
                <c:pt idx="27">
                  <c:v>3.6032437168108996E-3</c:v>
                </c:pt>
                <c:pt idx="28">
                  <c:v>3.9475079150447069E-3</c:v>
                </c:pt>
                <c:pt idx="29">
                  <c:v>4.3138659413255757E-3</c:v>
                </c:pt>
                <c:pt idx="30">
                  <c:v>4.7024538688443468E-3</c:v>
                </c:pt>
                <c:pt idx="31">
                  <c:v>5.1132462281989017E-3</c:v>
                </c:pt>
                <c:pt idx="32">
                  <c:v>5.5460417339727773E-3</c:v>
                </c:pt>
                <c:pt idx="33">
                  <c:v>6.0004500348492789E-3</c:v>
                </c:pt>
                <c:pt idx="34">
                  <c:v>6.4758797832945867E-3</c:v>
                </c:pt>
                <c:pt idx="35">
                  <c:v>6.9715283222680146E-3</c:v>
                </c:pt>
                <c:pt idx="36">
                  <c:v>7.486373281787243E-3</c:v>
                </c:pt>
                <c:pt idx="37">
                  <c:v>8.0191663670959798E-3</c:v>
                </c:pt>
                <c:pt idx="38">
                  <c:v>8.5684296023903674E-3</c:v>
                </c:pt>
                <c:pt idx="39">
                  <c:v>9.132454269451095E-3</c:v>
                </c:pt>
                <c:pt idx="40">
                  <c:v>9.709302749160648E-3</c:v>
                </c:pt>
                <c:pt idx="41">
                  <c:v>1.0296813435998739E-2</c:v>
                </c:pt>
                <c:pt idx="42">
                  <c:v>1.0892608851627527E-2</c:v>
                </c:pt>
                <c:pt idx="43">
                  <c:v>1.1494107034211651E-2</c:v>
                </c:pt>
                <c:pt idx="44">
                  <c:v>1.2098536225957168E-2</c:v>
                </c:pt>
                <c:pt idx="45">
                  <c:v>1.270295282345945E-2</c:v>
                </c:pt>
                <c:pt idx="46">
                  <c:v>1.3304262494937741E-2</c:v>
                </c:pt>
                <c:pt idx="47">
                  <c:v>1.3899244306549824E-2</c:v>
                </c:pt>
                <c:pt idx="48">
                  <c:v>1.4484577638074137E-2</c:v>
                </c:pt>
                <c:pt idx="49">
                  <c:v>1.505687160774022E-2</c:v>
                </c:pt>
                <c:pt idx="50">
                  <c:v>1.5612696668338064E-2</c:v>
                </c:pt>
                <c:pt idx="51">
                  <c:v>1.6148617983395716E-2</c:v>
                </c:pt>
                <c:pt idx="52">
                  <c:v>1.6661230144589981E-2</c:v>
                </c:pt>
                <c:pt idx="53">
                  <c:v>1.7147192750969195E-2</c:v>
                </c:pt>
                <c:pt idx="54">
                  <c:v>1.7603266338214976E-2</c:v>
                </c:pt>
                <c:pt idx="55">
                  <c:v>1.80263481230824E-2</c:v>
                </c:pt>
                <c:pt idx="56">
                  <c:v>1.8413507015166166E-2</c:v>
                </c:pt>
                <c:pt idx="57">
                  <c:v>1.8762017345846895E-2</c:v>
                </c:pt>
                <c:pt idx="58">
                  <c:v>1.9069390773026204E-2</c:v>
                </c:pt>
                <c:pt idx="59">
                  <c:v>1.933340584014246E-2</c:v>
                </c:pt>
                <c:pt idx="60">
                  <c:v>1.9552134698772795E-2</c:v>
                </c:pt>
                <c:pt idx="61">
                  <c:v>1.9723966545394447E-2</c:v>
                </c:pt>
                <c:pt idx="62">
                  <c:v>1.9847627373850589E-2</c:v>
                </c:pt>
                <c:pt idx="63">
                  <c:v>1.9922195704738202E-2</c:v>
                </c:pt>
                <c:pt idx="64">
                  <c:v>1.9947114020071637E-2</c:v>
                </c:pt>
                <c:pt idx="65">
                  <c:v>1.9922195704738202E-2</c:v>
                </c:pt>
                <c:pt idx="66">
                  <c:v>1.9847627373850589E-2</c:v>
                </c:pt>
                <c:pt idx="67">
                  <c:v>1.9723966545394447E-2</c:v>
                </c:pt>
                <c:pt idx="68">
                  <c:v>1.9552134698772795E-2</c:v>
                </c:pt>
                <c:pt idx="69">
                  <c:v>1.933340584014246E-2</c:v>
                </c:pt>
                <c:pt idx="70">
                  <c:v>1.9069390773026204E-2</c:v>
                </c:pt>
                <c:pt idx="71">
                  <c:v>1.8762017345846895E-2</c:v>
                </c:pt>
                <c:pt idx="72">
                  <c:v>1.8413507015166166E-2</c:v>
                </c:pt>
                <c:pt idx="73">
                  <c:v>1.80263481230824E-2</c:v>
                </c:pt>
                <c:pt idx="74">
                  <c:v>1.7603266338214976E-2</c:v>
                </c:pt>
                <c:pt idx="75">
                  <c:v>1.7147192750969195E-2</c:v>
                </c:pt>
                <c:pt idx="76">
                  <c:v>1.6661230144589981E-2</c:v>
                </c:pt>
                <c:pt idx="77">
                  <c:v>1.6148617983395716E-2</c:v>
                </c:pt>
                <c:pt idx="78">
                  <c:v>1.5612696668338064E-2</c:v>
                </c:pt>
                <c:pt idx="79">
                  <c:v>1.505687160774022E-2</c:v>
                </c:pt>
                <c:pt idx="80">
                  <c:v>1.4484577638074137E-2</c:v>
                </c:pt>
                <c:pt idx="81">
                  <c:v>1.3899244306549824E-2</c:v>
                </c:pt>
                <c:pt idx="82">
                  <c:v>1.3304262494937741E-2</c:v>
                </c:pt>
                <c:pt idx="83">
                  <c:v>1.270295282345945E-2</c:v>
                </c:pt>
                <c:pt idx="84">
                  <c:v>1.2098536225957168E-2</c:v>
                </c:pt>
                <c:pt idx="85">
                  <c:v>1.1494107034211651E-2</c:v>
                </c:pt>
                <c:pt idx="86">
                  <c:v>1.0892608851627527E-2</c:v>
                </c:pt>
                <c:pt idx="87">
                  <c:v>1.0296813435998739E-2</c:v>
                </c:pt>
                <c:pt idx="88">
                  <c:v>9.709302749160648E-3</c:v>
                </c:pt>
                <c:pt idx="89">
                  <c:v>9.132454269451095E-3</c:v>
                </c:pt>
                <c:pt idx="90">
                  <c:v>8.5684296023903674E-3</c:v>
                </c:pt>
                <c:pt idx="91">
                  <c:v>8.0191663670959798E-3</c:v>
                </c:pt>
                <c:pt idx="92">
                  <c:v>7.486373281787243E-3</c:v>
                </c:pt>
                <c:pt idx="93">
                  <c:v>6.9715283222680146E-3</c:v>
                </c:pt>
                <c:pt idx="94">
                  <c:v>6.4758797832945867E-3</c:v>
                </c:pt>
                <c:pt idx="95">
                  <c:v>6.0004500348492789E-3</c:v>
                </c:pt>
                <c:pt idx="96">
                  <c:v>5.5460417339727773E-3</c:v>
                </c:pt>
                <c:pt idx="97">
                  <c:v>5.1132462281989017E-3</c:v>
                </c:pt>
                <c:pt idx="98">
                  <c:v>4.7024538688443468E-3</c:v>
                </c:pt>
                <c:pt idx="99">
                  <c:v>4.3138659413255757E-3</c:v>
                </c:pt>
                <c:pt idx="100">
                  <c:v>3.9475079150447069E-3</c:v>
                </c:pt>
                <c:pt idx="101">
                  <c:v>3.6032437168108996E-3</c:v>
                </c:pt>
                <c:pt idx="102">
                  <c:v>3.2807907387338302E-3</c:v>
                </c:pt>
                <c:pt idx="103">
                  <c:v>2.9797353034408036E-3</c:v>
                </c:pt>
                <c:pt idx="104">
                  <c:v>2.6995483256594031E-3</c:v>
                </c:pt>
                <c:pt idx="105">
                  <c:v>2.439600928959138E-3</c:v>
                </c:pt>
                <c:pt idx="106">
                  <c:v>2.1991797990213598E-3</c:v>
                </c:pt>
                <c:pt idx="107">
                  <c:v>1.9775020794685111E-3</c:v>
                </c:pt>
                <c:pt idx="108">
                  <c:v>1.773729642311571E-3</c:v>
                </c:pt>
                <c:pt idx="109">
                  <c:v>1.5869825917833708E-3</c:v>
                </c:pt>
                <c:pt idx="110">
                  <c:v>1.4163518870800593E-3</c:v>
                </c:pt>
                <c:pt idx="111">
                  <c:v>1.2609109957597191E-3</c:v>
                </c:pt>
                <c:pt idx="112">
                  <c:v>1.1197265147421451E-3</c:v>
                </c:pt>
                <c:pt idx="113">
                  <c:v>9.918677195897656E-4</c:v>
                </c:pt>
                <c:pt idx="114">
                  <c:v>8.7641502467842702E-4</c:v>
                </c:pt>
                <c:pt idx="115">
                  <c:v>7.7246735671975876E-4</c:v>
                </c:pt>
                <c:pt idx="116">
                  <c:v>6.7914846168428062E-4</c:v>
                </c:pt>
                <c:pt idx="117">
                  <c:v>5.9561218038025894E-4</c:v>
                </c:pt>
                <c:pt idx="118">
                  <c:v>5.2104674072112956E-4</c:v>
                </c:pt>
                <c:pt idx="119">
                  <c:v>4.5467812507955259E-4</c:v>
                </c:pt>
                <c:pt idx="120">
                  <c:v>3.9577257914899847E-4</c:v>
                </c:pt>
                <c:pt idx="121">
                  <c:v>3.4363833453069856E-4</c:v>
                </c:pt>
                <c:pt idx="122">
                  <c:v>2.9762662098879267E-4</c:v>
                </c:pt>
                <c:pt idx="123">
                  <c:v>2.5713204615269698E-4</c:v>
                </c:pt>
                <c:pt idx="124">
                  <c:v>2.2159242059690038E-4</c:v>
                </c:pt>
                <c:pt idx="125">
                  <c:v>1.9048810491109053E-4</c:v>
                </c:pt>
                <c:pt idx="126">
                  <c:v>1.6334095280999593E-4</c:v>
                </c:pt>
                <c:pt idx="127">
                  <c:v>1.3971292074397234E-4</c:v>
                </c:pt>
                <c:pt idx="128">
                  <c:v>1.1920441007324202E-4</c:v>
                </c:pt>
                <c:pt idx="129">
                  <c:v>1.0145240286498842E-4</c:v>
                </c:pt>
                <c:pt idx="130">
                  <c:v>8.6128446952684051E-5</c:v>
                </c:pt>
                <c:pt idx="131">
                  <c:v>7.2936540233337294E-5</c:v>
                </c:pt>
                <c:pt idx="132">
                  <c:v>6.1610958423650991E-5</c:v>
                </c:pt>
                <c:pt idx="133">
                  <c:v>5.1914064783070521E-5</c:v>
                </c:pt>
                <c:pt idx="134">
                  <c:v>4.3634134752288005E-5</c:v>
                </c:pt>
                <c:pt idx="135">
                  <c:v>3.6583223141515545E-5</c:v>
                </c:pt>
                <c:pt idx="136">
                  <c:v>3.0595096505688594E-5</c:v>
                </c:pt>
                <c:pt idx="137">
                  <c:v>2.5523248717209279E-5</c:v>
                </c:pt>
                <c:pt idx="138">
                  <c:v>2.1239013527537571E-5</c:v>
                </c:pt>
                <c:pt idx="139">
                  <c:v>1.7629784118372273E-5</c:v>
                </c:pt>
                <c:pt idx="140">
                  <c:v>1.4597346289573013E-5</c:v>
                </c:pt>
                <c:pt idx="141">
                  <c:v>1.2056329011299661E-5</c:v>
                </c:pt>
                <c:pt idx="142">
                  <c:v>9.9327735696386359E-6</c:v>
                </c:pt>
                <c:pt idx="143">
                  <c:v>8.1628204383121001E-6</c:v>
                </c:pt>
                <c:pt idx="144">
                  <c:v>6.6915112882442679E-6</c:v>
                </c:pt>
                <c:pt idx="145">
                  <c:v>5.4717021719900273E-6</c:v>
                </c:pt>
                <c:pt idx="146">
                  <c:v>4.4630828588566459E-6</c:v>
                </c:pt>
                <c:pt idx="147">
                  <c:v>3.6312965151126169E-6</c:v>
                </c:pt>
                <c:pt idx="148">
                  <c:v>2.9471533878269929E-6</c:v>
                </c:pt>
                <c:pt idx="149">
                  <c:v>2.3859318270602476E-6</c:v>
                </c:pt>
                <c:pt idx="150">
                  <c:v>1.9267598371043564E-6</c:v>
                </c:pt>
                <c:pt idx="151">
                  <c:v>1.5520703528925133E-6</c:v>
                </c:pt>
                <c:pt idx="152">
                  <c:v>1.2471235645026766E-6</c:v>
                </c:pt>
                <c:pt idx="153">
                  <c:v>9.9958983534613938E-7</c:v>
                </c:pt>
                <c:pt idx="154">
                  <c:v>7.9918705534527388E-7</c:v>
                </c:pt>
                <c:pt idx="155">
                  <c:v>6.3736661909167328E-7</c:v>
                </c:pt>
                <c:pt idx="156">
                  <c:v>5.0704260327433802E-7</c:v>
                </c:pt>
                <c:pt idx="157">
                  <c:v>4.0235912282461474E-7</c:v>
                </c:pt>
                <c:pt idx="158">
                  <c:v>3.1849125894335446E-7</c:v>
                </c:pt>
                <c:pt idx="159">
                  <c:v>2.514753644296223E-7</c:v>
                </c:pt>
              </c:numCache>
            </c:numRef>
          </c:val>
          <c:smooth val="0"/>
        </c:ser>
        <c:dLbls>
          <c:showLegendKey val="0"/>
          <c:showVal val="0"/>
          <c:showCatName val="0"/>
          <c:showSerName val="0"/>
          <c:showPercent val="0"/>
          <c:showBubbleSize val="0"/>
        </c:dLbls>
        <c:smooth val="0"/>
        <c:axId val="561642840"/>
        <c:axId val="561636960"/>
      </c:lineChart>
      <c:catAx>
        <c:axId val="561642840"/>
        <c:scaling>
          <c:orientation val="minMax"/>
        </c:scaling>
        <c:delete val="1"/>
        <c:axPos val="b"/>
        <c:numFmt formatCode="General" sourceLinked="1"/>
        <c:majorTickMark val="out"/>
        <c:minorTickMark val="none"/>
        <c:tickLblPos val="nextTo"/>
        <c:crossAx val="561636960"/>
        <c:crosses val="autoZero"/>
        <c:auto val="1"/>
        <c:lblAlgn val="ctr"/>
        <c:lblOffset val="100"/>
        <c:noMultiLvlLbl val="0"/>
      </c:catAx>
      <c:valAx>
        <c:axId val="561636960"/>
        <c:scaling>
          <c:orientation val="minMax"/>
          <c:max val="2.0000000000000004E-2"/>
        </c:scaling>
        <c:delete val="1"/>
        <c:axPos val="l"/>
        <c:numFmt formatCode="General" sourceLinked="1"/>
        <c:majorTickMark val="out"/>
        <c:minorTickMark val="none"/>
        <c:tickLblPos val="nextTo"/>
        <c:crossAx val="5616428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6.4114093662356667E-2"/>
          <c:w val="0.97443016023633755"/>
          <c:h val="0.87456491165306494"/>
        </c:manualLayout>
      </c:layout>
      <c:lineChart>
        <c:grouping val="standard"/>
        <c:varyColors val="0"/>
        <c:ser>
          <c:idx val="0"/>
          <c:order val="0"/>
          <c:tx>
            <c:strRef>
              <c:f>Sheet1!$B$3</c:f>
              <c:strCache>
                <c:ptCount val="1"/>
                <c:pt idx="0">
                  <c:v>観測分布</c:v>
                </c:pt>
              </c:strCache>
            </c:strRef>
          </c:tx>
          <c:spPr>
            <a:ln w="15875" cap="rnd">
              <a:solidFill>
                <a:srgbClr val="00B050"/>
              </a:solidFill>
              <a:prstDash val="dash"/>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Sheet1!$B$4:$B$163</c:f>
              <c:numCache>
                <c:formatCode>General</c:formatCode>
                <c:ptCount val="160"/>
                <c:pt idx="0">
                  <c:v>1.1920441007324202E-4</c:v>
                </c:pt>
                <c:pt idx="1">
                  <c:v>1.3971292074397234E-4</c:v>
                </c:pt>
                <c:pt idx="2">
                  <c:v>1.6334095280999593E-4</c:v>
                </c:pt>
                <c:pt idx="3">
                  <c:v>1.9048810491109053E-4</c:v>
                </c:pt>
                <c:pt idx="4">
                  <c:v>2.2159242059690038E-4</c:v>
                </c:pt>
                <c:pt idx="5">
                  <c:v>2.5713204615269698E-4</c:v>
                </c:pt>
                <c:pt idx="6">
                  <c:v>2.9762662098879267E-4</c:v>
                </c:pt>
                <c:pt idx="7">
                  <c:v>3.4363833453069856E-4</c:v>
                </c:pt>
                <c:pt idx="8">
                  <c:v>3.9577257914899847E-4</c:v>
                </c:pt>
                <c:pt idx="9">
                  <c:v>4.5467812507955259E-4</c:v>
                </c:pt>
                <c:pt idx="10">
                  <c:v>5.2104674072112956E-4</c:v>
                </c:pt>
                <c:pt idx="11">
                  <c:v>5.9561218038025894E-4</c:v>
                </c:pt>
                <c:pt idx="12">
                  <c:v>6.7914846168428062E-4</c:v>
                </c:pt>
                <c:pt idx="13">
                  <c:v>7.7246735671975876E-4</c:v>
                </c:pt>
                <c:pt idx="14">
                  <c:v>8.7641502467842702E-4</c:v>
                </c:pt>
                <c:pt idx="15">
                  <c:v>9.918677195897656E-4</c:v>
                </c:pt>
                <c:pt idx="16">
                  <c:v>1.1197265147421451E-3</c:v>
                </c:pt>
                <c:pt idx="17">
                  <c:v>1.2609109957597191E-3</c:v>
                </c:pt>
                <c:pt idx="18">
                  <c:v>1.4163518870800593E-3</c:v>
                </c:pt>
                <c:pt idx="19">
                  <c:v>1.5869825917833708E-3</c:v>
                </c:pt>
                <c:pt idx="20">
                  <c:v>1.773729642311571E-3</c:v>
                </c:pt>
                <c:pt idx="21">
                  <c:v>1.9775020794685111E-3</c:v>
                </c:pt>
                <c:pt idx="22">
                  <c:v>2.1991797990213598E-3</c:v>
                </c:pt>
                <c:pt idx="23">
                  <c:v>2.439600928959138E-3</c:v>
                </c:pt>
                <c:pt idx="24">
                  <c:v>2.6995483256594031E-3</c:v>
                </c:pt>
                <c:pt idx="25">
                  <c:v>2.9797353034408036E-3</c:v>
                </c:pt>
                <c:pt idx="26">
                  <c:v>3.2807907387338302E-3</c:v>
                </c:pt>
                <c:pt idx="27">
                  <c:v>3.6032437168108996E-3</c:v>
                </c:pt>
                <c:pt idx="28">
                  <c:v>3.9475079150447069E-3</c:v>
                </c:pt>
                <c:pt idx="29">
                  <c:v>4.3138659413255757E-3</c:v>
                </c:pt>
                <c:pt idx="30">
                  <c:v>4.7024538688443468E-3</c:v>
                </c:pt>
                <c:pt idx="31">
                  <c:v>5.1132462281989017E-3</c:v>
                </c:pt>
                <c:pt idx="32">
                  <c:v>5.5460417339727773E-3</c:v>
                </c:pt>
                <c:pt idx="33">
                  <c:v>6.0004500348492789E-3</c:v>
                </c:pt>
                <c:pt idx="34">
                  <c:v>6.4758797832945867E-3</c:v>
                </c:pt>
                <c:pt idx="35">
                  <c:v>6.9715283222680146E-3</c:v>
                </c:pt>
                <c:pt idx="36">
                  <c:v>7.486373281787243E-3</c:v>
                </c:pt>
                <c:pt idx="37">
                  <c:v>8.0191663670959798E-3</c:v>
                </c:pt>
                <c:pt idx="38">
                  <c:v>8.5684296023903674E-3</c:v>
                </c:pt>
                <c:pt idx="39">
                  <c:v>9.132454269451095E-3</c:v>
                </c:pt>
                <c:pt idx="40">
                  <c:v>9.709302749160648E-3</c:v>
                </c:pt>
                <c:pt idx="41">
                  <c:v>1.0296813435998739E-2</c:v>
                </c:pt>
                <c:pt idx="42">
                  <c:v>1.0892608851627527E-2</c:v>
                </c:pt>
                <c:pt idx="43">
                  <c:v>1.1494107034211651E-2</c:v>
                </c:pt>
                <c:pt idx="44">
                  <c:v>1.2098536225957168E-2</c:v>
                </c:pt>
                <c:pt idx="45">
                  <c:v>1.270295282345945E-2</c:v>
                </c:pt>
                <c:pt idx="46">
                  <c:v>1.3304262494937741E-2</c:v>
                </c:pt>
                <c:pt idx="47">
                  <c:v>1.3899244306549824E-2</c:v>
                </c:pt>
                <c:pt idx="48">
                  <c:v>1.4484577638074137E-2</c:v>
                </c:pt>
                <c:pt idx="49">
                  <c:v>1.505687160774022E-2</c:v>
                </c:pt>
                <c:pt idx="50">
                  <c:v>1.5612696668338064E-2</c:v>
                </c:pt>
                <c:pt idx="51">
                  <c:v>1.6148617983395716E-2</c:v>
                </c:pt>
                <c:pt idx="52">
                  <c:v>1.6661230144589981E-2</c:v>
                </c:pt>
                <c:pt idx="53">
                  <c:v>1.7147192750969195E-2</c:v>
                </c:pt>
                <c:pt idx="54">
                  <c:v>1.7603266338214976E-2</c:v>
                </c:pt>
                <c:pt idx="55">
                  <c:v>1.80263481230824E-2</c:v>
                </c:pt>
                <c:pt idx="56">
                  <c:v>1.8413507015166166E-2</c:v>
                </c:pt>
                <c:pt idx="57">
                  <c:v>1.8762017345846895E-2</c:v>
                </c:pt>
                <c:pt idx="58">
                  <c:v>1.9069390773026204E-2</c:v>
                </c:pt>
                <c:pt idx="59">
                  <c:v>1.933340584014246E-2</c:v>
                </c:pt>
                <c:pt idx="60">
                  <c:v>1.9552134698772795E-2</c:v>
                </c:pt>
                <c:pt idx="61">
                  <c:v>1.9723966545394447E-2</c:v>
                </c:pt>
                <c:pt idx="62">
                  <c:v>1.9847627373850589E-2</c:v>
                </c:pt>
                <c:pt idx="63">
                  <c:v>1.9922195704738202E-2</c:v>
                </c:pt>
                <c:pt idx="64">
                  <c:v>1.9947114020071637E-2</c:v>
                </c:pt>
                <c:pt idx="65">
                  <c:v>1.9922195704738202E-2</c:v>
                </c:pt>
                <c:pt idx="66">
                  <c:v>1.9847627373850589E-2</c:v>
                </c:pt>
                <c:pt idx="67">
                  <c:v>1.9723966545394447E-2</c:v>
                </c:pt>
                <c:pt idx="68">
                  <c:v>1.9552134698772795E-2</c:v>
                </c:pt>
                <c:pt idx="69">
                  <c:v>1.933340584014246E-2</c:v>
                </c:pt>
                <c:pt idx="70">
                  <c:v>1.9069390773026204E-2</c:v>
                </c:pt>
                <c:pt idx="71">
                  <c:v>1.8762017345846895E-2</c:v>
                </c:pt>
                <c:pt idx="72">
                  <c:v>1.8413507015166166E-2</c:v>
                </c:pt>
                <c:pt idx="73">
                  <c:v>1.80263481230824E-2</c:v>
                </c:pt>
                <c:pt idx="74">
                  <c:v>1.7603266338214976E-2</c:v>
                </c:pt>
                <c:pt idx="75">
                  <c:v>1.7147192750969195E-2</c:v>
                </c:pt>
                <c:pt idx="76">
                  <c:v>1.6661230144589981E-2</c:v>
                </c:pt>
                <c:pt idx="77">
                  <c:v>1.6148617983395716E-2</c:v>
                </c:pt>
                <c:pt idx="78">
                  <c:v>1.5612696668338064E-2</c:v>
                </c:pt>
                <c:pt idx="79">
                  <c:v>1.505687160774022E-2</c:v>
                </c:pt>
                <c:pt idx="80">
                  <c:v>1.4484577638074137E-2</c:v>
                </c:pt>
                <c:pt idx="81">
                  <c:v>1.3899244306549824E-2</c:v>
                </c:pt>
                <c:pt idx="82">
                  <c:v>1.3304262494937741E-2</c:v>
                </c:pt>
                <c:pt idx="83">
                  <c:v>1.270295282345945E-2</c:v>
                </c:pt>
                <c:pt idx="84">
                  <c:v>1.2098536225957168E-2</c:v>
                </c:pt>
                <c:pt idx="85">
                  <c:v>1.1494107034211651E-2</c:v>
                </c:pt>
                <c:pt idx="86">
                  <c:v>1.0892608851627527E-2</c:v>
                </c:pt>
                <c:pt idx="87">
                  <c:v>1.0296813435998739E-2</c:v>
                </c:pt>
                <c:pt idx="88">
                  <c:v>9.709302749160648E-3</c:v>
                </c:pt>
                <c:pt idx="89">
                  <c:v>9.132454269451095E-3</c:v>
                </c:pt>
                <c:pt idx="90">
                  <c:v>8.5684296023903674E-3</c:v>
                </c:pt>
                <c:pt idx="91">
                  <c:v>8.0191663670959798E-3</c:v>
                </c:pt>
                <c:pt idx="92">
                  <c:v>7.486373281787243E-3</c:v>
                </c:pt>
                <c:pt idx="93">
                  <c:v>6.9715283222680146E-3</c:v>
                </c:pt>
                <c:pt idx="94">
                  <c:v>6.4758797832945867E-3</c:v>
                </c:pt>
                <c:pt idx="95">
                  <c:v>6.0004500348492789E-3</c:v>
                </c:pt>
                <c:pt idx="96">
                  <c:v>5.5460417339727773E-3</c:v>
                </c:pt>
                <c:pt idx="97">
                  <c:v>5.1132462281989017E-3</c:v>
                </c:pt>
                <c:pt idx="98">
                  <c:v>4.7024538688443468E-3</c:v>
                </c:pt>
                <c:pt idx="99">
                  <c:v>4.3138659413255757E-3</c:v>
                </c:pt>
                <c:pt idx="100">
                  <c:v>3.9475079150447069E-3</c:v>
                </c:pt>
                <c:pt idx="101">
                  <c:v>3.6032437168108996E-3</c:v>
                </c:pt>
                <c:pt idx="102">
                  <c:v>3.2807907387338302E-3</c:v>
                </c:pt>
                <c:pt idx="103">
                  <c:v>2.9797353034408036E-3</c:v>
                </c:pt>
                <c:pt idx="104">
                  <c:v>2.6995483256594031E-3</c:v>
                </c:pt>
                <c:pt idx="105">
                  <c:v>2.439600928959138E-3</c:v>
                </c:pt>
                <c:pt idx="106">
                  <c:v>2.1991797990213598E-3</c:v>
                </c:pt>
                <c:pt idx="107">
                  <c:v>1.9775020794685111E-3</c:v>
                </c:pt>
                <c:pt idx="108">
                  <c:v>1.773729642311571E-3</c:v>
                </c:pt>
                <c:pt idx="109">
                  <c:v>1.5869825917833708E-3</c:v>
                </c:pt>
                <c:pt idx="110">
                  <c:v>1.4163518870800593E-3</c:v>
                </c:pt>
                <c:pt idx="111">
                  <c:v>1.2609109957597191E-3</c:v>
                </c:pt>
                <c:pt idx="112">
                  <c:v>1.1197265147421451E-3</c:v>
                </c:pt>
                <c:pt idx="113">
                  <c:v>9.918677195897656E-4</c:v>
                </c:pt>
                <c:pt idx="114">
                  <c:v>8.7641502467842702E-4</c:v>
                </c:pt>
                <c:pt idx="115">
                  <c:v>7.7246735671975876E-4</c:v>
                </c:pt>
                <c:pt idx="116">
                  <c:v>6.7914846168428062E-4</c:v>
                </c:pt>
                <c:pt idx="117">
                  <c:v>5.9561218038025894E-4</c:v>
                </c:pt>
                <c:pt idx="118">
                  <c:v>5.2104674072112956E-4</c:v>
                </c:pt>
                <c:pt idx="119">
                  <c:v>4.5467812507955259E-4</c:v>
                </c:pt>
                <c:pt idx="120">
                  <c:v>3.9577257914899847E-4</c:v>
                </c:pt>
                <c:pt idx="121">
                  <c:v>3.4363833453069856E-4</c:v>
                </c:pt>
                <c:pt idx="122">
                  <c:v>2.9762662098879267E-4</c:v>
                </c:pt>
                <c:pt idx="123">
                  <c:v>2.5713204615269698E-4</c:v>
                </c:pt>
                <c:pt idx="124">
                  <c:v>2.2159242059690038E-4</c:v>
                </c:pt>
                <c:pt idx="125">
                  <c:v>1.9048810491109053E-4</c:v>
                </c:pt>
                <c:pt idx="126">
                  <c:v>1.6334095280999593E-4</c:v>
                </c:pt>
                <c:pt idx="127">
                  <c:v>1.3971292074397234E-4</c:v>
                </c:pt>
                <c:pt idx="128">
                  <c:v>1.1920441007324202E-4</c:v>
                </c:pt>
                <c:pt idx="129">
                  <c:v>1.0145240286498842E-4</c:v>
                </c:pt>
                <c:pt idx="130">
                  <c:v>8.6128446952684051E-5</c:v>
                </c:pt>
                <c:pt idx="131">
                  <c:v>7.2936540233337294E-5</c:v>
                </c:pt>
                <c:pt idx="132">
                  <c:v>6.1610958423650991E-5</c:v>
                </c:pt>
                <c:pt idx="133">
                  <c:v>5.1914064783070521E-5</c:v>
                </c:pt>
                <c:pt idx="134">
                  <c:v>4.3634134752288005E-5</c:v>
                </c:pt>
                <c:pt idx="135">
                  <c:v>3.6583223141515545E-5</c:v>
                </c:pt>
                <c:pt idx="136">
                  <c:v>3.0595096505688594E-5</c:v>
                </c:pt>
                <c:pt idx="137">
                  <c:v>2.5523248717209279E-5</c:v>
                </c:pt>
                <c:pt idx="138">
                  <c:v>2.1239013527537571E-5</c:v>
                </c:pt>
                <c:pt idx="139">
                  <c:v>1.7629784118372273E-5</c:v>
                </c:pt>
                <c:pt idx="140">
                  <c:v>1.4597346289573013E-5</c:v>
                </c:pt>
                <c:pt idx="141">
                  <c:v>1.2056329011299661E-5</c:v>
                </c:pt>
                <c:pt idx="142">
                  <c:v>9.9327735696386359E-6</c:v>
                </c:pt>
                <c:pt idx="143">
                  <c:v>8.1628204383121001E-6</c:v>
                </c:pt>
                <c:pt idx="144">
                  <c:v>6.6915112882442679E-6</c:v>
                </c:pt>
                <c:pt idx="145">
                  <c:v>5.4717021719900273E-6</c:v>
                </c:pt>
                <c:pt idx="146">
                  <c:v>4.4630828588566459E-6</c:v>
                </c:pt>
                <c:pt idx="147">
                  <c:v>3.6312965151126169E-6</c:v>
                </c:pt>
                <c:pt idx="148">
                  <c:v>2.9471533878269929E-6</c:v>
                </c:pt>
                <c:pt idx="149">
                  <c:v>2.3859318270602476E-6</c:v>
                </c:pt>
                <c:pt idx="150">
                  <c:v>1.9267598371043564E-6</c:v>
                </c:pt>
                <c:pt idx="151">
                  <c:v>1.5520703528925133E-6</c:v>
                </c:pt>
                <c:pt idx="152">
                  <c:v>1.2471235645026766E-6</c:v>
                </c:pt>
                <c:pt idx="153">
                  <c:v>9.9958983534613938E-7</c:v>
                </c:pt>
                <c:pt idx="154">
                  <c:v>7.9918705534527388E-7</c:v>
                </c:pt>
                <c:pt idx="155">
                  <c:v>6.3736661909167328E-7</c:v>
                </c:pt>
                <c:pt idx="156">
                  <c:v>5.0704260327433802E-7</c:v>
                </c:pt>
                <c:pt idx="157">
                  <c:v>4.0235912282461474E-7</c:v>
                </c:pt>
                <c:pt idx="158">
                  <c:v>3.1849125894335446E-7</c:v>
                </c:pt>
                <c:pt idx="159">
                  <c:v>2.514753644296223E-7</c:v>
                </c:pt>
              </c:numCache>
            </c:numRef>
          </c:val>
          <c:smooth val="0"/>
        </c:ser>
        <c:dLbls>
          <c:showLegendKey val="0"/>
          <c:showVal val="0"/>
          <c:showCatName val="0"/>
          <c:showSerName val="0"/>
          <c:showPercent val="0"/>
          <c:showBubbleSize val="0"/>
        </c:dLbls>
        <c:smooth val="0"/>
        <c:axId val="561647544"/>
        <c:axId val="561640096"/>
      </c:lineChart>
      <c:catAx>
        <c:axId val="561647544"/>
        <c:scaling>
          <c:orientation val="minMax"/>
        </c:scaling>
        <c:delete val="1"/>
        <c:axPos val="b"/>
        <c:numFmt formatCode="General" sourceLinked="1"/>
        <c:majorTickMark val="out"/>
        <c:minorTickMark val="none"/>
        <c:tickLblPos val="nextTo"/>
        <c:crossAx val="561640096"/>
        <c:crosses val="autoZero"/>
        <c:auto val="1"/>
        <c:lblAlgn val="ctr"/>
        <c:lblOffset val="100"/>
        <c:noMultiLvlLbl val="0"/>
      </c:catAx>
      <c:valAx>
        <c:axId val="561640096"/>
        <c:scaling>
          <c:orientation val="minMax"/>
          <c:max val="2.0000000000000004E-2"/>
        </c:scaling>
        <c:delete val="1"/>
        <c:axPos val="l"/>
        <c:numFmt formatCode="General" sourceLinked="1"/>
        <c:majorTickMark val="out"/>
        <c:minorTickMark val="none"/>
        <c:tickLblPos val="nextTo"/>
        <c:crossAx val="5616475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6.4114093662356667E-2"/>
          <c:w val="0.97443016023633755"/>
          <c:h val="0.87456491165306494"/>
        </c:manualLayout>
      </c:layout>
      <c:lineChart>
        <c:grouping val="standard"/>
        <c:varyColors val="0"/>
        <c:ser>
          <c:idx val="0"/>
          <c:order val="0"/>
          <c:tx>
            <c:strRef>
              <c:f>Sheet1!$B$3</c:f>
              <c:strCache>
                <c:ptCount val="1"/>
                <c:pt idx="0">
                  <c:v>観測分布</c:v>
                </c:pt>
              </c:strCache>
            </c:strRef>
          </c:tx>
          <c:spPr>
            <a:ln w="15875" cap="rnd">
              <a:solidFill>
                <a:srgbClr val="FF000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Sheet1!$B$4:$B$163</c:f>
              <c:numCache>
                <c:formatCode>General</c:formatCode>
                <c:ptCount val="160"/>
                <c:pt idx="0">
                  <c:v>3.1849125894335446E-7</c:v>
                </c:pt>
                <c:pt idx="1">
                  <c:v>4.0235912282461474E-7</c:v>
                </c:pt>
                <c:pt idx="2">
                  <c:v>5.0704260327433802E-7</c:v>
                </c:pt>
                <c:pt idx="3">
                  <c:v>6.3736661909167328E-7</c:v>
                </c:pt>
                <c:pt idx="4">
                  <c:v>7.9918705534527388E-7</c:v>
                </c:pt>
                <c:pt idx="5">
                  <c:v>9.9958983534613938E-7</c:v>
                </c:pt>
                <c:pt idx="6">
                  <c:v>1.2471235645026766E-6</c:v>
                </c:pt>
                <c:pt idx="7">
                  <c:v>1.5520703528925133E-6</c:v>
                </c:pt>
                <c:pt idx="8">
                  <c:v>1.9267598371043564E-6</c:v>
                </c:pt>
                <c:pt idx="9">
                  <c:v>2.3859318270602476E-6</c:v>
                </c:pt>
                <c:pt idx="10">
                  <c:v>2.9471533878269929E-6</c:v>
                </c:pt>
                <c:pt idx="11">
                  <c:v>3.6312965151126169E-6</c:v>
                </c:pt>
                <c:pt idx="12">
                  <c:v>4.4630828588566459E-6</c:v>
                </c:pt>
                <c:pt idx="13">
                  <c:v>5.4717021719900273E-6</c:v>
                </c:pt>
                <c:pt idx="14">
                  <c:v>6.6915112882442679E-6</c:v>
                </c:pt>
                <c:pt idx="15">
                  <c:v>8.1628204383121001E-6</c:v>
                </c:pt>
                <c:pt idx="16">
                  <c:v>9.9327735696386359E-6</c:v>
                </c:pt>
                <c:pt idx="17">
                  <c:v>1.2056329011299661E-5</c:v>
                </c:pt>
                <c:pt idx="18">
                  <c:v>1.4597346289573013E-5</c:v>
                </c:pt>
                <c:pt idx="19">
                  <c:v>1.7629784118372273E-5</c:v>
                </c:pt>
                <c:pt idx="20">
                  <c:v>2.1239013527537571E-5</c:v>
                </c:pt>
                <c:pt idx="21">
                  <c:v>2.5523248717209279E-5</c:v>
                </c:pt>
                <c:pt idx="22">
                  <c:v>3.0595096505688594E-5</c:v>
                </c:pt>
                <c:pt idx="23">
                  <c:v>3.6583223141515545E-5</c:v>
                </c:pt>
                <c:pt idx="24">
                  <c:v>4.3634134752288005E-5</c:v>
                </c:pt>
                <c:pt idx="25">
                  <c:v>5.1914064783070521E-5</c:v>
                </c:pt>
                <c:pt idx="26">
                  <c:v>6.1610958423650991E-5</c:v>
                </c:pt>
                <c:pt idx="27">
                  <c:v>7.2936540233337294E-5</c:v>
                </c:pt>
                <c:pt idx="28">
                  <c:v>8.6128446952684051E-5</c:v>
                </c:pt>
                <c:pt idx="29">
                  <c:v>1.0145240286498842E-4</c:v>
                </c:pt>
                <c:pt idx="30">
                  <c:v>1.1920441007324202E-4</c:v>
                </c:pt>
                <c:pt idx="31">
                  <c:v>1.3971292074397234E-4</c:v>
                </c:pt>
                <c:pt idx="32">
                  <c:v>1.6334095280999593E-4</c:v>
                </c:pt>
                <c:pt idx="33">
                  <c:v>1.9048810491109053E-4</c:v>
                </c:pt>
                <c:pt idx="34">
                  <c:v>2.2159242059690038E-4</c:v>
                </c:pt>
                <c:pt idx="35">
                  <c:v>2.5713204615269698E-4</c:v>
                </c:pt>
                <c:pt idx="36">
                  <c:v>2.9762662098879267E-4</c:v>
                </c:pt>
                <c:pt idx="37">
                  <c:v>3.4363833453069856E-4</c:v>
                </c:pt>
                <c:pt idx="38">
                  <c:v>3.9577257914899847E-4</c:v>
                </c:pt>
                <c:pt idx="39">
                  <c:v>4.5467812507955259E-4</c:v>
                </c:pt>
                <c:pt idx="40">
                  <c:v>5.2104674072112956E-4</c:v>
                </c:pt>
                <c:pt idx="41">
                  <c:v>5.9561218038025894E-4</c:v>
                </c:pt>
                <c:pt idx="42">
                  <c:v>6.7914846168428062E-4</c:v>
                </c:pt>
                <c:pt idx="43">
                  <c:v>7.7246735671975876E-4</c:v>
                </c:pt>
                <c:pt idx="44">
                  <c:v>8.7641502467842702E-4</c:v>
                </c:pt>
                <c:pt idx="45">
                  <c:v>9.918677195897656E-4</c:v>
                </c:pt>
                <c:pt idx="46">
                  <c:v>1.1197265147421451E-3</c:v>
                </c:pt>
                <c:pt idx="47">
                  <c:v>1.2609109957597191E-3</c:v>
                </c:pt>
                <c:pt idx="48">
                  <c:v>1.4163518870800593E-3</c:v>
                </c:pt>
                <c:pt idx="49">
                  <c:v>1.5869825917833708E-3</c:v>
                </c:pt>
                <c:pt idx="50">
                  <c:v>1.773729642311571E-3</c:v>
                </c:pt>
                <c:pt idx="51">
                  <c:v>1.9775020794685111E-3</c:v>
                </c:pt>
                <c:pt idx="52">
                  <c:v>2.1991797990213598E-3</c:v>
                </c:pt>
                <c:pt idx="53">
                  <c:v>2.439600928959138E-3</c:v>
                </c:pt>
                <c:pt idx="54">
                  <c:v>2.6995483256594031E-3</c:v>
                </c:pt>
                <c:pt idx="55">
                  <c:v>2.9797353034408036E-3</c:v>
                </c:pt>
                <c:pt idx="56">
                  <c:v>3.2807907387338302E-3</c:v>
                </c:pt>
                <c:pt idx="57">
                  <c:v>3.6032437168108996E-3</c:v>
                </c:pt>
                <c:pt idx="58">
                  <c:v>3.9475079150447069E-3</c:v>
                </c:pt>
                <c:pt idx="59">
                  <c:v>4.3138659413255757E-3</c:v>
                </c:pt>
                <c:pt idx="60">
                  <c:v>4.7024538688443468E-3</c:v>
                </c:pt>
                <c:pt idx="61">
                  <c:v>5.1132462281989017E-3</c:v>
                </c:pt>
                <c:pt idx="62">
                  <c:v>5.5460417339727773E-3</c:v>
                </c:pt>
                <c:pt idx="63">
                  <c:v>6.0004500348492789E-3</c:v>
                </c:pt>
                <c:pt idx="64">
                  <c:v>6.4758797832945867E-3</c:v>
                </c:pt>
                <c:pt idx="65">
                  <c:v>6.9715283222680146E-3</c:v>
                </c:pt>
                <c:pt idx="66">
                  <c:v>7.486373281787243E-3</c:v>
                </c:pt>
                <c:pt idx="67">
                  <c:v>8.0191663670959798E-3</c:v>
                </c:pt>
                <c:pt idx="68">
                  <c:v>8.5684296023903674E-3</c:v>
                </c:pt>
                <c:pt idx="69">
                  <c:v>9.132454269451095E-3</c:v>
                </c:pt>
                <c:pt idx="70">
                  <c:v>9.709302749160648E-3</c:v>
                </c:pt>
                <c:pt idx="71">
                  <c:v>1.0296813435998739E-2</c:v>
                </c:pt>
                <c:pt idx="72">
                  <c:v>1.0892608851627527E-2</c:v>
                </c:pt>
                <c:pt idx="73">
                  <c:v>1.1494107034211651E-2</c:v>
                </c:pt>
                <c:pt idx="74">
                  <c:v>1.2098536225957168E-2</c:v>
                </c:pt>
                <c:pt idx="75">
                  <c:v>1.270295282345945E-2</c:v>
                </c:pt>
                <c:pt idx="76">
                  <c:v>1.3304262494937741E-2</c:v>
                </c:pt>
                <c:pt idx="77">
                  <c:v>1.3899244306549824E-2</c:v>
                </c:pt>
                <c:pt idx="78">
                  <c:v>1.4484577638074137E-2</c:v>
                </c:pt>
                <c:pt idx="79">
                  <c:v>1.505687160774022E-2</c:v>
                </c:pt>
                <c:pt idx="80">
                  <c:v>1.5612696668338064E-2</c:v>
                </c:pt>
                <c:pt idx="81">
                  <c:v>1.6148617983395716E-2</c:v>
                </c:pt>
                <c:pt idx="82">
                  <c:v>1.6661230144589981E-2</c:v>
                </c:pt>
                <c:pt idx="83">
                  <c:v>1.7147192750969195E-2</c:v>
                </c:pt>
                <c:pt idx="84">
                  <c:v>1.7603266338214976E-2</c:v>
                </c:pt>
                <c:pt idx="85">
                  <c:v>1.80263481230824E-2</c:v>
                </c:pt>
                <c:pt idx="86">
                  <c:v>1.8413507015166166E-2</c:v>
                </c:pt>
                <c:pt idx="87">
                  <c:v>1.8762017345846895E-2</c:v>
                </c:pt>
                <c:pt idx="88">
                  <c:v>1.9069390773026204E-2</c:v>
                </c:pt>
                <c:pt idx="89">
                  <c:v>1.933340584014246E-2</c:v>
                </c:pt>
                <c:pt idx="90">
                  <c:v>1.9552134698772795E-2</c:v>
                </c:pt>
                <c:pt idx="91">
                  <c:v>1.9723966545394447E-2</c:v>
                </c:pt>
                <c:pt idx="92">
                  <c:v>1.9847627373850589E-2</c:v>
                </c:pt>
                <c:pt idx="93">
                  <c:v>1.9922195704738202E-2</c:v>
                </c:pt>
                <c:pt idx="94">
                  <c:v>1.9947114020071637E-2</c:v>
                </c:pt>
                <c:pt idx="95">
                  <c:v>1.9922195704738202E-2</c:v>
                </c:pt>
                <c:pt idx="96">
                  <c:v>1.9847627373850589E-2</c:v>
                </c:pt>
                <c:pt idx="97">
                  <c:v>1.9723966545394447E-2</c:v>
                </c:pt>
                <c:pt idx="98">
                  <c:v>1.9552134698772795E-2</c:v>
                </c:pt>
                <c:pt idx="99">
                  <c:v>1.933340584014246E-2</c:v>
                </c:pt>
                <c:pt idx="100">
                  <c:v>1.9069390773026204E-2</c:v>
                </c:pt>
                <c:pt idx="101">
                  <c:v>1.8762017345846895E-2</c:v>
                </c:pt>
                <c:pt idx="102">
                  <c:v>1.8413507015166166E-2</c:v>
                </c:pt>
                <c:pt idx="103">
                  <c:v>1.80263481230824E-2</c:v>
                </c:pt>
                <c:pt idx="104">
                  <c:v>1.7603266338214976E-2</c:v>
                </c:pt>
                <c:pt idx="105">
                  <c:v>1.7147192750969195E-2</c:v>
                </c:pt>
                <c:pt idx="106">
                  <c:v>1.6661230144589981E-2</c:v>
                </c:pt>
                <c:pt idx="107">
                  <c:v>1.6148617983395716E-2</c:v>
                </c:pt>
                <c:pt idx="108">
                  <c:v>1.5612696668338064E-2</c:v>
                </c:pt>
                <c:pt idx="109">
                  <c:v>1.505687160774022E-2</c:v>
                </c:pt>
                <c:pt idx="110">
                  <c:v>1.4484577638074137E-2</c:v>
                </c:pt>
                <c:pt idx="111">
                  <c:v>1.3899244306549824E-2</c:v>
                </c:pt>
                <c:pt idx="112">
                  <c:v>1.3304262494937741E-2</c:v>
                </c:pt>
                <c:pt idx="113">
                  <c:v>1.270295282345945E-2</c:v>
                </c:pt>
                <c:pt idx="114">
                  <c:v>1.2098536225957168E-2</c:v>
                </c:pt>
                <c:pt idx="115">
                  <c:v>1.1494107034211651E-2</c:v>
                </c:pt>
                <c:pt idx="116">
                  <c:v>1.0892608851627527E-2</c:v>
                </c:pt>
                <c:pt idx="117">
                  <c:v>1.0296813435998739E-2</c:v>
                </c:pt>
                <c:pt idx="118">
                  <c:v>9.709302749160648E-3</c:v>
                </c:pt>
                <c:pt idx="119">
                  <c:v>9.132454269451095E-3</c:v>
                </c:pt>
                <c:pt idx="120">
                  <c:v>8.5684296023903674E-3</c:v>
                </c:pt>
                <c:pt idx="121">
                  <c:v>8.0191663670959798E-3</c:v>
                </c:pt>
                <c:pt idx="122">
                  <c:v>7.486373281787243E-3</c:v>
                </c:pt>
                <c:pt idx="123">
                  <c:v>6.9715283222680146E-3</c:v>
                </c:pt>
                <c:pt idx="124">
                  <c:v>6.4758797832945867E-3</c:v>
                </c:pt>
                <c:pt idx="125">
                  <c:v>6.0004500348492789E-3</c:v>
                </c:pt>
                <c:pt idx="126">
                  <c:v>5.5460417339727773E-3</c:v>
                </c:pt>
                <c:pt idx="127">
                  <c:v>5.1132462281989017E-3</c:v>
                </c:pt>
                <c:pt idx="128">
                  <c:v>4.7024538688443468E-3</c:v>
                </c:pt>
                <c:pt idx="129">
                  <c:v>4.3138659413255757E-3</c:v>
                </c:pt>
                <c:pt idx="130">
                  <c:v>3.9475079150447069E-3</c:v>
                </c:pt>
                <c:pt idx="131">
                  <c:v>3.6032437168108996E-3</c:v>
                </c:pt>
                <c:pt idx="132">
                  <c:v>3.2807907387338302E-3</c:v>
                </c:pt>
                <c:pt idx="133">
                  <c:v>2.9797353034408036E-3</c:v>
                </c:pt>
                <c:pt idx="134">
                  <c:v>2.6995483256594031E-3</c:v>
                </c:pt>
                <c:pt idx="135">
                  <c:v>2.439600928959138E-3</c:v>
                </c:pt>
                <c:pt idx="136">
                  <c:v>2.1991797990213598E-3</c:v>
                </c:pt>
                <c:pt idx="137">
                  <c:v>1.9775020794685111E-3</c:v>
                </c:pt>
                <c:pt idx="138">
                  <c:v>1.773729642311571E-3</c:v>
                </c:pt>
                <c:pt idx="139">
                  <c:v>1.5869825917833708E-3</c:v>
                </c:pt>
                <c:pt idx="140">
                  <c:v>1.4163518870800593E-3</c:v>
                </c:pt>
                <c:pt idx="141">
                  <c:v>1.2609109957597191E-3</c:v>
                </c:pt>
                <c:pt idx="142">
                  <c:v>1.1197265147421451E-3</c:v>
                </c:pt>
                <c:pt idx="143">
                  <c:v>9.918677195897656E-4</c:v>
                </c:pt>
                <c:pt idx="144">
                  <c:v>8.7641502467842702E-4</c:v>
                </c:pt>
                <c:pt idx="145">
                  <c:v>7.7246735671975876E-4</c:v>
                </c:pt>
                <c:pt idx="146">
                  <c:v>6.7914846168428062E-4</c:v>
                </c:pt>
                <c:pt idx="147">
                  <c:v>5.9561218038025894E-4</c:v>
                </c:pt>
                <c:pt idx="148">
                  <c:v>5.2104674072112956E-4</c:v>
                </c:pt>
                <c:pt idx="149">
                  <c:v>4.5467812507955259E-4</c:v>
                </c:pt>
                <c:pt idx="150">
                  <c:v>3.9577257914899847E-4</c:v>
                </c:pt>
                <c:pt idx="151">
                  <c:v>3.4363833453069856E-4</c:v>
                </c:pt>
                <c:pt idx="152">
                  <c:v>2.9762662098879267E-4</c:v>
                </c:pt>
                <c:pt idx="153">
                  <c:v>2.5713204615269698E-4</c:v>
                </c:pt>
                <c:pt idx="154">
                  <c:v>2.2159242059690038E-4</c:v>
                </c:pt>
                <c:pt idx="155">
                  <c:v>1.9048810491109053E-4</c:v>
                </c:pt>
                <c:pt idx="156">
                  <c:v>1.6334095280999593E-4</c:v>
                </c:pt>
                <c:pt idx="157">
                  <c:v>1.3971292074397234E-4</c:v>
                </c:pt>
                <c:pt idx="158">
                  <c:v>1.1920441007324202E-4</c:v>
                </c:pt>
                <c:pt idx="159">
                  <c:v>1.0145240286498842E-4</c:v>
                </c:pt>
              </c:numCache>
            </c:numRef>
          </c:val>
          <c:smooth val="0"/>
        </c:ser>
        <c:dLbls>
          <c:showLegendKey val="0"/>
          <c:showVal val="0"/>
          <c:showCatName val="0"/>
          <c:showSerName val="0"/>
          <c:showPercent val="0"/>
          <c:showBubbleSize val="0"/>
        </c:dLbls>
        <c:smooth val="0"/>
        <c:axId val="561637744"/>
        <c:axId val="561646760"/>
      </c:lineChart>
      <c:catAx>
        <c:axId val="561637744"/>
        <c:scaling>
          <c:orientation val="minMax"/>
        </c:scaling>
        <c:delete val="1"/>
        <c:axPos val="b"/>
        <c:numFmt formatCode="General" sourceLinked="1"/>
        <c:majorTickMark val="out"/>
        <c:minorTickMark val="none"/>
        <c:tickLblPos val="nextTo"/>
        <c:crossAx val="561646760"/>
        <c:crosses val="autoZero"/>
        <c:auto val="1"/>
        <c:lblAlgn val="ctr"/>
        <c:lblOffset val="100"/>
        <c:noMultiLvlLbl val="0"/>
      </c:catAx>
      <c:valAx>
        <c:axId val="561646760"/>
        <c:scaling>
          <c:orientation val="minMax"/>
          <c:max val="2.0000000000000004E-2"/>
        </c:scaling>
        <c:delete val="1"/>
        <c:axPos val="l"/>
        <c:numFmt formatCode="General" sourceLinked="1"/>
        <c:majorTickMark val="out"/>
        <c:minorTickMark val="none"/>
        <c:tickLblPos val="nextTo"/>
        <c:crossAx val="5616377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6.4114093662356667E-2"/>
          <c:w val="0.97443016023633755"/>
          <c:h val="0.87456491165306494"/>
        </c:manualLayout>
      </c:layout>
      <c:lineChart>
        <c:grouping val="standard"/>
        <c:varyColors val="0"/>
        <c:ser>
          <c:idx val="0"/>
          <c:order val="0"/>
          <c:tx>
            <c:strRef>
              <c:f>Sheet1!$B$3</c:f>
              <c:strCache>
                <c:ptCount val="1"/>
                <c:pt idx="0">
                  <c:v>観測分布</c:v>
                </c:pt>
              </c:strCache>
            </c:strRef>
          </c:tx>
          <c:spPr>
            <a:ln w="15875" cap="rnd">
              <a:solidFill>
                <a:srgbClr val="FF000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Sheet1!$B$4:$B$163</c:f>
              <c:numCache>
                <c:formatCode>General</c:formatCode>
                <c:ptCount val="160"/>
                <c:pt idx="0">
                  <c:v>3.1849125894335446E-7</c:v>
                </c:pt>
                <c:pt idx="1">
                  <c:v>4.0235912282461474E-7</c:v>
                </c:pt>
                <c:pt idx="2">
                  <c:v>5.0704260327433802E-7</c:v>
                </c:pt>
                <c:pt idx="3">
                  <c:v>6.3736661909167328E-7</c:v>
                </c:pt>
                <c:pt idx="4">
                  <c:v>7.9918705534527388E-7</c:v>
                </c:pt>
                <c:pt idx="5">
                  <c:v>9.9958983534613938E-7</c:v>
                </c:pt>
                <c:pt idx="6">
                  <c:v>1.2471235645026766E-6</c:v>
                </c:pt>
                <c:pt idx="7">
                  <c:v>1.5520703528925133E-6</c:v>
                </c:pt>
                <c:pt idx="8">
                  <c:v>1.9267598371043564E-6</c:v>
                </c:pt>
                <c:pt idx="9">
                  <c:v>2.3859318270602476E-6</c:v>
                </c:pt>
                <c:pt idx="10">
                  <c:v>2.9471533878269929E-6</c:v>
                </c:pt>
                <c:pt idx="11">
                  <c:v>3.6312965151126169E-6</c:v>
                </c:pt>
                <c:pt idx="12">
                  <c:v>4.4630828588566459E-6</c:v>
                </c:pt>
                <c:pt idx="13">
                  <c:v>5.4717021719900273E-6</c:v>
                </c:pt>
                <c:pt idx="14">
                  <c:v>6.6915112882442679E-6</c:v>
                </c:pt>
                <c:pt idx="15">
                  <c:v>8.1628204383121001E-6</c:v>
                </c:pt>
                <c:pt idx="16">
                  <c:v>9.9327735696386359E-6</c:v>
                </c:pt>
                <c:pt idx="17">
                  <c:v>1.2056329011299661E-5</c:v>
                </c:pt>
                <c:pt idx="18">
                  <c:v>1.4597346289573013E-5</c:v>
                </c:pt>
                <c:pt idx="19">
                  <c:v>1.7629784118372273E-5</c:v>
                </c:pt>
                <c:pt idx="20">
                  <c:v>2.1239013527537571E-5</c:v>
                </c:pt>
                <c:pt idx="21">
                  <c:v>2.5523248717209279E-5</c:v>
                </c:pt>
                <c:pt idx="22">
                  <c:v>3.0595096505688594E-5</c:v>
                </c:pt>
                <c:pt idx="23">
                  <c:v>3.6583223141515545E-5</c:v>
                </c:pt>
                <c:pt idx="24">
                  <c:v>4.3634134752288005E-5</c:v>
                </c:pt>
                <c:pt idx="25">
                  <c:v>5.1914064783070521E-5</c:v>
                </c:pt>
                <c:pt idx="26">
                  <c:v>6.1610958423650991E-5</c:v>
                </c:pt>
                <c:pt idx="27">
                  <c:v>7.2936540233337294E-5</c:v>
                </c:pt>
                <c:pt idx="28">
                  <c:v>8.6128446952684051E-5</c:v>
                </c:pt>
                <c:pt idx="29">
                  <c:v>1.0145240286498842E-4</c:v>
                </c:pt>
                <c:pt idx="30">
                  <c:v>1.1920441007324202E-4</c:v>
                </c:pt>
                <c:pt idx="31">
                  <c:v>1.3971292074397234E-4</c:v>
                </c:pt>
                <c:pt idx="32">
                  <c:v>1.6334095280999593E-4</c:v>
                </c:pt>
                <c:pt idx="33">
                  <c:v>1.9048810491109053E-4</c:v>
                </c:pt>
                <c:pt idx="34">
                  <c:v>2.2159242059690038E-4</c:v>
                </c:pt>
                <c:pt idx="35">
                  <c:v>2.5713204615269698E-4</c:v>
                </c:pt>
                <c:pt idx="36">
                  <c:v>2.9762662098879267E-4</c:v>
                </c:pt>
                <c:pt idx="37">
                  <c:v>3.4363833453069856E-4</c:v>
                </c:pt>
                <c:pt idx="38">
                  <c:v>3.9577257914899847E-4</c:v>
                </c:pt>
                <c:pt idx="39">
                  <c:v>4.5467812507955259E-4</c:v>
                </c:pt>
                <c:pt idx="40">
                  <c:v>5.2104674072112956E-4</c:v>
                </c:pt>
                <c:pt idx="41">
                  <c:v>5.9561218038025894E-4</c:v>
                </c:pt>
                <c:pt idx="42">
                  <c:v>6.7914846168428062E-4</c:v>
                </c:pt>
                <c:pt idx="43">
                  <c:v>7.7246735671975876E-4</c:v>
                </c:pt>
                <c:pt idx="44">
                  <c:v>8.7641502467842702E-4</c:v>
                </c:pt>
                <c:pt idx="45">
                  <c:v>9.918677195897656E-4</c:v>
                </c:pt>
                <c:pt idx="46">
                  <c:v>1.1197265147421451E-3</c:v>
                </c:pt>
                <c:pt idx="47">
                  <c:v>1.2609109957597191E-3</c:v>
                </c:pt>
                <c:pt idx="48">
                  <c:v>1.4163518870800593E-3</c:v>
                </c:pt>
                <c:pt idx="49">
                  <c:v>1.5869825917833708E-3</c:v>
                </c:pt>
                <c:pt idx="50">
                  <c:v>1.773729642311571E-3</c:v>
                </c:pt>
                <c:pt idx="51">
                  <c:v>1.9775020794685111E-3</c:v>
                </c:pt>
                <c:pt idx="52">
                  <c:v>2.1991797990213598E-3</c:v>
                </c:pt>
                <c:pt idx="53">
                  <c:v>2.439600928959138E-3</c:v>
                </c:pt>
                <c:pt idx="54">
                  <c:v>2.6995483256594031E-3</c:v>
                </c:pt>
                <c:pt idx="55">
                  <c:v>2.9797353034408036E-3</c:v>
                </c:pt>
                <c:pt idx="56">
                  <c:v>3.2807907387338302E-3</c:v>
                </c:pt>
                <c:pt idx="57">
                  <c:v>3.6032437168108996E-3</c:v>
                </c:pt>
                <c:pt idx="58">
                  <c:v>3.9475079150447069E-3</c:v>
                </c:pt>
                <c:pt idx="59">
                  <c:v>4.3138659413255757E-3</c:v>
                </c:pt>
                <c:pt idx="60">
                  <c:v>4.7024538688443468E-3</c:v>
                </c:pt>
                <c:pt idx="61">
                  <c:v>5.1132462281989017E-3</c:v>
                </c:pt>
                <c:pt idx="62">
                  <c:v>5.5460417339727773E-3</c:v>
                </c:pt>
                <c:pt idx="63">
                  <c:v>6.0004500348492789E-3</c:v>
                </c:pt>
                <c:pt idx="64">
                  <c:v>6.4758797832945867E-3</c:v>
                </c:pt>
                <c:pt idx="65">
                  <c:v>6.9715283222680146E-3</c:v>
                </c:pt>
                <c:pt idx="66">
                  <c:v>7.486373281787243E-3</c:v>
                </c:pt>
                <c:pt idx="67">
                  <c:v>8.0191663670959798E-3</c:v>
                </c:pt>
                <c:pt idx="68">
                  <c:v>8.5684296023903674E-3</c:v>
                </c:pt>
                <c:pt idx="69">
                  <c:v>9.132454269451095E-3</c:v>
                </c:pt>
                <c:pt idx="70">
                  <c:v>9.709302749160648E-3</c:v>
                </c:pt>
                <c:pt idx="71">
                  <c:v>1.0296813435998739E-2</c:v>
                </c:pt>
                <c:pt idx="72">
                  <c:v>1.0892608851627527E-2</c:v>
                </c:pt>
                <c:pt idx="73">
                  <c:v>1.1494107034211651E-2</c:v>
                </c:pt>
                <c:pt idx="74">
                  <c:v>1.2098536225957168E-2</c:v>
                </c:pt>
                <c:pt idx="75">
                  <c:v>1.270295282345945E-2</c:v>
                </c:pt>
                <c:pt idx="76">
                  <c:v>1.3304262494937741E-2</c:v>
                </c:pt>
                <c:pt idx="77">
                  <c:v>1.3899244306549824E-2</c:v>
                </c:pt>
                <c:pt idx="78">
                  <c:v>1.4484577638074137E-2</c:v>
                </c:pt>
                <c:pt idx="79">
                  <c:v>1.505687160774022E-2</c:v>
                </c:pt>
                <c:pt idx="80">
                  <c:v>1.5612696668338064E-2</c:v>
                </c:pt>
                <c:pt idx="81">
                  <c:v>1.6148617983395716E-2</c:v>
                </c:pt>
                <c:pt idx="82">
                  <c:v>1.6661230144589981E-2</c:v>
                </c:pt>
                <c:pt idx="83">
                  <c:v>1.7147192750969195E-2</c:v>
                </c:pt>
                <c:pt idx="84">
                  <c:v>1.7603266338214976E-2</c:v>
                </c:pt>
                <c:pt idx="85">
                  <c:v>1.80263481230824E-2</c:v>
                </c:pt>
                <c:pt idx="86">
                  <c:v>1.8413507015166166E-2</c:v>
                </c:pt>
                <c:pt idx="87">
                  <c:v>1.8762017345846895E-2</c:v>
                </c:pt>
                <c:pt idx="88">
                  <c:v>1.9069390773026204E-2</c:v>
                </c:pt>
                <c:pt idx="89">
                  <c:v>1.933340584014246E-2</c:v>
                </c:pt>
                <c:pt idx="90">
                  <c:v>1.9552134698772795E-2</c:v>
                </c:pt>
                <c:pt idx="91">
                  <c:v>1.9723966545394447E-2</c:v>
                </c:pt>
                <c:pt idx="92">
                  <c:v>1.9847627373850589E-2</c:v>
                </c:pt>
                <c:pt idx="93">
                  <c:v>1.9922195704738202E-2</c:v>
                </c:pt>
                <c:pt idx="94">
                  <c:v>1.9947114020071637E-2</c:v>
                </c:pt>
                <c:pt idx="95">
                  <c:v>1.9922195704738202E-2</c:v>
                </c:pt>
                <c:pt idx="96">
                  <c:v>1.9847627373850589E-2</c:v>
                </c:pt>
                <c:pt idx="97">
                  <c:v>1.9723966545394447E-2</c:v>
                </c:pt>
                <c:pt idx="98">
                  <c:v>1.9552134698772795E-2</c:v>
                </c:pt>
                <c:pt idx="99">
                  <c:v>1.933340584014246E-2</c:v>
                </c:pt>
                <c:pt idx="100">
                  <c:v>1.9069390773026204E-2</c:v>
                </c:pt>
                <c:pt idx="101">
                  <c:v>1.8762017345846895E-2</c:v>
                </c:pt>
                <c:pt idx="102">
                  <c:v>1.8413507015166166E-2</c:v>
                </c:pt>
                <c:pt idx="103">
                  <c:v>1.80263481230824E-2</c:v>
                </c:pt>
                <c:pt idx="104">
                  <c:v>1.7603266338214976E-2</c:v>
                </c:pt>
                <c:pt idx="105">
                  <c:v>1.7147192750969195E-2</c:v>
                </c:pt>
                <c:pt idx="106">
                  <c:v>1.6661230144589981E-2</c:v>
                </c:pt>
                <c:pt idx="107">
                  <c:v>1.6148617983395716E-2</c:v>
                </c:pt>
                <c:pt idx="108">
                  <c:v>1.5612696668338064E-2</c:v>
                </c:pt>
                <c:pt idx="109">
                  <c:v>1.505687160774022E-2</c:v>
                </c:pt>
                <c:pt idx="110">
                  <c:v>1.4484577638074137E-2</c:v>
                </c:pt>
                <c:pt idx="111">
                  <c:v>1.3899244306549824E-2</c:v>
                </c:pt>
                <c:pt idx="112">
                  <c:v>1.3304262494937741E-2</c:v>
                </c:pt>
                <c:pt idx="113">
                  <c:v>1.270295282345945E-2</c:v>
                </c:pt>
                <c:pt idx="114">
                  <c:v>1.2098536225957168E-2</c:v>
                </c:pt>
                <c:pt idx="115">
                  <c:v>1.1494107034211651E-2</c:v>
                </c:pt>
                <c:pt idx="116">
                  <c:v>1.0892608851627527E-2</c:v>
                </c:pt>
                <c:pt idx="117">
                  <c:v>1.0296813435998739E-2</c:v>
                </c:pt>
                <c:pt idx="118">
                  <c:v>9.709302749160648E-3</c:v>
                </c:pt>
                <c:pt idx="119">
                  <c:v>9.132454269451095E-3</c:v>
                </c:pt>
                <c:pt idx="120">
                  <c:v>8.5684296023903674E-3</c:v>
                </c:pt>
                <c:pt idx="121">
                  <c:v>8.0191663670959798E-3</c:v>
                </c:pt>
                <c:pt idx="122">
                  <c:v>7.486373281787243E-3</c:v>
                </c:pt>
                <c:pt idx="123">
                  <c:v>6.9715283222680146E-3</c:v>
                </c:pt>
                <c:pt idx="124">
                  <c:v>6.4758797832945867E-3</c:v>
                </c:pt>
                <c:pt idx="125">
                  <c:v>6.0004500348492789E-3</c:v>
                </c:pt>
                <c:pt idx="126">
                  <c:v>5.5460417339727773E-3</c:v>
                </c:pt>
                <c:pt idx="127">
                  <c:v>5.1132462281989017E-3</c:v>
                </c:pt>
                <c:pt idx="128">
                  <c:v>4.7024538688443468E-3</c:v>
                </c:pt>
                <c:pt idx="129">
                  <c:v>4.3138659413255757E-3</c:v>
                </c:pt>
                <c:pt idx="130">
                  <c:v>3.9475079150447069E-3</c:v>
                </c:pt>
                <c:pt idx="131">
                  <c:v>3.6032437168108996E-3</c:v>
                </c:pt>
                <c:pt idx="132">
                  <c:v>3.2807907387338302E-3</c:v>
                </c:pt>
                <c:pt idx="133">
                  <c:v>2.9797353034408036E-3</c:v>
                </c:pt>
                <c:pt idx="134">
                  <c:v>2.6995483256594031E-3</c:v>
                </c:pt>
                <c:pt idx="135">
                  <c:v>2.439600928959138E-3</c:v>
                </c:pt>
                <c:pt idx="136">
                  <c:v>2.1991797990213598E-3</c:v>
                </c:pt>
                <c:pt idx="137">
                  <c:v>1.9775020794685111E-3</c:v>
                </c:pt>
                <c:pt idx="138">
                  <c:v>1.773729642311571E-3</c:v>
                </c:pt>
                <c:pt idx="139">
                  <c:v>1.5869825917833708E-3</c:v>
                </c:pt>
                <c:pt idx="140">
                  <c:v>1.4163518870800593E-3</c:v>
                </c:pt>
                <c:pt idx="141">
                  <c:v>1.2609109957597191E-3</c:v>
                </c:pt>
                <c:pt idx="142">
                  <c:v>1.1197265147421451E-3</c:v>
                </c:pt>
                <c:pt idx="143">
                  <c:v>9.918677195897656E-4</c:v>
                </c:pt>
                <c:pt idx="144">
                  <c:v>8.7641502467842702E-4</c:v>
                </c:pt>
                <c:pt idx="145">
                  <c:v>7.7246735671975876E-4</c:v>
                </c:pt>
                <c:pt idx="146">
                  <c:v>6.7914846168428062E-4</c:v>
                </c:pt>
                <c:pt idx="147">
                  <c:v>5.9561218038025894E-4</c:v>
                </c:pt>
                <c:pt idx="148">
                  <c:v>5.2104674072112956E-4</c:v>
                </c:pt>
                <c:pt idx="149">
                  <c:v>4.5467812507955259E-4</c:v>
                </c:pt>
                <c:pt idx="150">
                  <c:v>3.9577257914899847E-4</c:v>
                </c:pt>
                <c:pt idx="151">
                  <c:v>3.4363833453069856E-4</c:v>
                </c:pt>
                <c:pt idx="152">
                  <c:v>2.9762662098879267E-4</c:v>
                </c:pt>
                <c:pt idx="153">
                  <c:v>2.5713204615269698E-4</c:v>
                </c:pt>
                <c:pt idx="154">
                  <c:v>2.2159242059690038E-4</c:v>
                </c:pt>
                <c:pt idx="155">
                  <c:v>1.9048810491109053E-4</c:v>
                </c:pt>
                <c:pt idx="156">
                  <c:v>1.6334095280999593E-4</c:v>
                </c:pt>
                <c:pt idx="157">
                  <c:v>1.3971292074397234E-4</c:v>
                </c:pt>
                <c:pt idx="158">
                  <c:v>1.1920441007324202E-4</c:v>
                </c:pt>
                <c:pt idx="159">
                  <c:v>1.0145240286498842E-4</c:v>
                </c:pt>
              </c:numCache>
            </c:numRef>
          </c:val>
          <c:smooth val="0"/>
        </c:ser>
        <c:dLbls>
          <c:showLegendKey val="0"/>
          <c:showVal val="0"/>
          <c:showCatName val="0"/>
          <c:showSerName val="0"/>
          <c:showPercent val="0"/>
          <c:showBubbleSize val="0"/>
        </c:dLbls>
        <c:smooth val="0"/>
        <c:axId val="561645976"/>
        <c:axId val="561635784"/>
      </c:lineChart>
      <c:catAx>
        <c:axId val="561645976"/>
        <c:scaling>
          <c:orientation val="minMax"/>
        </c:scaling>
        <c:delete val="1"/>
        <c:axPos val="b"/>
        <c:numFmt formatCode="General" sourceLinked="1"/>
        <c:majorTickMark val="out"/>
        <c:minorTickMark val="none"/>
        <c:tickLblPos val="nextTo"/>
        <c:crossAx val="561635784"/>
        <c:crosses val="autoZero"/>
        <c:auto val="1"/>
        <c:lblAlgn val="ctr"/>
        <c:lblOffset val="100"/>
        <c:noMultiLvlLbl val="0"/>
      </c:catAx>
      <c:valAx>
        <c:axId val="561635784"/>
        <c:scaling>
          <c:orientation val="minMax"/>
          <c:max val="2.0000000000000004E-2"/>
        </c:scaling>
        <c:delete val="1"/>
        <c:axPos val="l"/>
        <c:numFmt formatCode="General" sourceLinked="1"/>
        <c:majorTickMark val="out"/>
        <c:minorTickMark val="none"/>
        <c:tickLblPos val="nextTo"/>
        <c:crossAx val="561645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6.4114093662356667E-2"/>
          <c:w val="0.97443016023633755"/>
          <c:h val="0.87456491165306494"/>
        </c:manualLayout>
      </c:layout>
      <c:lineChart>
        <c:grouping val="standard"/>
        <c:varyColors val="0"/>
        <c:ser>
          <c:idx val="0"/>
          <c:order val="0"/>
          <c:tx>
            <c:strRef>
              <c:f>Sheet1!$B$3</c:f>
              <c:strCache>
                <c:ptCount val="1"/>
                <c:pt idx="0">
                  <c:v>観測分布</c:v>
                </c:pt>
              </c:strCache>
            </c:strRef>
          </c:tx>
          <c:spPr>
            <a:ln w="15875" cap="rnd">
              <a:solidFill>
                <a:srgbClr val="00B050"/>
              </a:solidFill>
              <a:prstDash val="dash"/>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Sheet1!$B$4:$B$163</c:f>
              <c:numCache>
                <c:formatCode>General</c:formatCode>
                <c:ptCount val="160"/>
                <c:pt idx="0">
                  <c:v>1.1920441007324202E-4</c:v>
                </c:pt>
                <c:pt idx="1">
                  <c:v>1.3971292074397234E-4</c:v>
                </c:pt>
                <c:pt idx="2">
                  <c:v>1.6334095280999593E-4</c:v>
                </c:pt>
                <c:pt idx="3">
                  <c:v>1.9048810491109053E-4</c:v>
                </c:pt>
                <c:pt idx="4">
                  <c:v>2.2159242059690038E-4</c:v>
                </c:pt>
                <c:pt idx="5">
                  <c:v>2.5713204615269698E-4</c:v>
                </c:pt>
                <c:pt idx="6">
                  <c:v>2.9762662098879267E-4</c:v>
                </c:pt>
                <c:pt idx="7">
                  <c:v>3.4363833453069856E-4</c:v>
                </c:pt>
                <c:pt idx="8">
                  <c:v>3.9577257914899847E-4</c:v>
                </c:pt>
                <c:pt idx="9">
                  <c:v>4.5467812507955259E-4</c:v>
                </c:pt>
                <c:pt idx="10">
                  <c:v>5.2104674072112956E-4</c:v>
                </c:pt>
                <c:pt idx="11">
                  <c:v>5.9561218038025894E-4</c:v>
                </c:pt>
                <c:pt idx="12">
                  <c:v>6.7914846168428062E-4</c:v>
                </c:pt>
                <c:pt idx="13">
                  <c:v>7.7246735671975876E-4</c:v>
                </c:pt>
                <c:pt idx="14">
                  <c:v>8.7641502467842702E-4</c:v>
                </c:pt>
                <c:pt idx="15">
                  <c:v>9.918677195897656E-4</c:v>
                </c:pt>
                <c:pt idx="16">
                  <c:v>1.1197265147421451E-3</c:v>
                </c:pt>
                <c:pt idx="17">
                  <c:v>1.2609109957597191E-3</c:v>
                </c:pt>
                <c:pt idx="18">
                  <c:v>1.4163518870800593E-3</c:v>
                </c:pt>
                <c:pt idx="19">
                  <c:v>1.5869825917833708E-3</c:v>
                </c:pt>
                <c:pt idx="20">
                  <c:v>1.773729642311571E-3</c:v>
                </c:pt>
                <c:pt idx="21">
                  <c:v>1.9775020794685111E-3</c:v>
                </c:pt>
                <c:pt idx="22">
                  <c:v>2.1991797990213598E-3</c:v>
                </c:pt>
                <c:pt idx="23">
                  <c:v>2.439600928959138E-3</c:v>
                </c:pt>
                <c:pt idx="24">
                  <c:v>2.6995483256594031E-3</c:v>
                </c:pt>
                <c:pt idx="25">
                  <c:v>2.9797353034408036E-3</c:v>
                </c:pt>
                <c:pt idx="26">
                  <c:v>3.2807907387338302E-3</c:v>
                </c:pt>
                <c:pt idx="27">
                  <c:v>3.6032437168108996E-3</c:v>
                </c:pt>
                <c:pt idx="28">
                  <c:v>3.9475079150447069E-3</c:v>
                </c:pt>
                <c:pt idx="29">
                  <c:v>4.3138659413255757E-3</c:v>
                </c:pt>
                <c:pt idx="30">
                  <c:v>4.7024538688443468E-3</c:v>
                </c:pt>
                <c:pt idx="31">
                  <c:v>5.1132462281989017E-3</c:v>
                </c:pt>
                <c:pt idx="32">
                  <c:v>5.5460417339727773E-3</c:v>
                </c:pt>
                <c:pt idx="33">
                  <c:v>6.0004500348492789E-3</c:v>
                </c:pt>
                <c:pt idx="34">
                  <c:v>6.4758797832945867E-3</c:v>
                </c:pt>
                <c:pt idx="35">
                  <c:v>6.9715283222680146E-3</c:v>
                </c:pt>
                <c:pt idx="36">
                  <c:v>7.486373281787243E-3</c:v>
                </c:pt>
                <c:pt idx="37">
                  <c:v>8.0191663670959798E-3</c:v>
                </c:pt>
                <c:pt idx="38">
                  <c:v>8.5684296023903674E-3</c:v>
                </c:pt>
                <c:pt idx="39">
                  <c:v>9.132454269451095E-3</c:v>
                </c:pt>
                <c:pt idx="40">
                  <c:v>9.709302749160648E-3</c:v>
                </c:pt>
                <c:pt idx="41">
                  <c:v>1.0296813435998739E-2</c:v>
                </c:pt>
                <c:pt idx="42">
                  <c:v>1.0892608851627527E-2</c:v>
                </c:pt>
                <c:pt idx="43">
                  <c:v>1.1494107034211651E-2</c:v>
                </c:pt>
                <c:pt idx="44">
                  <c:v>1.2098536225957168E-2</c:v>
                </c:pt>
                <c:pt idx="45">
                  <c:v>1.270295282345945E-2</c:v>
                </c:pt>
                <c:pt idx="46">
                  <c:v>1.3304262494937741E-2</c:v>
                </c:pt>
                <c:pt idx="47">
                  <c:v>1.3899244306549824E-2</c:v>
                </c:pt>
                <c:pt idx="48">
                  <c:v>1.4484577638074137E-2</c:v>
                </c:pt>
                <c:pt idx="49">
                  <c:v>1.505687160774022E-2</c:v>
                </c:pt>
                <c:pt idx="50">
                  <c:v>1.5612696668338064E-2</c:v>
                </c:pt>
                <c:pt idx="51">
                  <c:v>1.6148617983395716E-2</c:v>
                </c:pt>
                <c:pt idx="52">
                  <c:v>1.6661230144589981E-2</c:v>
                </c:pt>
                <c:pt idx="53">
                  <c:v>1.7147192750969195E-2</c:v>
                </c:pt>
                <c:pt idx="54">
                  <c:v>1.7603266338214976E-2</c:v>
                </c:pt>
                <c:pt idx="55">
                  <c:v>1.80263481230824E-2</c:v>
                </c:pt>
                <c:pt idx="56">
                  <c:v>1.8413507015166166E-2</c:v>
                </c:pt>
                <c:pt idx="57">
                  <c:v>1.8762017345846895E-2</c:v>
                </c:pt>
                <c:pt idx="58">
                  <c:v>1.9069390773026204E-2</c:v>
                </c:pt>
                <c:pt idx="59">
                  <c:v>1.933340584014246E-2</c:v>
                </c:pt>
                <c:pt idx="60">
                  <c:v>1.9552134698772795E-2</c:v>
                </c:pt>
                <c:pt idx="61">
                  <c:v>1.9723966545394447E-2</c:v>
                </c:pt>
                <c:pt idx="62">
                  <c:v>1.9847627373850589E-2</c:v>
                </c:pt>
                <c:pt idx="63">
                  <c:v>1.9922195704738202E-2</c:v>
                </c:pt>
                <c:pt idx="64">
                  <c:v>1.9947114020071637E-2</c:v>
                </c:pt>
                <c:pt idx="65">
                  <c:v>1.9922195704738202E-2</c:v>
                </c:pt>
                <c:pt idx="66">
                  <c:v>1.9847627373850589E-2</c:v>
                </c:pt>
                <c:pt idx="67">
                  <c:v>1.9723966545394447E-2</c:v>
                </c:pt>
                <c:pt idx="68">
                  <c:v>1.9552134698772795E-2</c:v>
                </c:pt>
                <c:pt idx="69">
                  <c:v>1.933340584014246E-2</c:v>
                </c:pt>
                <c:pt idx="70">
                  <c:v>1.9069390773026204E-2</c:v>
                </c:pt>
                <c:pt idx="71">
                  <c:v>1.8762017345846895E-2</c:v>
                </c:pt>
                <c:pt idx="72">
                  <c:v>1.8413507015166166E-2</c:v>
                </c:pt>
                <c:pt idx="73">
                  <c:v>1.80263481230824E-2</c:v>
                </c:pt>
                <c:pt idx="74">
                  <c:v>1.7603266338214976E-2</c:v>
                </c:pt>
                <c:pt idx="75">
                  <c:v>1.7147192750969195E-2</c:v>
                </c:pt>
                <c:pt idx="76">
                  <c:v>1.6661230144589981E-2</c:v>
                </c:pt>
                <c:pt idx="77">
                  <c:v>1.6148617983395716E-2</c:v>
                </c:pt>
                <c:pt idx="78">
                  <c:v>1.5612696668338064E-2</c:v>
                </c:pt>
                <c:pt idx="79">
                  <c:v>1.505687160774022E-2</c:v>
                </c:pt>
                <c:pt idx="80">
                  <c:v>1.4484577638074137E-2</c:v>
                </c:pt>
                <c:pt idx="81">
                  <c:v>1.3899244306549824E-2</c:v>
                </c:pt>
                <c:pt idx="82">
                  <c:v>1.3304262494937741E-2</c:v>
                </c:pt>
                <c:pt idx="83">
                  <c:v>1.270295282345945E-2</c:v>
                </c:pt>
                <c:pt idx="84">
                  <c:v>1.2098536225957168E-2</c:v>
                </c:pt>
                <c:pt idx="85">
                  <c:v>1.1494107034211651E-2</c:v>
                </c:pt>
                <c:pt idx="86">
                  <c:v>1.0892608851627527E-2</c:v>
                </c:pt>
                <c:pt idx="87">
                  <c:v>1.0296813435998739E-2</c:v>
                </c:pt>
                <c:pt idx="88">
                  <c:v>9.709302749160648E-3</c:v>
                </c:pt>
                <c:pt idx="89">
                  <c:v>9.132454269451095E-3</c:v>
                </c:pt>
                <c:pt idx="90">
                  <c:v>8.5684296023903674E-3</c:v>
                </c:pt>
                <c:pt idx="91">
                  <c:v>8.0191663670959798E-3</c:v>
                </c:pt>
                <c:pt idx="92">
                  <c:v>7.486373281787243E-3</c:v>
                </c:pt>
                <c:pt idx="93">
                  <c:v>6.9715283222680146E-3</c:v>
                </c:pt>
                <c:pt idx="94">
                  <c:v>6.4758797832945867E-3</c:v>
                </c:pt>
                <c:pt idx="95">
                  <c:v>6.0004500348492789E-3</c:v>
                </c:pt>
                <c:pt idx="96">
                  <c:v>5.5460417339727773E-3</c:v>
                </c:pt>
                <c:pt idx="97">
                  <c:v>5.1132462281989017E-3</c:v>
                </c:pt>
                <c:pt idx="98">
                  <c:v>4.7024538688443468E-3</c:v>
                </c:pt>
                <c:pt idx="99">
                  <c:v>4.3138659413255757E-3</c:v>
                </c:pt>
                <c:pt idx="100">
                  <c:v>3.9475079150447069E-3</c:v>
                </c:pt>
                <c:pt idx="101">
                  <c:v>3.6032437168108996E-3</c:v>
                </c:pt>
                <c:pt idx="102">
                  <c:v>3.2807907387338302E-3</c:v>
                </c:pt>
                <c:pt idx="103">
                  <c:v>2.9797353034408036E-3</c:v>
                </c:pt>
                <c:pt idx="104">
                  <c:v>2.6995483256594031E-3</c:v>
                </c:pt>
                <c:pt idx="105">
                  <c:v>2.439600928959138E-3</c:v>
                </c:pt>
                <c:pt idx="106">
                  <c:v>2.1991797990213598E-3</c:v>
                </c:pt>
                <c:pt idx="107">
                  <c:v>1.9775020794685111E-3</c:v>
                </c:pt>
                <c:pt idx="108">
                  <c:v>1.773729642311571E-3</c:v>
                </c:pt>
                <c:pt idx="109">
                  <c:v>1.5869825917833708E-3</c:v>
                </c:pt>
                <c:pt idx="110">
                  <c:v>1.4163518870800593E-3</c:v>
                </c:pt>
                <c:pt idx="111">
                  <c:v>1.2609109957597191E-3</c:v>
                </c:pt>
                <c:pt idx="112">
                  <c:v>1.1197265147421451E-3</c:v>
                </c:pt>
                <c:pt idx="113">
                  <c:v>9.918677195897656E-4</c:v>
                </c:pt>
                <c:pt idx="114">
                  <c:v>8.7641502467842702E-4</c:v>
                </c:pt>
                <c:pt idx="115">
                  <c:v>7.7246735671975876E-4</c:v>
                </c:pt>
                <c:pt idx="116">
                  <c:v>6.7914846168428062E-4</c:v>
                </c:pt>
                <c:pt idx="117">
                  <c:v>5.9561218038025894E-4</c:v>
                </c:pt>
                <c:pt idx="118">
                  <c:v>5.2104674072112956E-4</c:v>
                </c:pt>
                <c:pt idx="119">
                  <c:v>4.5467812507955259E-4</c:v>
                </c:pt>
                <c:pt idx="120">
                  <c:v>3.9577257914899847E-4</c:v>
                </c:pt>
                <c:pt idx="121">
                  <c:v>3.4363833453069856E-4</c:v>
                </c:pt>
                <c:pt idx="122">
                  <c:v>2.9762662098879267E-4</c:v>
                </c:pt>
                <c:pt idx="123">
                  <c:v>2.5713204615269698E-4</c:v>
                </c:pt>
                <c:pt idx="124">
                  <c:v>2.2159242059690038E-4</c:v>
                </c:pt>
                <c:pt idx="125">
                  <c:v>1.9048810491109053E-4</c:v>
                </c:pt>
                <c:pt idx="126">
                  <c:v>1.6334095280999593E-4</c:v>
                </c:pt>
                <c:pt idx="127">
                  <c:v>1.3971292074397234E-4</c:v>
                </c:pt>
                <c:pt idx="128">
                  <c:v>1.1920441007324202E-4</c:v>
                </c:pt>
                <c:pt idx="129">
                  <c:v>1.0145240286498842E-4</c:v>
                </c:pt>
                <c:pt idx="130">
                  <c:v>8.6128446952684051E-5</c:v>
                </c:pt>
                <c:pt idx="131">
                  <c:v>7.2936540233337294E-5</c:v>
                </c:pt>
                <c:pt idx="132">
                  <c:v>6.1610958423650991E-5</c:v>
                </c:pt>
                <c:pt idx="133">
                  <c:v>5.1914064783070521E-5</c:v>
                </c:pt>
                <c:pt idx="134">
                  <c:v>4.3634134752288005E-5</c:v>
                </c:pt>
                <c:pt idx="135">
                  <c:v>3.6583223141515545E-5</c:v>
                </c:pt>
                <c:pt idx="136">
                  <c:v>3.0595096505688594E-5</c:v>
                </c:pt>
                <c:pt idx="137">
                  <c:v>2.5523248717209279E-5</c:v>
                </c:pt>
                <c:pt idx="138">
                  <c:v>2.1239013527537571E-5</c:v>
                </c:pt>
                <c:pt idx="139">
                  <c:v>1.7629784118372273E-5</c:v>
                </c:pt>
                <c:pt idx="140">
                  <c:v>1.4597346289573013E-5</c:v>
                </c:pt>
                <c:pt idx="141">
                  <c:v>1.2056329011299661E-5</c:v>
                </c:pt>
                <c:pt idx="142">
                  <c:v>9.9327735696386359E-6</c:v>
                </c:pt>
                <c:pt idx="143">
                  <c:v>8.1628204383121001E-6</c:v>
                </c:pt>
                <c:pt idx="144">
                  <c:v>6.6915112882442679E-6</c:v>
                </c:pt>
                <c:pt idx="145">
                  <c:v>5.4717021719900273E-6</c:v>
                </c:pt>
                <c:pt idx="146">
                  <c:v>4.4630828588566459E-6</c:v>
                </c:pt>
                <c:pt idx="147">
                  <c:v>3.6312965151126169E-6</c:v>
                </c:pt>
                <c:pt idx="148">
                  <c:v>2.9471533878269929E-6</c:v>
                </c:pt>
                <c:pt idx="149">
                  <c:v>2.3859318270602476E-6</c:v>
                </c:pt>
                <c:pt idx="150">
                  <c:v>1.9267598371043564E-6</c:v>
                </c:pt>
                <c:pt idx="151">
                  <c:v>1.5520703528925133E-6</c:v>
                </c:pt>
                <c:pt idx="152">
                  <c:v>1.2471235645026766E-6</c:v>
                </c:pt>
                <c:pt idx="153">
                  <c:v>9.9958983534613938E-7</c:v>
                </c:pt>
                <c:pt idx="154">
                  <c:v>7.9918705534527388E-7</c:v>
                </c:pt>
                <c:pt idx="155">
                  <c:v>6.3736661909167328E-7</c:v>
                </c:pt>
                <c:pt idx="156">
                  <c:v>5.0704260327433802E-7</c:v>
                </c:pt>
                <c:pt idx="157">
                  <c:v>4.0235912282461474E-7</c:v>
                </c:pt>
                <c:pt idx="158">
                  <c:v>3.1849125894335446E-7</c:v>
                </c:pt>
                <c:pt idx="159">
                  <c:v>2.514753644296223E-7</c:v>
                </c:pt>
              </c:numCache>
            </c:numRef>
          </c:val>
          <c:smooth val="0"/>
        </c:ser>
        <c:dLbls>
          <c:showLegendKey val="0"/>
          <c:showVal val="0"/>
          <c:showCatName val="0"/>
          <c:showSerName val="0"/>
          <c:showPercent val="0"/>
          <c:showBubbleSize val="0"/>
        </c:dLbls>
        <c:smooth val="0"/>
        <c:axId val="561636176"/>
        <c:axId val="561638136"/>
      </c:lineChart>
      <c:catAx>
        <c:axId val="561636176"/>
        <c:scaling>
          <c:orientation val="minMax"/>
        </c:scaling>
        <c:delete val="1"/>
        <c:axPos val="b"/>
        <c:numFmt formatCode="General" sourceLinked="1"/>
        <c:majorTickMark val="out"/>
        <c:minorTickMark val="none"/>
        <c:tickLblPos val="nextTo"/>
        <c:crossAx val="561638136"/>
        <c:crosses val="autoZero"/>
        <c:auto val="1"/>
        <c:lblAlgn val="ctr"/>
        <c:lblOffset val="100"/>
        <c:noMultiLvlLbl val="0"/>
      </c:catAx>
      <c:valAx>
        <c:axId val="561638136"/>
        <c:scaling>
          <c:orientation val="minMax"/>
          <c:max val="2.0000000000000004E-2"/>
        </c:scaling>
        <c:delete val="1"/>
        <c:axPos val="l"/>
        <c:numFmt formatCode="General" sourceLinked="1"/>
        <c:majorTickMark val="out"/>
        <c:minorTickMark val="none"/>
        <c:tickLblPos val="nextTo"/>
        <c:crossAx val="5616361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70886851486502"/>
          <c:y val="6.4114093662356667E-2"/>
          <c:w val="0.82968541757013248"/>
          <c:h val="0.87456491165306494"/>
        </c:manualLayout>
      </c:layout>
      <c:lineChart>
        <c:grouping val="standard"/>
        <c:varyColors val="0"/>
        <c:ser>
          <c:idx val="0"/>
          <c:order val="0"/>
          <c:tx>
            <c:strRef>
              <c:f>Sheet1!$B$3</c:f>
              <c:strCache>
                <c:ptCount val="1"/>
                <c:pt idx="0">
                  <c:v>事前分布(t)</c:v>
                </c:pt>
              </c:strCache>
            </c:strRef>
          </c:tx>
          <c:spPr>
            <a:ln w="15875" cap="rnd">
              <a:solidFill>
                <a:srgbClr val="00B05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Sheet1!$B$4:$B$163</c:f>
              <c:numCache>
                <c:formatCode>General</c:formatCode>
                <c:ptCount val="160"/>
                <c:pt idx="0">
                  <c:v>5.8840333364891539E-4</c:v>
                </c:pt>
                <c:pt idx="1">
                  <c:v>7.1611532738488973E-4</c:v>
                </c:pt>
                <c:pt idx="2">
                  <c:v>8.6711165909259967E-4</c:v>
                </c:pt>
                <c:pt idx="3">
                  <c:v>1.0446030608522862E-3</c:v>
                </c:pt>
                <c:pt idx="4">
                  <c:v>1.2520214638263244E-3</c:v>
                </c:pt>
                <c:pt idx="5">
                  <c:v>1.4929885125564417E-3</c:v>
                </c:pt>
                <c:pt idx="6">
                  <c:v>1.7712724589718397E-3</c:v>
                </c:pt>
                <c:pt idx="7">
                  <c:v>2.0907325735114836E-3</c:v>
                </c:pt>
                <c:pt idx="8">
                  <c:v>2.4552505275389036E-3</c:v>
                </c:pt>
                <c:pt idx="9">
                  <c:v>2.8686486029216515E-3</c:v>
                </c:pt>
                <c:pt idx="10">
                  <c:v>3.3345950673055276E-3</c:v>
                </c:pt>
                <c:pt idx="11">
                  <c:v>3.8564976080848615E-3</c:v>
                </c:pt>
                <c:pt idx="12">
                  <c:v>4.4373863296112339E-3</c:v>
                </c:pt>
                <c:pt idx="13">
                  <c:v>5.0797884663638182E-3</c:v>
                </c:pt>
                <c:pt idx="14">
                  <c:v>5.7855976237648861E-3</c:v>
                </c:pt>
                <c:pt idx="15">
                  <c:v>6.5559409974362904E-3</c:v>
                </c:pt>
                <c:pt idx="16">
                  <c:v>7.3910486066359176E-3</c:v>
                </c:pt>
                <c:pt idx="17">
                  <c:v>8.2901290718611961E-3</c:v>
                </c:pt>
                <c:pt idx="18">
                  <c:v>9.2512568332779824E-3</c:v>
                </c:pt>
                <c:pt idx="19">
                  <c:v>1.0271275910633445E-2</c:v>
                </c:pt>
                <c:pt idx="20">
                  <c:v>1.1345725315654054E-2</c:v>
                </c:pt>
                <c:pt idx="21">
                  <c:v>1.246879102010001E-2</c:v>
                </c:pt>
                <c:pt idx="22">
                  <c:v>1.3633288940850665E-2</c:v>
                </c:pt>
                <c:pt idx="23">
                  <c:v>1.4830682722514324E-2</c:v>
                </c:pt>
                <c:pt idx="24">
                  <c:v>1.6051139185154824E-2</c:v>
                </c:pt>
                <c:pt idx="25">
                  <c:v>1.7283623179938812E-2</c:v>
                </c:pt>
                <c:pt idx="26">
                  <c:v>1.8516032292183786E-2</c:v>
                </c:pt>
                <c:pt idx="27">
                  <c:v>1.9735370395321482E-2</c:v>
                </c:pt>
                <c:pt idx="28">
                  <c:v>2.0927957547587996E-2</c:v>
                </c:pt>
                <c:pt idx="29">
                  <c:v>2.2079672201361887E-2</c:v>
                </c:pt>
                <c:pt idx="30">
                  <c:v>2.3176220234090411E-2</c:v>
                </c:pt>
                <c:pt idx="31">
                  <c:v>2.4203423982627682E-2</c:v>
                </c:pt>
                <c:pt idx="32">
                  <c:v>2.5147523340307107E-2</c:v>
                </c:pt>
                <c:pt idx="33">
                  <c:v>2.5995480122534546E-2</c:v>
                </c:pt>
                <c:pt idx="34">
                  <c:v>2.6735276376026396E-2</c:v>
                </c:pt>
                <c:pt idx="35">
                  <c:v>2.7356197138872298E-2</c:v>
                </c:pt>
                <c:pt idx="36">
                  <c:v>2.7849088376235672E-2</c:v>
                </c:pt>
                <c:pt idx="37">
                  <c:v>2.8206581423590071E-2</c:v>
                </c:pt>
                <c:pt idx="38">
                  <c:v>2.8423276249906291E-2</c:v>
                </c:pt>
                <c:pt idx="39">
                  <c:v>2.8495877171530907E-2</c:v>
                </c:pt>
                <c:pt idx="40">
                  <c:v>2.8423276249906291E-2</c:v>
                </c:pt>
                <c:pt idx="41">
                  <c:v>2.8206581423590071E-2</c:v>
                </c:pt>
                <c:pt idx="42">
                  <c:v>2.7849088376235672E-2</c:v>
                </c:pt>
                <c:pt idx="43">
                  <c:v>2.7356197138872298E-2</c:v>
                </c:pt>
                <c:pt idx="44">
                  <c:v>2.6735276376026396E-2</c:v>
                </c:pt>
                <c:pt idx="45">
                  <c:v>2.5995480122534546E-2</c:v>
                </c:pt>
                <c:pt idx="46">
                  <c:v>2.5147523340307107E-2</c:v>
                </c:pt>
                <c:pt idx="47">
                  <c:v>2.4203423982627682E-2</c:v>
                </c:pt>
                <c:pt idx="48">
                  <c:v>2.3176220234090411E-2</c:v>
                </c:pt>
                <c:pt idx="49">
                  <c:v>2.2079672201361887E-2</c:v>
                </c:pt>
                <c:pt idx="50">
                  <c:v>2.0927957547587996E-2</c:v>
                </c:pt>
                <c:pt idx="51">
                  <c:v>1.9735370395321482E-2</c:v>
                </c:pt>
                <c:pt idx="52">
                  <c:v>1.8516032292183786E-2</c:v>
                </c:pt>
                <c:pt idx="53">
                  <c:v>1.7283623179938812E-2</c:v>
                </c:pt>
                <c:pt idx="54">
                  <c:v>1.6051139185154824E-2</c:v>
                </c:pt>
                <c:pt idx="55">
                  <c:v>1.4830682722514324E-2</c:v>
                </c:pt>
                <c:pt idx="56">
                  <c:v>1.3633288940850665E-2</c:v>
                </c:pt>
                <c:pt idx="57">
                  <c:v>1.246879102010001E-2</c:v>
                </c:pt>
                <c:pt idx="58">
                  <c:v>1.1345725315654054E-2</c:v>
                </c:pt>
                <c:pt idx="59">
                  <c:v>1.0271275910633445E-2</c:v>
                </c:pt>
                <c:pt idx="60">
                  <c:v>9.2512568332779824E-3</c:v>
                </c:pt>
                <c:pt idx="61">
                  <c:v>8.2901290718611961E-3</c:v>
                </c:pt>
                <c:pt idx="62">
                  <c:v>7.3910486066359176E-3</c:v>
                </c:pt>
                <c:pt idx="63">
                  <c:v>6.5559409974362904E-3</c:v>
                </c:pt>
                <c:pt idx="64">
                  <c:v>5.7855976237648861E-3</c:v>
                </c:pt>
                <c:pt idx="65">
                  <c:v>5.0797884663638182E-3</c:v>
                </c:pt>
                <c:pt idx="66">
                  <c:v>4.4373863296112339E-3</c:v>
                </c:pt>
                <c:pt idx="67">
                  <c:v>3.8564976080848615E-3</c:v>
                </c:pt>
                <c:pt idx="68">
                  <c:v>3.3345950673055276E-3</c:v>
                </c:pt>
                <c:pt idx="69">
                  <c:v>2.8686486029216515E-3</c:v>
                </c:pt>
                <c:pt idx="70">
                  <c:v>2.4552505275389036E-3</c:v>
                </c:pt>
                <c:pt idx="71">
                  <c:v>2.0907325735114836E-3</c:v>
                </c:pt>
                <c:pt idx="72">
                  <c:v>1.7712724589718397E-3</c:v>
                </c:pt>
                <c:pt idx="73">
                  <c:v>1.4929885125564417E-3</c:v>
                </c:pt>
                <c:pt idx="74">
                  <c:v>1.2520214638263244E-3</c:v>
                </c:pt>
                <c:pt idx="75">
                  <c:v>1.0446030608522862E-3</c:v>
                </c:pt>
                <c:pt idx="76">
                  <c:v>8.6711165909259967E-4</c:v>
                </c:pt>
                <c:pt idx="77">
                  <c:v>7.1611532738488973E-4</c:v>
                </c:pt>
                <c:pt idx="78">
                  <c:v>5.8840333364891539E-4</c:v>
                </c:pt>
                <c:pt idx="79">
                  <c:v>4.8100710537358874E-4</c:v>
                </c:pt>
                <c:pt idx="80">
                  <c:v>3.91211912558287E-4</c:v>
                </c:pt>
                <c:pt idx="81">
                  <c:v>3.1656060085271482E-4</c:v>
                </c:pt>
                <c:pt idx="82">
                  <c:v>2.5485071961189193E-4</c:v>
                </c:pt>
                <c:pt idx="83">
                  <c:v>2.0412635409822251E-4</c:v>
                </c:pt>
                <c:pt idx="84">
                  <c:v>1.6266589423423464E-4</c:v>
                </c:pt>
                <c:pt idx="85">
                  <c:v>1.2896686507333284E-4</c:v>
                </c:pt>
                <c:pt idx="86">
                  <c:v>1.0172881675534603E-4</c:v>
                </c:pt>
                <c:pt idx="87">
                  <c:v>7.9835133320131706E-5</c:v>
                </c:pt>
                <c:pt idx="88">
                  <c:v>6.2334478217554291E-5</c:v>
                </c:pt>
                <c:pt idx="89">
                  <c:v>4.8422456080905483E-5</c:v>
                </c:pt>
                <c:pt idx="90">
                  <c:v>3.7423940258988789E-5</c:v>
                </c:pt>
                <c:pt idx="91">
                  <c:v>2.8776397257653673E-5</c:v>
                </c:pt>
                <c:pt idx="92">
                  <c:v>2.2014434869127046E-5</c:v>
                </c:pt>
                <c:pt idx="93">
                  <c:v>1.6755711495254058E-5</c:v>
                </c:pt>
                <c:pt idx="94">
                  <c:v>1.2688270200916598E-5</c:v>
                </c:pt>
                <c:pt idx="95">
                  <c:v>9.5593018403489539E-6</c:v>
                </c:pt>
                <c:pt idx="96">
                  <c:v>7.165296119388644E-6</c:v>
                </c:pt>
                <c:pt idx="97">
                  <c:v>5.3435062684651465E-6</c:v>
                </c:pt>
                <c:pt idx="98">
                  <c:v>3.9646304762115915E-6</c:v>
                </c:pt>
                <c:pt idx="99">
                  <c:v>2.9265996666029163E-6</c:v>
                </c:pt>
                <c:pt idx="100">
                  <c:v>2.1493549123885629E-6</c:v>
                </c:pt>
                <c:pt idx="101">
                  <c:v>1.5704971827896617E-6</c:v>
                </c:pt>
                <c:pt idx="102">
                  <c:v>1.1416957933503912E-6</c:v>
                </c:pt>
                <c:pt idx="103">
                  <c:v>8.2574861110523096E-7</c:v>
                </c:pt>
                <c:pt idx="104">
                  <c:v>5.9419571381803612E-7</c:v>
                </c:pt>
                <c:pt idx="105">
                  <c:v>4.2539794676980779E-7</c:v>
                </c:pt>
                <c:pt idx="106">
                  <c:v>3.0300198658729332E-7</c:v>
                </c:pt>
                <c:pt idx="107">
                  <c:v>2.1472359723348173E-7</c:v>
                </c:pt>
                <c:pt idx="108">
                  <c:v>1.5139038184199936E-7</c:v>
                </c:pt>
                <c:pt idx="109">
                  <c:v>1.0619425105244984E-7</c:v>
                </c:pt>
                <c:pt idx="110">
                  <c:v>7.4111898767893371E-8</c:v>
                </c:pt>
                <c:pt idx="111">
                  <c:v>5.145873262551012E-8</c:v>
                </c:pt>
                <c:pt idx="112">
                  <c:v>3.554794039132256E-8</c:v>
                </c:pt>
                <c:pt idx="113">
                  <c:v>2.4431718314056556E-8</c:v>
                </c:pt>
                <c:pt idx="114">
                  <c:v>1.6706204514005529E-8</c:v>
                </c:pt>
                <c:pt idx="115">
                  <c:v>1.1365427778364942E-8</c:v>
                </c:pt>
                <c:pt idx="116">
                  <c:v>7.6926857446737672E-9</c:v>
                </c:pt>
                <c:pt idx="117">
                  <c:v>5.1802939971178407E-9</c:v>
                </c:pt>
                <c:pt idx="118">
                  <c:v>3.4706837018348787E-9</c:v>
                </c:pt>
                <c:pt idx="119">
                  <c:v>2.3134487160957222E-9</c:v>
                </c:pt>
                <c:pt idx="120">
                  <c:v>1.5342245529567735E-9</c:v>
                </c:pt>
                <c:pt idx="121">
                  <c:v>1.0122835806414525E-9</c:v>
                </c:pt>
                <c:pt idx="122">
                  <c:v>6.6450716542092998E-10</c:v>
                </c:pt>
                <c:pt idx="123">
                  <c:v>4.3399163213023476E-10</c:v>
                </c:pt>
                <c:pt idx="124">
                  <c:v>2.8199879676240463E-10</c:v>
                </c:pt>
                <c:pt idx="125">
                  <c:v>1.823044905871266E-10</c:v>
                </c:pt>
                <c:pt idx="126">
                  <c:v>1.1725508599255709E-10</c:v>
                </c:pt>
                <c:pt idx="127">
                  <c:v>7.5032639506888088E-11</c:v>
                </c:pt>
                <c:pt idx="128">
                  <c:v>4.7769750289929284E-11</c:v>
                </c:pt>
                <c:pt idx="129">
                  <c:v>3.0257979868255569E-11</c:v>
                </c:pt>
                <c:pt idx="130">
                  <c:v>1.9068261534020371E-11</c:v>
                </c:pt>
                <c:pt idx="131">
                  <c:v>1.1955465267819226E-11</c:v>
                </c:pt>
                <c:pt idx="132">
                  <c:v>7.4577200404957722E-12</c:v>
                </c:pt>
                <c:pt idx="133">
                  <c:v>4.6283893109907951E-12</c:v>
                </c:pt>
                <c:pt idx="134">
                  <c:v>2.8578399276955916E-12</c:v>
                </c:pt>
                <c:pt idx="135">
                  <c:v>1.7556184209824914E-12</c:v>
                </c:pt>
                <c:pt idx="136">
                  <c:v>1.0730169203260855E-12</c:v>
                </c:pt>
                <c:pt idx="137">
                  <c:v>6.5248002916889959E-13</c:v>
                </c:pt>
                <c:pt idx="138">
                  <c:v>3.9474086501706384E-13</c:v>
                </c:pt>
                <c:pt idx="139">
                  <c:v>2.375971162590793E-13</c:v>
                </c:pt>
                <c:pt idx="140">
                  <c:v>1.4228347186459129E-13</c:v>
                </c:pt>
                <c:pt idx="141">
                  <c:v>8.4771907256584916E-14</c:v>
                </c:pt>
                <c:pt idx="142">
                  <c:v>5.0249722366878387E-14</c:v>
                </c:pt>
                <c:pt idx="143">
                  <c:v>2.9634635555665847E-14</c:v>
                </c:pt>
                <c:pt idx="144">
                  <c:v>1.7388003807350068E-14</c:v>
                </c:pt>
                <c:pt idx="145">
                  <c:v>1.0150421441626348E-14</c:v>
                </c:pt>
                <c:pt idx="146">
                  <c:v>5.8952555245497556E-15</c:v>
                </c:pt>
                <c:pt idx="147">
                  <c:v>3.4064765635065529E-15</c:v>
                </c:pt>
                <c:pt idx="148">
                  <c:v>1.9583593623822202E-15</c:v>
                </c:pt>
                <c:pt idx="149">
                  <c:v>1.1201175031326337E-15</c:v>
                </c:pt>
                <c:pt idx="150">
                  <c:v>6.3741017305533461E-16</c:v>
                </c:pt>
                <c:pt idx="151">
                  <c:v>3.6087650596692086E-16</c:v>
                </c:pt>
                <c:pt idx="152">
                  <c:v>2.0327428389235381E-16</c:v>
                </c:pt>
                <c:pt idx="153">
                  <c:v>1.1391750961292352E-16</c:v>
                </c:pt>
                <c:pt idx="154">
                  <c:v>6.35159409587208E-17</c:v>
                </c:pt>
                <c:pt idx="155">
                  <c:v>3.5233777086569166E-17</c:v>
                </c:pt>
                <c:pt idx="156">
                  <c:v>1.9445534280459079E-17</c:v>
                </c:pt>
                <c:pt idx="157">
                  <c:v>1.0677381737456114E-17</c:v>
                </c:pt>
                <c:pt idx="158">
                  <c:v>5.8330254511925367E-18</c:v>
                </c:pt>
                <c:pt idx="159">
                  <c:v>3.1703498149555322E-18</c:v>
                </c:pt>
              </c:numCache>
            </c:numRef>
          </c:val>
          <c:smooth val="0"/>
        </c:ser>
        <c:ser>
          <c:idx val="1"/>
          <c:order val="1"/>
          <c:tx>
            <c:strRef>
              <c:f>Sheet1!$C$3</c:f>
              <c:strCache>
                <c:ptCount val="1"/>
                <c:pt idx="0">
                  <c:v>事後分布(t-1)</c:v>
                </c:pt>
              </c:strCache>
            </c:strRef>
          </c:tx>
          <c:spPr>
            <a:ln w="15875" cap="rnd">
              <a:solidFill>
                <a:srgbClr val="0070C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Sheet1!$C$4:$C$163</c:f>
              <c:numCache>
                <c:formatCode>General</c:formatCode>
                <c:ptCount val="160"/>
                <c:pt idx="0">
                  <c:v>1.1015763624682308E-9</c:v>
                </c:pt>
                <c:pt idx="1">
                  <c:v>1.9773196406244672E-9</c:v>
                </c:pt>
                <c:pt idx="2">
                  <c:v>3.5139550948204335E-9</c:v>
                </c:pt>
                <c:pt idx="3">
                  <c:v>6.1826205001658568E-9</c:v>
                </c:pt>
                <c:pt idx="4">
                  <c:v>1.0769760042543275E-8</c:v>
                </c:pt>
                <c:pt idx="5">
                  <c:v>1.8573618445552898E-8</c:v>
                </c:pt>
                <c:pt idx="6">
                  <c:v>3.1713492167159761E-8</c:v>
                </c:pt>
                <c:pt idx="7">
                  <c:v>5.3610353446976141E-8</c:v>
                </c:pt>
                <c:pt idx="8">
                  <c:v>8.9724351623833366E-8</c:v>
                </c:pt>
                <c:pt idx="9">
                  <c:v>1.4867195147342977E-7</c:v>
                </c:pt>
                <c:pt idx="10">
                  <c:v>2.438960745893352E-7</c:v>
                </c:pt>
                <c:pt idx="11">
                  <c:v>3.9612990910320755E-7</c:v>
                </c:pt>
                <c:pt idx="12">
                  <c:v>6.3698251788670893E-7</c:v>
                </c:pt>
                <c:pt idx="13">
                  <c:v>1.014085206548676E-6</c:v>
                </c:pt>
                <c:pt idx="14">
                  <c:v>1.5983741106905478E-6</c:v>
                </c:pt>
                <c:pt idx="15">
                  <c:v>2.4942471290053532E-6</c:v>
                </c:pt>
                <c:pt idx="16">
                  <c:v>3.8535196742087128E-6</c:v>
                </c:pt>
                <c:pt idx="17">
                  <c:v>5.8943067756539858E-6</c:v>
                </c:pt>
                <c:pt idx="18">
                  <c:v>8.9261657177132918E-6</c:v>
                </c:pt>
                <c:pt idx="19">
                  <c:v>1.3383022576488536E-5</c:v>
                </c:pt>
                <c:pt idx="20">
                  <c:v>1.9865547139277272E-5</c:v>
                </c:pt>
                <c:pt idx="21">
                  <c:v>2.9194692579146026E-5</c:v>
                </c:pt>
                <c:pt idx="22">
                  <c:v>4.2478027055075142E-5</c:v>
                </c:pt>
                <c:pt idx="23">
                  <c:v>6.1190193011377187E-5</c:v>
                </c:pt>
                <c:pt idx="24">
                  <c:v>8.726826950457601E-5</c:v>
                </c:pt>
                <c:pt idx="25">
                  <c:v>1.2322191684730198E-4</c:v>
                </c:pt>
                <c:pt idx="26">
                  <c:v>1.722568939053681E-4</c:v>
                </c:pt>
                <c:pt idx="27">
                  <c:v>2.3840882014648405E-4</c:v>
                </c:pt>
                <c:pt idx="28">
                  <c:v>3.2668190561999186E-4</c:v>
                </c:pt>
                <c:pt idx="29">
                  <c:v>4.4318484119380076E-4</c:v>
                </c:pt>
                <c:pt idx="30">
                  <c:v>5.9525324197758534E-4</c:v>
                </c:pt>
                <c:pt idx="31">
                  <c:v>7.9154515829799694E-4</c:v>
                </c:pt>
                <c:pt idx="32">
                  <c:v>1.0420934814422591E-3</c:v>
                </c:pt>
                <c:pt idx="33">
                  <c:v>1.3582969233685612E-3</c:v>
                </c:pt>
                <c:pt idx="34">
                  <c:v>1.752830049356854E-3</c:v>
                </c:pt>
                <c:pt idx="35">
                  <c:v>2.2394530294842902E-3</c:v>
                </c:pt>
                <c:pt idx="36">
                  <c:v>2.8327037741601186E-3</c:v>
                </c:pt>
                <c:pt idx="37">
                  <c:v>3.5474592846231421E-3</c:v>
                </c:pt>
                <c:pt idx="38">
                  <c:v>4.3983595980427196E-3</c:v>
                </c:pt>
                <c:pt idx="39">
                  <c:v>5.3990966513188061E-3</c:v>
                </c:pt>
                <c:pt idx="40">
                  <c:v>6.5615814774676604E-3</c:v>
                </c:pt>
                <c:pt idx="41">
                  <c:v>7.8950158300894139E-3</c:v>
                </c:pt>
                <c:pt idx="42">
                  <c:v>9.4049077376886937E-3</c:v>
                </c:pt>
                <c:pt idx="43">
                  <c:v>1.1092083467945555E-2</c:v>
                </c:pt>
                <c:pt idx="44">
                  <c:v>1.2951759566589173E-2</c:v>
                </c:pt>
                <c:pt idx="45">
                  <c:v>1.4972746563574486E-2</c:v>
                </c:pt>
                <c:pt idx="46">
                  <c:v>1.7136859204780735E-2</c:v>
                </c:pt>
                <c:pt idx="47">
                  <c:v>1.9418605498321296E-2</c:v>
                </c:pt>
                <c:pt idx="48">
                  <c:v>2.1785217703255054E-2</c:v>
                </c:pt>
                <c:pt idx="49">
                  <c:v>2.4197072451914336E-2</c:v>
                </c:pt>
                <c:pt idx="50">
                  <c:v>2.6608524989875482E-2</c:v>
                </c:pt>
                <c:pt idx="51">
                  <c:v>2.8969155276148274E-2</c:v>
                </c:pt>
                <c:pt idx="52">
                  <c:v>3.1225393336676129E-2</c:v>
                </c:pt>
                <c:pt idx="53">
                  <c:v>3.3322460289179963E-2</c:v>
                </c:pt>
                <c:pt idx="54">
                  <c:v>3.5206532676429952E-2</c:v>
                </c:pt>
                <c:pt idx="55">
                  <c:v>3.6827014030332332E-2</c:v>
                </c:pt>
                <c:pt idx="56">
                  <c:v>3.8138781546052408E-2</c:v>
                </c:pt>
                <c:pt idx="57">
                  <c:v>3.9104269397545591E-2</c:v>
                </c:pt>
                <c:pt idx="58">
                  <c:v>3.9695254747701178E-2</c:v>
                </c:pt>
                <c:pt idx="59">
                  <c:v>3.9894228040143274E-2</c:v>
                </c:pt>
                <c:pt idx="60">
                  <c:v>3.9695254747701178E-2</c:v>
                </c:pt>
                <c:pt idx="61">
                  <c:v>3.9104269397545591E-2</c:v>
                </c:pt>
                <c:pt idx="62">
                  <c:v>3.8138781546052408E-2</c:v>
                </c:pt>
                <c:pt idx="63">
                  <c:v>3.6827014030332332E-2</c:v>
                </c:pt>
                <c:pt idx="64">
                  <c:v>3.5206532676429952E-2</c:v>
                </c:pt>
                <c:pt idx="65">
                  <c:v>3.3322460289179963E-2</c:v>
                </c:pt>
                <c:pt idx="66">
                  <c:v>3.1225393336676129E-2</c:v>
                </c:pt>
                <c:pt idx="67">
                  <c:v>2.8969155276148274E-2</c:v>
                </c:pt>
                <c:pt idx="68">
                  <c:v>2.6608524989875482E-2</c:v>
                </c:pt>
                <c:pt idx="69">
                  <c:v>2.4197072451914336E-2</c:v>
                </c:pt>
                <c:pt idx="70">
                  <c:v>2.1785217703255054E-2</c:v>
                </c:pt>
                <c:pt idx="71">
                  <c:v>1.9418605498321296E-2</c:v>
                </c:pt>
                <c:pt idx="72">
                  <c:v>1.7136859204780735E-2</c:v>
                </c:pt>
                <c:pt idx="73">
                  <c:v>1.4972746563574486E-2</c:v>
                </c:pt>
                <c:pt idx="74">
                  <c:v>1.2951759566589173E-2</c:v>
                </c:pt>
                <c:pt idx="75">
                  <c:v>1.1092083467945555E-2</c:v>
                </c:pt>
                <c:pt idx="76">
                  <c:v>9.4049077376886937E-3</c:v>
                </c:pt>
                <c:pt idx="77">
                  <c:v>7.8950158300894139E-3</c:v>
                </c:pt>
                <c:pt idx="78">
                  <c:v>6.5615814774676604E-3</c:v>
                </c:pt>
                <c:pt idx="79">
                  <c:v>5.3990966513188061E-3</c:v>
                </c:pt>
                <c:pt idx="80">
                  <c:v>4.3983595980427196E-3</c:v>
                </c:pt>
                <c:pt idx="81">
                  <c:v>3.5474592846231421E-3</c:v>
                </c:pt>
                <c:pt idx="82">
                  <c:v>2.8327037741601186E-3</c:v>
                </c:pt>
                <c:pt idx="83">
                  <c:v>2.2394530294842902E-3</c:v>
                </c:pt>
                <c:pt idx="84">
                  <c:v>1.752830049356854E-3</c:v>
                </c:pt>
                <c:pt idx="85">
                  <c:v>1.3582969233685612E-3</c:v>
                </c:pt>
                <c:pt idx="86">
                  <c:v>1.0420934814422591E-3</c:v>
                </c:pt>
                <c:pt idx="87">
                  <c:v>7.9154515829799694E-4</c:v>
                </c:pt>
                <c:pt idx="88">
                  <c:v>5.9525324197758534E-4</c:v>
                </c:pt>
                <c:pt idx="89">
                  <c:v>4.4318484119380076E-4</c:v>
                </c:pt>
                <c:pt idx="90">
                  <c:v>3.2668190561999186E-4</c:v>
                </c:pt>
                <c:pt idx="91">
                  <c:v>2.3840882014648405E-4</c:v>
                </c:pt>
                <c:pt idx="92">
                  <c:v>1.722568939053681E-4</c:v>
                </c:pt>
                <c:pt idx="93">
                  <c:v>1.2322191684730198E-4</c:v>
                </c:pt>
                <c:pt idx="94">
                  <c:v>8.726826950457601E-5</c:v>
                </c:pt>
                <c:pt idx="95">
                  <c:v>6.1190193011377187E-5</c:v>
                </c:pt>
                <c:pt idx="96">
                  <c:v>4.2478027055075142E-5</c:v>
                </c:pt>
                <c:pt idx="97">
                  <c:v>2.9194692579146026E-5</c:v>
                </c:pt>
                <c:pt idx="98">
                  <c:v>1.9865547139277272E-5</c:v>
                </c:pt>
                <c:pt idx="99">
                  <c:v>1.3383022576488536E-5</c:v>
                </c:pt>
                <c:pt idx="100">
                  <c:v>8.9261657177132918E-6</c:v>
                </c:pt>
                <c:pt idx="101">
                  <c:v>5.8943067756539858E-6</c:v>
                </c:pt>
                <c:pt idx="102">
                  <c:v>3.8535196742087128E-6</c:v>
                </c:pt>
                <c:pt idx="103">
                  <c:v>2.4942471290053532E-6</c:v>
                </c:pt>
                <c:pt idx="104">
                  <c:v>1.5983741106905478E-6</c:v>
                </c:pt>
                <c:pt idx="105">
                  <c:v>1.014085206548676E-6</c:v>
                </c:pt>
                <c:pt idx="106">
                  <c:v>6.3698251788670893E-7</c:v>
                </c:pt>
                <c:pt idx="107">
                  <c:v>3.9612990910320755E-7</c:v>
                </c:pt>
                <c:pt idx="108">
                  <c:v>2.438960745893352E-7</c:v>
                </c:pt>
                <c:pt idx="109">
                  <c:v>1.4867195147342977E-7</c:v>
                </c:pt>
                <c:pt idx="110">
                  <c:v>8.9724351623833366E-8</c:v>
                </c:pt>
                <c:pt idx="111">
                  <c:v>5.3610353446976141E-8</c:v>
                </c:pt>
                <c:pt idx="112">
                  <c:v>3.1713492167159761E-8</c:v>
                </c:pt>
                <c:pt idx="113">
                  <c:v>1.8573618445552898E-8</c:v>
                </c:pt>
                <c:pt idx="114">
                  <c:v>1.0769760042543275E-8</c:v>
                </c:pt>
                <c:pt idx="115">
                  <c:v>6.1826205001658568E-9</c:v>
                </c:pt>
                <c:pt idx="116">
                  <c:v>3.5139550948204335E-9</c:v>
                </c:pt>
                <c:pt idx="117">
                  <c:v>1.9773196406244672E-9</c:v>
                </c:pt>
                <c:pt idx="118">
                  <c:v>1.1015763624682308E-9</c:v>
                </c:pt>
                <c:pt idx="119">
                  <c:v>6.0758828498232861E-10</c:v>
                </c:pt>
                <c:pt idx="120">
                  <c:v>3.3178842435473048E-10</c:v>
                </c:pt>
                <c:pt idx="121">
                  <c:v>1.7937839079640794E-10</c:v>
                </c:pt>
                <c:pt idx="122">
                  <c:v>9.6014333703123347E-11</c:v>
                </c:pt>
                <c:pt idx="123">
                  <c:v>5.0881402816450391E-11</c:v>
                </c:pt>
                <c:pt idx="124">
                  <c:v>2.6695566147628519E-11</c:v>
                </c:pt>
                <c:pt idx="125">
                  <c:v>1.3866799941653171E-11</c:v>
                </c:pt>
                <c:pt idx="126">
                  <c:v>7.1313281239960764E-12</c:v>
                </c:pt>
                <c:pt idx="127">
                  <c:v>3.6309615017918006E-12</c:v>
                </c:pt>
                <c:pt idx="128">
                  <c:v>1.8303322170155717E-12</c:v>
                </c:pt>
                <c:pt idx="129">
                  <c:v>9.1347204083645936E-13</c:v>
                </c:pt>
                <c:pt idx="130">
                  <c:v>4.513543677205518E-13</c:v>
                </c:pt>
                <c:pt idx="131">
                  <c:v>2.2079899631371391E-13</c:v>
                </c:pt>
                <c:pt idx="132">
                  <c:v>1.069383787154164E-13</c:v>
                </c:pt>
                <c:pt idx="133">
                  <c:v>5.1277536367966629E-14</c:v>
                </c:pt>
                <c:pt idx="134">
                  <c:v>2.4343205330290098E-14</c:v>
                </c:pt>
                <c:pt idx="135">
                  <c:v>1.1441564901801369E-14</c:v>
                </c:pt>
                <c:pt idx="136">
                  <c:v>5.3241483722529432E-15</c:v>
                </c:pt>
                <c:pt idx="137">
                  <c:v>2.4528552856964323E-15</c:v>
                </c:pt>
                <c:pt idx="138">
                  <c:v>1.1187956214351817E-15</c:v>
                </c:pt>
                <c:pt idx="139">
                  <c:v>5.0522710835368925E-16</c:v>
                </c:pt>
                <c:pt idx="140">
                  <c:v>2.2588094031543033E-16</c:v>
                </c:pt>
                <c:pt idx="141">
                  <c:v>9.9983787484971801E-17</c:v>
                </c:pt>
                <c:pt idx="142">
                  <c:v>4.3816394355093266E-17</c:v>
                </c:pt>
                <c:pt idx="143">
                  <c:v>1.9010815379079636E-17</c:v>
                </c:pt>
                <c:pt idx="144">
                  <c:v>8.1662356316695511E-18</c:v>
                </c:pt>
                <c:pt idx="145">
                  <c:v>3.4729627485662083E-18</c:v>
                </c:pt>
                <c:pt idx="146">
                  <c:v>1.4622963575006582E-18</c:v>
                </c:pt>
                <c:pt idx="147">
                  <c:v>6.095758129562418E-19</c:v>
                </c:pt>
                <c:pt idx="148">
                  <c:v>2.5158057769514047E-19</c:v>
                </c:pt>
                <c:pt idx="149">
                  <c:v>1.0279773571668916E-19</c:v>
                </c:pt>
                <c:pt idx="150">
                  <c:v>4.1585989791151602E-20</c:v>
                </c:pt>
                <c:pt idx="151">
                  <c:v>1.6655880323799289E-20</c:v>
                </c:pt>
                <c:pt idx="152">
                  <c:v>6.6045798607393086E-21</c:v>
                </c:pt>
                <c:pt idx="153">
                  <c:v>2.5928647011003709E-21</c:v>
                </c:pt>
                <c:pt idx="154">
                  <c:v>1.0077935394300009E-21</c:v>
                </c:pt>
                <c:pt idx="155">
                  <c:v>3.8781119317469604E-22</c:v>
                </c:pt>
                <c:pt idx="156">
                  <c:v>1.4774954927042647E-22</c:v>
                </c:pt>
                <c:pt idx="157">
                  <c:v>5.5730000227206917E-23</c:v>
                </c:pt>
                <c:pt idx="158">
                  <c:v>2.0811768202028245E-23</c:v>
                </c:pt>
                <c:pt idx="159">
                  <c:v>7.6945986267064208E-24</c:v>
                </c:pt>
              </c:numCache>
            </c:numRef>
          </c:val>
          <c:smooth val="0"/>
        </c:ser>
        <c:dLbls>
          <c:showLegendKey val="0"/>
          <c:showVal val="0"/>
          <c:showCatName val="0"/>
          <c:showSerName val="0"/>
          <c:showPercent val="0"/>
          <c:showBubbleSize val="0"/>
        </c:dLbls>
        <c:smooth val="0"/>
        <c:axId val="420058144"/>
        <c:axId val="420060104"/>
      </c:lineChart>
      <c:catAx>
        <c:axId val="420058144"/>
        <c:scaling>
          <c:orientation val="minMax"/>
        </c:scaling>
        <c:delete val="1"/>
        <c:axPos val="b"/>
        <c:numFmt formatCode="General" sourceLinked="1"/>
        <c:majorTickMark val="out"/>
        <c:minorTickMark val="none"/>
        <c:tickLblPos val="nextTo"/>
        <c:crossAx val="420060104"/>
        <c:crosses val="autoZero"/>
        <c:auto val="1"/>
        <c:lblAlgn val="ctr"/>
        <c:lblOffset val="100"/>
        <c:noMultiLvlLbl val="0"/>
      </c:catAx>
      <c:valAx>
        <c:axId val="420060104"/>
        <c:scaling>
          <c:orientation val="minMax"/>
          <c:max val="0.12000000000000001"/>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420058144"/>
        <c:crosses val="autoZero"/>
        <c:crossBetween val="between"/>
      </c:valAx>
      <c:spPr>
        <a:noFill/>
        <a:ln>
          <a:noFill/>
        </a:ln>
        <a:effectLst/>
      </c:spPr>
    </c:plotArea>
    <c:legend>
      <c:legendPos val="b"/>
      <c:layout>
        <c:manualLayout>
          <c:xMode val="edge"/>
          <c:yMode val="edge"/>
          <c:x val="0.13754915729013817"/>
          <c:y val="5.9187409703889339E-2"/>
          <c:w val="0.49922864107276599"/>
          <c:h val="0.3115239516847938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ea"/>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6.4114093662356667E-2"/>
          <c:w val="0.97443016023633755"/>
          <c:h val="0.87456491165306494"/>
        </c:manualLayout>
      </c:layout>
      <c:lineChart>
        <c:grouping val="standard"/>
        <c:varyColors val="0"/>
        <c:ser>
          <c:idx val="0"/>
          <c:order val="0"/>
          <c:tx>
            <c:strRef>
              <c:f>Sheet1!$B$3</c:f>
              <c:strCache>
                <c:ptCount val="1"/>
                <c:pt idx="0">
                  <c:v>観測分布</c:v>
                </c:pt>
              </c:strCache>
            </c:strRef>
          </c:tx>
          <c:spPr>
            <a:ln w="15875" cap="rnd">
              <a:solidFill>
                <a:srgbClr val="FF000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Sheet1!$B$4:$B$163</c:f>
              <c:numCache>
                <c:formatCode>General</c:formatCode>
                <c:ptCount val="160"/>
                <c:pt idx="0">
                  <c:v>3.1849125894335446E-7</c:v>
                </c:pt>
                <c:pt idx="1">
                  <c:v>4.0235912282461474E-7</c:v>
                </c:pt>
                <c:pt idx="2">
                  <c:v>5.0704260327433802E-7</c:v>
                </c:pt>
                <c:pt idx="3">
                  <c:v>6.3736661909167328E-7</c:v>
                </c:pt>
                <c:pt idx="4">
                  <c:v>7.9918705534527388E-7</c:v>
                </c:pt>
                <c:pt idx="5">
                  <c:v>9.9958983534613938E-7</c:v>
                </c:pt>
                <c:pt idx="6">
                  <c:v>1.2471235645026766E-6</c:v>
                </c:pt>
                <c:pt idx="7">
                  <c:v>1.5520703528925133E-6</c:v>
                </c:pt>
                <c:pt idx="8">
                  <c:v>1.9267598371043564E-6</c:v>
                </c:pt>
                <c:pt idx="9">
                  <c:v>2.3859318270602476E-6</c:v>
                </c:pt>
                <c:pt idx="10">
                  <c:v>2.9471533878269929E-6</c:v>
                </c:pt>
                <c:pt idx="11">
                  <c:v>3.6312965151126169E-6</c:v>
                </c:pt>
                <c:pt idx="12">
                  <c:v>4.4630828588566459E-6</c:v>
                </c:pt>
                <c:pt idx="13">
                  <c:v>5.4717021719900273E-6</c:v>
                </c:pt>
                <c:pt idx="14">
                  <c:v>6.6915112882442679E-6</c:v>
                </c:pt>
                <c:pt idx="15">
                  <c:v>8.1628204383121001E-6</c:v>
                </c:pt>
                <c:pt idx="16">
                  <c:v>9.9327735696386359E-6</c:v>
                </c:pt>
                <c:pt idx="17">
                  <c:v>1.2056329011299661E-5</c:v>
                </c:pt>
                <c:pt idx="18">
                  <c:v>1.4597346289573013E-5</c:v>
                </c:pt>
                <c:pt idx="19">
                  <c:v>1.7629784118372273E-5</c:v>
                </c:pt>
                <c:pt idx="20">
                  <c:v>2.1239013527537571E-5</c:v>
                </c:pt>
                <c:pt idx="21">
                  <c:v>2.5523248717209279E-5</c:v>
                </c:pt>
                <c:pt idx="22">
                  <c:v>3.0595096505688594E-5</c:v>
                </c:pt>
                <c:pt idx="23">
                  <c:v>3.6583223141515545E-5</c:v>
                </c:pt>
                <c:pt idx="24">
                  <c:v>4.3634134752288005E-5</c:v>
                </c:pt>
                <c:pt idx="25">
                  <c:v>5.1914064783070521E-5</c:v>
                </c:pt>
                <c:pt idx="26">
                  <c:v>6.1610958423650991E-5</c:v>
                </c:pt>
                <c:pt idx="27">
                  <c:v>7.2936540233337294E-5</c:v>
                </c:pt>
                <c:pt idx="28">
                  <c:v>8.6128446952684051E-5</c:v>
                </c:pt>
                <c:pt idx="29">
                  <c:v>1.0145240286498842E-4</c:v>
                </c:pt>
                <c:pt idx="30">
                  <c:v>1.1920441007324202E-4</c:v>
                </c:pt>
                <c:pt idx="31">
                  <c:v>1.3971292074397234E-4</c:v>
                </c:pt>
                <c:pt idx="32">
                  <c:v>1.6334095280999593E-4</c:v>
                </c:pt>
                <c:pt idx="33">
                  <c:v>1.9048810491109053E-4</c:v>
                </c:pt>
                <c:pt idx="34">
                  <c:v>2.2159242059690038E-4</c:v>
                </c:pt>
                <c:pt idx="35">
                  <c:v>2.5713204615269698E-4</c:v>
                </c:pt>
                <c:pt idx="36">
                  <c:v>2.9762662098879267E-4</c:v>
                </c:pt>
                <c:pt idx="37">
                  <c:v>3.4363833453069856E-4</c:v>
                </c:pt>
                <c:pt idx="38">
                  <c:v>3.9577257914899847E-4</c:v>
                </c:pt>
                <c:pt idx="39">
                  <c:v>4.5467812507955259E-4</c:v>
                </c:pt>
                <c:pt idx="40">
                  <c:v>5.2104674072112956E-4</c:v>
                </c:pt>
                <c:pt idx="41">
                  <c:v>5.9561218038025894E-4</c:v>
                </c:pt>
                <c:pt idx="42">
                  <c:v>6.7914846168428062E-4</c:v>
                </c:pt>
                <c:pt idx="43">
                  <c:v>7.7246735671975876E-4</c:v>
                </c:pt>
                <c:pt idx="44">
                  <c:v>8.7641502467842702E-4</c:v>
                </c:pt>
                <c:pt idx="45">
                  <c:v>9.918677195897656E-4</c:v>
                </c:pt>
                <c:pt idx="46">
                  <c:v>1.1197265147421451E-3</c:v>
                </c:pt>
                <c:pt idx="47">
                  <c:v>1.2609109957597191E-3</c:v>
                </c:pt>
                <c:pt idx="48">
                  <c:v>1.4163518870800593E-3</c:v>
                </c:pt>
                <c:pt idx="49">
                  <c:v>1.5869825917833708E-3</c:v>
                </c:pt>
                <c:pt idx="50">
                  <c:v>1.773729642311571E-3</c:v>
                </c:pt>
                <c:pt idx="51">
                  <c:v>1.9775020794685111E-3</c:v>
                </c:pt>
                <c:pt idx="52">
                  <c:v>2.1991797990213598E-3</c:v>
                </c:pt>
                <c:pt idx="53">
                  <c:v>2.439600928959138E-3</c:v>
                </c:pt>
                <c:pt idx="54">
                  <c:v>2.6995483256594031E-3</c:v>
                </c:pt>
                <c:pt idx="55">
                  <c:v>2.9797353034408036E-3</c:v>
                </c:pt>
                <c:pt idx="56">
                  <c:v>3.2807907387338302E-3</c:v>
                </c:pt>
                <c:pt idx="57">
                  <c:v>3.6032437168108996E-3</c:v>
                </c:pt>
                <c:pt idx="58">
                  <c:v>3.9475079150447069E-3</c:v>
                </c:pt>
                <c:pt idx="59">
                  <c:v>4.3138659413255757E-3</c:v>
                </c:pt>
                <c:pt idx="60">
                  <c:v>4.7024538688443468E-3</c:v>
                </c:pt>
                <c:pt idx="61">
                  <c:v>5.1132462281989017E-3</c:v>
                </c:pt>
                <c:pt idx="62">
                  <c:v>5.5460417339727773E-3</c:v>
                </c:pt>
                <c:pt idx="63">
                  <c:v>6.0004500348492789E-3</c:v>
                </c:pt>
                <c:pt idx="64">
                  <c:v>6.4758797832945867E-3</c:v>
                </c:pt>
                <c:pt idx="65">
                  <c:v>6.9715283222680146E-3</c:v>
                </c:pt>
                <c:pt idx="66">
                  <c:v>7.486373281787243E-3</c:v>
                </c:pt>
                <c:pt idx="67">
                  <c:v>8.0191663670959798E-3</c:v>
                </c:pt>
                <c:pt idx="68">
                  <c:v>8.5684296023903674E-3</c:v>
                </c:pt>
                <c:pt idx="69">
                  <c:v>9.132454269451095E-3</c:v>
                </c:pt>
                <c:pt idx="70">
                  <c:v>9.709302749160648E-3</c:v>
                </c:pt>
                <c:pt idx="71">
                  <c:v>1.0296813435998739E-2</c:v>
                </c:pt>
                <c:pt idx="72">
                  <c:v>1.0892608851627527E-2</c:v>
                </c:pt>
                <c:pt idx="73">
                  <c:v>1.1494107034211651E-2</c:v>
                </c:pt>
                <c:pt idx="74">
                  <c:v>1.2098536225957168E-2</c:v>
                </c:pt>
                <c:pt idx="75">
                  <c:v>1.270295282345945E-2</c:v>
                </c:pt>
                <c:pt idx="76">
                  <c:v>1.3304262494937741E-2</c:v>
                </c:pt>
                <c:pt idx="77">
                  <c:v>1.3899244306549824E-2</c:v>
                </c:pt>
                <c:pt idx="78">
                  <c:v>1.4484577638074137E-2</c:v>
                </c:pt>
                <c:pt idx="79">
                  <c:v>1.505687160774022E-2</c:v>
                </c:pt>
                <c:pt idx="80">
                  <c:v>1.5612696668338064E-2</c:v>
                </c:pt>
                <c:pt idx="81">
                  <c:v>1.6148617983395716E-2</c:v>
                </c:pt>
                <c:pt idx="82">
                  <c:v>1.6661230144589981E-2</c:v>
                </c:pt>
                <c:pt idx="83">
                  <c:v>1.7147192750969195E-2</c:v>
                </c:pt>
                <c:pt idx="84">
                  <c:v>1.7603266338214976E-2</c:v>
                </c:pt>
                <c:pt idx="85">
                  <c:v>1.80263481230824E-2</c:v>
                </c:pt>
                <c:pt idx="86">
                  <c:v>1.8413507015166166E-2</c:v>
                </c:pt>
                <c:pt idx="87">
                  <c:v>1.8762017345846895E-2</c:v>
                </c:pt>
                <c:pt idx="88">
                  <c:v>1.9069390773026204E-2</c:v>
                </c:pt>
                <c:pt idx="89">
                  <c:v>1.933340584014246E-2</c:v>
                </c:pt>
                <c:pt idx="90">
                  <c:v>1.9552134698772795E-2</c:v>
                </c:pt>
                <c:pt idx="91">
                  <c:v>1.9723966545394447E-2</c:v>
                </c:pt>
                <c:pt idx="92">
                  <c:v>1.9847627373850589E-2</c:v>
                </c:pt>
                <c:pt idx="93">
                  <c:v>1.9922195704738202E-2</c:v>
                </c:pt>
                <c:pt idx="94">
                  <c:v>1.9947114020071637E-2</c:v>
                </c:pt>
                <c:pt idx="95">
                  <c:v>1.9922195704738202E-2</c:v>
                </c:pt>
                <c:pt idx="96">
                  <c:v>1.9847627373850589E-2</c:v>
                </c:pt>
                <c:pt idx="97">
                  <c:v>1.9723966545394447E-2</c:v>
                </c:pt>
                <c:pt idx="98">
                  <c:v>1.9552134698772795E-2</c:v>
                </c:pt>
                <c:pt idx="99">
                  <c:v>1.933340584014246E-2</c:v>
                </c:pt>
                <c:pt idx="100">
                  <c:v>1.9069390773026204E-2</c:v>
                </c:pt>
                <c:pt idx="101">
                  <c:v>1.8762017345846895E-2</c:v>
                </c:pt>
                <c:pt idx="102">
                  <c:v>1.8413507015166166E-2</c:v>
                </c:pt>
                <c:pt idx="103">
                  <c:v>1.80263481230824E-2</c:v>
                </c:pt>
                <c:pt idx="104">
                  <c:v>1.7603266338214976E-2</c:v>
                </c:pt>
                <c:pt idx="105">
                  <c:v>1.7147192750969195E-2</c:v>
                </c:pt>
                <c:pt idx="106">
                  <c:v>1.6661230144589981E-2</c:v>
                </c:pt>
                <c:pt idx="107">
                  <c:v>1.6148617983395716E-2</c:v>
                </c:pt>
                <c:pt idx="108">
                  <c:v>1.5612696668338064E-2</c:v>
                </c:pt>
                <c:pt idx="109">
                  <c:v>1.505687160774022E-2</c:v>
                </c:pt>
                <c:pt idx="110">
                  <c:v>1.4484577638074137E-2</c:v>
                </c:pt>
                <c:pt idx="111">
                  <c:v>1.3899244306549824E-2</c:v>
                </c:pt>
                <c:pt idx="112">
                  <c:v>1.3304262494937741E-2</c:v>
                </c:pt>
                <c:pt idx="113">
                  <c:v>1.270295282345945E-2</c:v>
                </c:pt>
                <c:pt idx="114">
                  <c:v>1.2098536225957168E-2</c:v>
                </c:pt>
                <c:pt idx="115">
                  <c:v>1.1494107034211651E-2</c:v>
                </c:pt>
                <c:pt idx="116">
                  <c:v>1.0892608851627527E-2</c:v>
                </c:pt>
                <c:pt idx="117">
                  <c:v>1.0296813435998739E-2</c:v>
                </c:pt>
                <c:pt idx="118">
                  <c:v>9.709302749160648E-3</c:v>
                </c:pt>
                <c:pt idx="119">
                  <c:v>9.132454269451095E-3</c:v>
                </c:pt>
                <c:pt idx="120">
                  <c:v>8.5684296023903674E-3</c:v>
                </c:pt>
                <c:pt idx="121">
                  <c:v>8.0191663670959798E-3</c:v>
                </c:pt>
                <c:pt idx="122">
                  <c:v>7.486373281787243E-3</c:v>
                </c:pt>
                <c:pt idx="123">
                  <c:v>6.9715283222680146E-3</c:v>
                </c:pt>
                <c:pt idx="124">
                  <c:v>6.4758797832945867E-3</c:v>
                </c:pt>
                <c:pt idx="125">
                  <c:v>6.0004500348492789E-3</c:v>
                </c:pt>
                <c:pt idx="126">
                  <c:v>5.5460417339727773E-3</c:v>
                </c:pt>
                <c:pt idx="127">
                  <c:v>5.1132462281989017E-3</c:v>
                </c:pt>
                <c:pt idx="128">
                  <c:v>4.7024538688443468E-3</c:v>
                </c:pt>
                <c:pt idx="129">
                  <c:v>4.3138659413255757E-3</c:v>
                </c:pt>
                <c:pt idx="130">
                  <c:v>3.9475079150447069E-3</c:v>
                </c:pt>
                <c:pt idx="131">
                  <c:v>3.6032437168108996E-3</c:v>
                </c:pt>
                <c:pt idx="132">
                  <c:v>3.2807907387338302E-3</c:v>
                </c:pt>
                <c:pt idx="133">
                  <c:v>2.9797353034408036E-3</c:v>
                </c:pt>
                <c:pt idx="134">
                  <c:v>2.6995483256594031E-3</c:v>
                </c:pt>
                <c:pt idx="135">
                  <c:v>2.439600928959138E-3</c:v>
                </c:pt>
                <c:pt idx="136">
                  <c:v>2.1991797990213598E-3</c:v>
                </c:pt>
                <c:pt idx="137">
                  <c:v>1.9775020794685111E-3</c:v>
                </c:pt>
                <c:pt idx="138">
                  <c:v>1.773729642311571E-3</c:v>
                </c:pt>
                <c:pt idx="139">
                  <c:v>1.5869825917833708E-3</c:v>
                </c:pt>
                <c:pt idx="140">
                  <c:v>1.4163518870800593E-3</c:v>
                </c:pt>
                <c:pt idx="141">
                  <c:v>1.2609109957597191E-3</c:v>
                </c:pt>
                <c:pt idx="142">
                  <c:v>1.1197265147421451E-3</c:v>
                </c:pt>
                <c:pt idx="143">
                  <c:v>9.918677195897656E-4</c:v>
                </c:pt>
                <c:pt idx="144">
                  <c:v>8.7641502467842702E-4</c:v>
                </c:pt>
                <c:pt idx="145">
                  <c:v>7.7246735671975876E-4</c:v>
                </c:pt>
                <c:pt idx="146">
                  <c:v>6.7914846168428062E-4</c:v>
                </c:pt>
                <c:pt idx="147">
                  <c:v>5.9561218038025894E-4</c:v>
                </c:pt>
                <c:pt idx="148">
                  <c:v>5.2104674072112956E-4</c:v>
                </c:pt>
                <c:pt idx="149">
                  <c:v>4.5467812507955259E-4</c:v>
                </c:pt>
                <c:pt idx="150">
                  <c:v>3.9577257914899847E-4</c:v>
                </c:pt>
                <c:pt idx="151">
                  <c:v>3.4363833453069856E-4</c:v>
                </c:pt>
                <c:pt idx="152">
                  <c:v>2.9762662098879267E-4</c:v>
                </c:pt>
                <c:pt idx="153">
                  <c:v>2.5713204615269698E-4</c:v>
                </c:pt>
                <c:pt idx="154">
                  <c:v>2.2159242059690038E-4</c:v>
                </c:pt>
                <c:pt idx="155">
                  <c:v>1.9048810491109053E-4</c:v>
                </c:pt>
                <c:pt idx="156">
                  <c:v>1.6334095280999593E-4</c:v>
                </c:pt>
                <c:pt idx="157">
                  <c:v>1.3971292074397234E-4</c:v>
                </c:pt>
                <c:pt idx="158">
                  <c:v>1.1920441007324202E-4</c:v>
                </c:pt>
                <c:pt idx="159">
                  <c:v>1.0145240286498842E-4</c:v>
                </c:pt>
              </c:numCache>
            </c:numRef>
          </c:val>
          <c:smooth val="0"/>
        </c:ser>
        <c:dLbls>
          <c:showLegendKey val="0"/>
          <c:showVal val="0"/>
          <c:showCatName val="0"/>
          <c:showSerName val="0"/>
          <c:showPercent val="0"/>
          <c:showBubbleSize val="0"/>
        </c:dLbls>
        <c:smooth val="0"/>
        <c:axId val="561638528"/>
        <c:axId val="561639312"/>
      </c:lineChart>
      <c:catAx>
        <c:axId val="561638528"/>
        <c:scaling>
          <c:orientation val="minMax"/>
        </c:scaling>
        <c:delete val="1"/>
        <c:axPos val="b"/>
        <c:numFmt formatCode="General" sourceLinked="1"/>
        <c:majorTickMark val="out"/>
        <c:minorTickMark val="none"/>
        <c:tickLblPos val="nextTo"/>
        <c:crossAx val="561639312"/>
        <c:crosses val="autoZero"/>
        <c:auto val="1"/>
        <c:lblAlgn val="ctr"/>
        <c:lblOffset val="100"/>
        <c:noMultiLvlLbl val="0"/>
      </c:catAx>
      <c:valAx>
        <c:axId val="561639312"/>
        <c:scaling>
          <c:orientation val="minMax"/>
          <c:max val="2.0000000000000004E-2"/>
        </c:scaling>
        <c:delete val="1"/>
        <c:axPos val="l"/>
        <c:numFmt formatCode="General" sourceLinked="1"/>
        <c:majorTickMark val="out"/>
        <c:minorTickMark val="none"/>
        <c:tickLblPos val="nextTo"/>
        <c:crossAx val="5616385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6.4114093662356667E-2"/>
          <c:w val="0.97443016023633755"/>
          <c:h val="0.87456491165306494"/>
        </c:manualLayout>
      </c:layout>
      <c:lineChart>
        <c:grouping val="standard"/>
        <c:varyColors val="0"/>
        <c:ser>
          <c:idx val="0"/>
          <c:order val="0"/>
          <c:tx>
            <c:strRef>
              <c:f>Sheet1!$B$3</c:f>
              <c:strCache>
                <c:ptCount val="1"/>
                <c:pt idx="0">
                  <c:v>観測分布</c:v>
                </c:pt>
              </c:strCache>
            </c:strRef>
          </c:tx>
          <c:spPr>
            <a:ln w="15875" cap="rnd">
              <a:solidFill>
                <a:srgbClr val="00B050"/>
              </a:solidFill>
              <a:prstDash val="dash"/>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Sheet1!$B$4:$B$163</c:f>
              <c:numCache>
                <c:formatCode>General</c:formatCode>
                <c:ptCount val="160"/>
                <c:pt idx="0">
                  <c:v>1.1920441007324202E-4</c:v>
                </c:pt>
                <c:pt idx="1">
                  <c:v>1.3971292074397234E-4</c:v>
                </c:pt>
                <c:pt idx="2">
                  <c:v>1.6334095280999593E-4</c:v>
                </c:pt>
                <c:pt idx="3">
                  <c:v>1.9048810491109053E-4</c:v>
                </c:pt>
                <c:pt idx="4">
                  <c:v>2.2159242059690038E-4</c:v>
                </c:pt>
                <c:pt idx="5">
                  <c:v>2.5713204615269698E-4</c:v>
                </c:pt>
                <c:pt idx="6">
                  <c:v>2.9762662098879267E-4</c:v>
                </c:pt>
                <c:pt idx="7">
                  <c:v>3.4363833453069856E-4</c:v>
                </c:pt>
                <c:pt idx="8">
                  <c:v>3.9577257914899847E-4</c:v>
                </c:pt>
                <c:pt idx="9">
                  <c:v>4.5467812507955259E-4</c:v>
                </c:pt>
                <c:pt idx="10">
                  <c:v>5.2104674072112956E-4</c:v>
                </c:pt>
                <c:pt idx="11">
                  <c:v>5.9561218038025894E-4</c:v>
                </c:pt>
                <c:pt idx="12">
                  <c:v>6.7914846168428062E-4</c:v>
                </c:pt>
                <c:pt idx="13">
                  <c:v>7.7246735671975876E-4</c:v>
                </c:pt>
                <c:pt idx="14">
                  <c:v>8.7641502467842702E-4</c:v>
                </c:pt>
                <c:pt idx="15">
                  <c:v>9.918677195897656E-4</c:v>
                </c:pt>
                <c:pt idx="16">
                  <c:v>1.1197265147421451E-3</c:v>
                </c:pt>
                <c:pt idx="17">
                  <c:v>1.2609109957597191E-3</c:v>
                </c:pt>
                <c:pt idx="18">
                  <c:v>1.4163518870800593E-3</c:v>
                </c:pt>
                <c:pt idx="19">
                  <c:v>1.5869825917833708E-3</c:v>
                </c:pt>
                <c:pt idx="20">
                  <c:v>1.773729642311571E-3</c:v>
                </c:pt>
                <c:pt idx="21">
                  <c:v>1.9775020794685111E-3</c:v>
                </c:pt>
                <c:pt idx="22">
                  <c:v>2.1991797990213598E-3</c:v>
                </c:pt>
                <c:pt idx="23">
                  <c:v>2.439600928959138E-3</c:v>
                </c:pt>
                <c:pt idx="24">
                  <c:v>2.6995483256594031E-3</c:v>
                </c:pt>
                <c:pt idx="25">
                  <c:v>2.9797353034408036E-3</c:v>
                </c:pt>
                <c:pt idx="26">
                  <c:v>3.2807907387338302E-3</c:v>
                </c:pt>
                <c:pt idx="27">
                  <c:v>3.6032437168108996E-3</c:v>
                </c:pt>
                <c:pt idx="28">
                  <c:v>3.9475079150447069E-3</c:v>
                </c:pt>
                <c:pt idx="29">
                  <c:v>4.3138659413255757E-3</c:v>
                </c:pt>
                <c:pt idx="30">
                  <c:v>4.7024538688443468E-3</c:v>
                </c:pt>
                <c:pt idx="31">
                  <c:v>5.1132462281989017E-3</c:v>
                </c:pt>
                <c:pt idx="32">
                  <c:v>5.5460417339727773E-3</c:v>
                </c:pt>
                <c:pt idx="33">
                  <c:v>6.0004500348492789E-3</c:v>
                </c:pt>
                <c:pt idx="34">
                  <c:v>6.4758797832945867E-3</c:v>
                </c:pt>
                <c:pt idx="35">
                  <c:v>6.9715283222680146E-3</c:v>
                </c:pt>
                <c:pt idx="36">
                  <c:v>7.486373281787243E-3</c:v>
                </c:pt>
                <c:pt idx="37">
                  <c:v>8.0191663670959798E-3</c:v>
                </c:pt>
                <c:pt idx="38">
                  <c:v>8.5684296023903674E-3</c:v>
                </c:pt>
                <c:pt idx="39">
                  <c:v>9.132454269451095E-3</c:v>
                </c:pt>
                <c:pt idx="40">
                  <c:v>9.709302749160648E-3</c:v>
                </c:pt>
                <c:pt idx="41">
                  <c:v>1.0296813435998739E-2</c:v>
                </c:pt>
                <c:pt idx="42">
                  <c:v>1.0892608851627527E-2</c:v>
                </c:pt>
                <c:pt idx="43">
                  <c:v>1.1494107034211651E-2</c:v>
                </c:pt>
                <c:pt idx="44">
                  <c:v>1.2098536225957168E-2</c:v>
                </c:pt>
                <c:pt idx="45">
                  <c:v>1.270295282345945E-2</c:v>
                </c:pt>
                <c:pt idx="46">
                  <c:v>1.3304262494937741E-2</c:v>
                </c:pt>
                <c:pt idx="47">
                  <c:v>1.3899244306549824E-2</c:v>
                </c:pt>
                <c:pt idx="48">
                  <c:v>1.4484577638074137E-2</c:v>
                </c:pt>
                <c:pt idx="49">
                  <c:v>1.505687160774022E-2</c:v>
                </c:pt>
                <c:pt idx="50">
                  <c:v>1.5612696668338064E-2</c:v>
                </c:pt>
                <c:pt idx="51">
                  <c:v>1.6148617983395716E-2</c:v>
                </c:pt>
                <c:pt idx="52">
                  <c:v>1.6661230144589981E-2</c:v>
                </c:pt>
                <c:pt idx="53">
                  <c:v>1.7147192750969195E-2</c:v>
                </c:pt>
                <c:pt idx="54">
                  <c:v>1.7603266338214976E-2</c:v>
                </c:pt>
                <c:pt idx="55">
                  <c:v>1.80263481230824E-2</c:v>
                </c:pt>
                <c:pt idx="56">
                  <c:v>1.8413507015166166E-2</c:v>
                </c:pt>
                <c:pt idx="57">
                  <c:v>1.8762017345846895E-2</c:v>
                </c:pt>
                <c:pt idx="58">
                  <c:v>1.9069390773026204E-2</c:v>
                </c:pt>
                <c:pt idx="59">
                  <c:v>1.933340584014246E-2</c:v>
                </c:pt>
                <c:pt idx="60">
                  <c:v>1.9552134698772795E-2</c:v>
                </c:pt>
                <c:pt idx="61">
                  <c:v>1.9723966545394447E-2</c:v>
                </c:pt>
                <c:pt idx="62">
                  <c:v>1.9847627373850589E-2</c:v>
                </c:pt>
                <c:pt idx="63">
                  <c:v>1.9922195704738202E-2</c:v>
                </c:pt>
                <c:pt idx="64">
                  <c:v>1.9947114020071637E-2</c:v>
                </c:pt>
                <c:pt idx="65">
                  <c:v>1.9922195704738202E-2</c:v>
                </c:pt>
                <c:pt idx="66">
                  <c:v>1.9847627373850589E-2</c:v>
                </c:pt>
                <c:pt idx="67">
                  <c:v>1.9723966545394447E-2</c:v>
                </c:pt>
                <c:pt idx="68">
                  <c:v>1.9552134698772795E-2</c:v>
                </c:pt>
                <c:pt idx="69">
                  <c:v>1.933340584014246E-2</c:v>
                </c:pt>
                <c:pt idx="70">
                  <c:v>1.9069390773026204E-2</c:v>
                </c:pt>
                <c:pt idx="71">
                  <c:v>1.8762017345846895E-2</c:v>
                </c:pt>
                <c:pt idx="72">
                  <c:v>1.8413507015166166E-2</c:v>
                </c:pt>
                <c:pt idx="73">
                  <c:v>1.80263481230824E-2</c:v>
                </c:pt>
                <c:pt idx="74">
                  <c:v>1.7603266338214976E-2</c:v>
                </c:pt>
                <c:pt idx="75">
                  <c:v>1.7147192750969195E-2</c:v>
                </c:pt>
                <c:pt idx="76">
                  <c:v>1.6661230144589981E-2</c:v>
                </c:pt>
                <c:pt idx="77">
                  <c:v>1.6148617983395716E-2</c:v>
                </c:pt>
                <c:pt idx="78">
                  <c:v>1.5612696668338064E-2</c:v>
                </c:pt>
                <c:pt idx="79">
                  <c:v>1.505687160774022E-2</c:v>
                </c:pt>
                <c:pt idx="80">
                  <c:v>1.4484577638074137E-2</c:v>
                </c:pt>
                <c:pt idx="81">
                  <c:v>1.3899244306549824E-2</c:v>
                </c:pt>
                <c:pt idx="82">
                  <c:v>1.3304262494937741E-2</c:v>
                </c:pt>
                <c:pt idx="83">
                  <c:v>1.270295282345945E-2</c:v>
                </c:pt>
                <c:pt idx="84">
                  <c:v>1.2098536225957168E-2</c:v>
                </c:pt>
                <c:pt idx="85">
                  <c:v>1.1494107034211651E-2</c:v>
                </c:pt>
                <c:pt idx="86">
                  <c:v>1.0892608851627527E-2</c:v>
                </c:pt>
                <c:pt idx="87">
                  <c:v>1.0296813435998739E-2</c:v>
                </c:pt>
                <c:pt idx="88">
                  <c:v>9.709302749160648E-3</c:v>
                </c:pt>
                <c:pt idx="89">
                  <c:v>9.132454269451095E-3</c:v>
                </c:pt>
                <c:pt idx="90">
                  <c:v>8.5684296023903674E-3</c:v>
                </c:pt>
                <c:pt idx="91">
                  <c:v>8.0191663670959798E-3</c:v>
                </c:pt>
                <c:pt idx="92">
                  <c:v>7.486373281787243E-3</c:v>
                </c:pt>
                <c:pt idx="93">
                  <c:v>6.9715283222680146E-3</c:v>
                </c:pt>
                <c:pt idx="94">
                  <c:v>6.4758797832945867E-3</c:v>
                </c:pt>
                <c:pt idx="95">
                  <c:v>6.0004500348492789E-3</c:v>
                </c:pt>
                <c:pt idx="96">
                  <c:v>5.5460417339727773E-3</c:v>
                </c:pt>
                <c:pt idx="97">
                  <c:v>5.1132462281989017E-3</c:v>
                </c:pt>
                <c:pt idx="98">
                  <c:v>4.7024538688443468E-3</c:v>
                </c:pt>
                <c:pt idx="99">
                  <c:v>4.3138659413255757E-3</c:v>
                </c:pt>
                <c:pt idx="100">
                  <c:v>3.9475079150447069E-3</c:v>
                </c:pt>
                <c:pt idx="101">
                  <c:v>3.6032437168108996E-3</c:v>
                </c:pt>
                <c:pt idx="102">
                  <c:v>3.2807907387338302E-3</c:v>
                </c:pt>
                <c:pt idx="103">
                  <c:v>2.9797353034408036E-3</c:v>
                </c:pt>
                <c:pt idx="104">
                  <c:v>2.6995483256594031E-3</c:v>
                </c:pt>
                <c:pt idx="105">
                  <c:v>2.439600928959138E-3</c:v>
                </c:pt>
                <c:pt idx="106">
                  <c:v>2.1991797990213598E-3</c:v>
                </c:pt>
                <c:pt idx="107">
                  <c:v>1.9775020794685111E-3</c:v>
                </c:pt>
                <c:pt idx="108">
                  <c:v>1.773729642311571E-3</c:v>
                </c:pt>
                <c:pt idx="109">
                  <c:v>1.5869825917833708E-3</c:v>
                </c:pt>
                <c:pt idx="110">
                  <c:v>1.4163518870800593E-3</c:v>
                </c:pt>
                <c:pt idx="111">
                  <c:v>1.2609109957597191E-3</c:v>
                </c:pt>
                <c:pt idx="112">
                  <c:v>1.1197265147421451E-3</c:v>
                </c:pt>
                <c:pt idx="113">
                  <c:v>9.918677195897656E-4</c:v>
                </c:pt>
                <c:pt idx="114">
                  <c:v>8.7641502467842702E-4</c:v>
                </c:pt>
                <c:pt idx="115">
                  <c:v>7.7246735671975876E-4</c:v>
                </c:pt>
                <c:pt idx="116">
                  <c:v>6.7914846168428062E-4</c:v>
                </c:pt>
                <c:pt idx="117">
                  <c:v>5.9561218038025894E-4</c:v>
                </c:pt>
                <c:pt idx="118">
                  <c:v>5.2104674072112956E-4</c:v>
                </c:pt>
                <c:pt idx="119">
                  <c:v>4.5467812507955259E-4</c:v>
                </c:pt>
                <c:pt idx="120">
                  <c:v>3.9577257914899847E-4</c:v>
                </c:pt>
                <c:pt idx="121">
                  <c:v>3.4363833453069856E-4</c:v>
                </c:pt>
                <c:pt idx="122">
                  <c:v>2.9762662098879267E-4</c:v>
                </c:pt>
                <c:pt idx="123">
                  <c:v>2.5713204615269698E-4</c:v>
                </c:pt>
                <c:pt idx="124">
                  <c:v>2.2159242059690038E-4</c:v>
                </c:pt>
                <c:pt idx="125">
                  <c:v>1.9048810491109053E-4</c:v>
                </c:pt>
                <c:pt idx="126">
                  <c:v>1.6334095280999593E-4</c:v>
                </c:pt>
                <c:pt idx="127">
                  <c:v>1.3971292074397234E-4</c:v>
                </c:pt>
                <c:pt idx="128">
                  <c:v>1.1920441007324202E-4</c:v>
                </c:pt>
                <c:pt idx="129">
                  <c:v>1.0145240286498842E-4</c:v>
                </c:pt>
                <c:pt idx="130">
                  <c:v>8.6128446952684051E-5</c:v>
                </c:pt>
                <c:pt idx="131">
                  <c:v>7.2936540233337294E-5</c:v>
                </c:pt>
                <c:pt idx="132">
                  <c:v>6.1610958423650991E-5</c:v>
                </c:pt>
                <c:pt idx="133">
                  <c:v>5.1914064783070521E-5</c:v>
                </c:pt>
                <c:pt idx="134">
                  <c:v>4.3634134752288005E-5</c:v>
                </c:pt>
                <c:pt idx="135">
                  <c:v>3.6583223141515545E-5</c:v>
                </c:pt>
                <c:pt idx="136">
                  <c:v>3.0595096505688594E-5</c:v>
                </c:pt>
                <c:pt idx="137">
                  <c:v>2.5523248717209279E-5</c:v>
                </c:pt>
                <c:pt idx="138">
                  <c:v>2.1239013527537571E-5</c:v>
                </c:pt>
                <c:pt idx="139">
                  <c:v>1.7629784118372273E-5</c:v>
                </c:pt>
                <c:pt idx="140">
                  <c:v>1.4597346289573013E-5</c:v>
                </c:pt>
                <c:pt idx="141">
                  <c:v>1.2056329011299661E-5</c:v>
                </c:pt>
                <c:pt idx="142">
                  <c:v>9.9327735696386359E-6</c:v>
                </c:pt>
                <c:pt idx="143">
                  <c:v>8.1628204383121001E-6</c:v>
                </c:pt>
                <c:pt idx="144">
                  <c:v>6.6915112882442679E-6</c:v>
                </c:pt>
                <c:pt idx="145">
                  <c:v>5.4717021719900273E-6</c:v>
                </c:pt>
                <c:pt idx="146">
                  <c:v>4.4630828588566459E-6</c:v>
                </c:pt>
                <c:pt idx="147">
                  <c:v>3.6312965151126169E-6</c:v>
                </c:pt>
                <c:pt idx="148">
                  <c:v>2.9471533878269929E-6</c:v>
                </c:pt>
                <c:pt idx="149">
                  <c:v>2.3859318270602476E-6</c:v>
                </c:pt>
                <c:pt idx="150">
                  <c:v>1.9267598371043564E-6</c:v>
                </c:pt>
                <c:pt idx="151">
                  <c:v>1.5520703528925133E-6</c:v>
                </c:pt>
                <c:pt idx="152">
                  <c:v>1.2471235645026766E-6</c:v>
                </c:pt>
                <c:pt idx="153">
                  <c:v>9.9958983534613938E-7</c:v>
                </c:pt>
                <c:pt idx="154">
                  <c:v>7.9918705534527388E-7</c:v>
                </c:pt>
                <c:pt idx="155">
                  <c:v>6.3736661909167328E-7</c:v>
                </c:pt>
                <c:pt idx="156">
                  <c:v>5.0704260327433802E-7</c:v>
                </c:pt>
                <c:pt idx="157">
                  <c:v>4.0235912282461474E-7</c:v>
                </c:pt>
                <c:pt idx="158">
                  <c:v>3.1849125894335446E-7</c:v>
                </c:pt>
                <c:pt idx="159">
                  <c:v>2.514753644296223E-7</c:v>
                </c:pt>
              </c:numCache>
            </c:numRef>
          </c:val>
          <c:smooth val="0"/>
        </c:ser>
        <c:dLbls>
          <c:showLegendKey val="0"/>
          <c:showVal val="0"/>
          <c:showCatName val="0"/>
          <c:showSerName val="0"/>
          <c:showPercent val="0"/>
          <c:showBubbleSize val="0"/>
        </c:dLbls>
        <c:smooth val="0"/>
        <c:axId val="561640488"/>
        <c:axId val="561642056"/>
      </c:lineChart>
      <c:catAx>
        <c:axId val="561640488"/>
        <c:scaling>
          <c:orientation val="minMax"/>
        </c:scaling>
        <c:delete val="1"/>
        <c:axPos val="b"/>
        <c:numFmt formatCode="General" sourceLinked="1"/>
        <c:majorTickMark val="out"/>
        <c:minorTickMark val="none"/>
        <c:tickLblPos val="nextTo"/>
        <c:crossAx val="561642056"/>
        <c:crosses val="autoZero"/>
        <c:auto val="1"/>
        <c:lblAlgn val="ctr"/>
        <c:lblOffset val="100"/>
        <c:noMultiLvlLbl val="0"/>
      </c:catAx>
      <c:valAx>
        <c:axId val="561642056"/>
        <c:scaling>
          <c:orientation val="minMax"/>
          <c:max val="2.0000000000000004E-2"/>
        </c:scaling>
        <c:delete val="1"/>
        <c:axPos val="l"/>
        <c:numFmt formatCode="General" sourceLinked="1"/>
        <c:majorTickMark val="out"/>
        <c:minorTickMark val="none"/>
        <c:tickLblPos val="nextTo"/>
        <c:crossAx val="5616404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6.4114093662356667E-2"/>
          <c:w val="0.97443016023633755"/>
          <c:h val="0.87456491165306494"/>
        </c:manualLayout>
      </c:layout>
      <c:lineChart>
        <c:grouping val="standard"/>
        <c:varyColors val="0"/>
        <c:ser>
          <c:idx val="0"/>
          <c:order val="0"/>
          <c:tx>
            <c:strRef>
              <c:f>Sheet1!$B$3</c:f>
              <c:strCache>
                <c:ptCount val="1"/>
                <c:pt idx="0">
                  <c:v>観測分布</c:v>
                </c:pt>
              </c:strCache>
            </c:strRef>
          </c:tx>
          <c:spPr>
            <a:ln w="15875" cap="rnd">
              <a:solidFill>
                <a:srgbClr val="FF000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Sheet1!$B$4:$B$163</c:f>
              <c:numCache>
                <c:formatCode>General</c:formatCode>
                <c:ptCount val="160"/>
                <c:pt idx="0">
                  <c:v>3.1849125894335446E-7</c:v>
                </c:pt>
                <c:pt idx="1">
                  <c:v>4.0235912282461474E-7</c:v>
                </c:pt>
                <c:pt idx="2">
                  <c:v>5.0704260327433802E-7</c:v>
                </c:pt>
                <c:pt idx="3">
                  <c:v>6.3736661909167328E-7</c:v>
                </c:pt>
                <c:pt idx="4">
                  <c:v>7.9918705534527388E-7</c:v>
                </c:pt>
                <c:pt idx="5">
                  <c:v>9.9958983534613938E-7</c:v>
                </c:pt>
                <c:pt idx="6">
                  <c:v>1.2471235645026766E-6</c:v>
                </c:pt>
                <c:pt idx="7">
                  <c:v>1.5520703528925133E-6</c:v>
                </c:pt>
                <c:pt idx="8">
                  <c:v>1.9267598371043564E-6</c:v>
                </c:pt>
                <c:pt idx="9">
                  <c:v>2.3859318270602476E-6</c:v>
                </c:pt>
                <c:pt idx="10">
                  <c:v>2.9471533878269929E-6</c:v>
                </c:pt>
                <c:pt idx="11">
                  <c:v>3.6312965151126169E-6</c:v>
                </c:pt>
                <c:pt idx="12">
                  <c:v>4.4630828588566459E-6</c:v>
                </c:pt>
                <c:pt idx="13">
                  <c:v>5.4717021719900273E-6</c:v>
                </c:pt>
                <c:pt idx="14">
                  <c:v>6.6915112882442679E-6</c:v>
                </c:pt>
                <c:pt idx="15">
                  <c:v>8.1628204383121001E-6</c:v>
                </c:pt>
                <c:pt idx="16">
                  <c:v>9.9327735696386359E-6</c:v>
                </c:pt>
                <c:pt idx="17">
                  <c:v>1.2056329011299661E-5</c:v>
                </c:pt>
                <c:pt idx="18">
                  <c:v>1.4597346289573013E-5</c:v>
                </c:pt>
                <c:pt idx="19">
                  <c:v>1.7629784118372273E-5</c:v>
                </c:pt>
                <c:pt idx="20">
                  <c:v>2.1239013527537571E-5</c:v>
                </c:pt>
                <c:pt idx="21">
                  <c:v>2.5523248717209279E-5</c:v>
                </c:pt>
                <c:pt idx="22">
                  <c:v>3.0595096505688594E-5</c:v>
                </c:pt>
                <c:pt idx="23">
                  <c:v>3.6583223141515545E-5</c:v>
                </c:pt>
                <c:pt idx="24">
                  <c:v>4.3634134752288005E-5</c:v>
                </c:pt>
                <c:pt idx="25">
                  <c:v>5.1914064783070521E-5</c:v>
                </c:pt>
                <c:pt idx="26">
                  <c:v>6.1610958423650991E-5</c:v>
                </c:pt>
                <c:pt idx="27">
                  <c:v>7.2936540233337294E-5</c:v>
                </c:pt>
                <c:pt idx="28">
                  <c:v>8.6128446952684051E-5</c:v>
                </c:pt>
                <c:pt idx="29">
                  <c:v>1.0145240286498842E-4</c:v>
                </c:pt>
                <c:pt idx="30">
                  <c:v>1.1920441007324202E-4</c:v>
                </c:pt>
                <c:pt idx="31">
                  <c:v>1.3971292074397234E-4</c:v>
                </c:pt>
                <c:pt idx="32">
                  <c:v>1.6334095280999593E-4</c:v>
                </c:pt>
                <c:pt idx="33">
                  <c:v>1.9048810491109053E-4</c:v>
                </c:pt>
                <c:pt idx="34">
                  <c:v>2.2159242059690038E-4</c:v>
                </c:pt>
                <c:pt idx="35">
                  <c:v>2.5713204615269698E-4</c:v>
                </c:pt>
                <c:pt idx="36">
                  <c:v>2.9762662098879267E-4</c:v>
                </c:pt>
                <c:pt idx="37">
                  <c:v>3.4363833453069856E-4</c:v>
                </c:pt>
                <c:pt idx="38">
                  <c:v>3.9577257914899847E-4</c:v>
                </c:pt>
                <c:pt idx="39">
                  <c:v>4.5467812507955259E-4</c:v>
                </c:pt>
                <c:pt idx="40">
                  <c:v>5.2104674072112956E-4</c:v>
                </c:pt>
                <c:pt idx="41">
                  <c:v>5.9561218038025894E-4</c:v>
                </c:pt>
                <c:pt idx="42">
                  <c:v>6.7914846168428062E-4</c:v>
                </c:pt>
                <c:pt idx="43">
                  <c:v>7.7246735671975876E-4</c:v>
                </c:pt>
                <c:pt idx="44">
                  <c:v>8.7641502467842702E-4</c:v>
                </c:pt>
                <c:pt idx="45">
                  <c:v>9.918677195897656E-4</c:v>
                </c:pt>
                <c:pt idx="46">
                  <c:v>1.1197265147421451E-3</c:v>
                </c:pt>
                <c:pt idx="47">
                  <c:v>1.2609109957597191E-3</c:v>
                </c:pt>
                <c:pt idx="48">
                  <c:v>1.4163518870800593E-3</c:v>
                </c:pt>
                <c:pt idx="49">
                  <c:v>1.5869825917833708E-3</c:v>
                </c:pt>
                <c:pt idx="50">
                  <c:v>1.773729642311571E-3</c:v>
                </c:pt>
                <c:pt idx="51">
                  <c:v>1.9775020794685111E-3</c:v>
                </c:pt>
                <c:pt idx="52">
                  <c:v>2.1991797990213598E-3</c:v>
                </c:pt>
                <c:pt idx="53">
                  <c:v>2.439600928959138E-3</c:v>
                </c:pt>
                <c:pt idx="54">
                  <c:v>2.6995483256594031E-3</c:v>
                </c:pt>
                <c:pt idx="55">
                  <c:v>2.9797353034408036E-3</c:v>
                </c:pt>
                <c:pt idx="56">
                  <c:v>3.2807907387338302E-3</c:v>
                </c:pt>
                <c:pt idx="57">
                  <c:v>3.6032437168108996E-3</c:v>
                </c:pt>
                <c:pt idx="58">
                  <c:v>3.9475079150447069E-3</c:v>
                </c:pt>
                <c:pt idx="59">
                  <c:v>4.3138659413255757E-3</c:v>
                </c:pt>
                <c:pt idx="60">
                  <c:v>4.7024538688443468E-3</c:v>
                </c:pt>
                <c:pt idx="61">
                  <c:v>5.1132462281989017E-3</c:v>
                </c:pt>
                <c:pt idx="62">
                  <c:v>5.5460417339727773E-3</c:v>
                </c:pt>
                <c:pt idx="63">
                  <c:v>6.0004500348492789E-3</c:v>
                </c:pt>
                <c:pt idx="64">
                  <c:v>6.4758797832945867E-3</c:v>
                </c:pt>
                <c:pt idx="65">
                  <c:v>6.9715283222680146E-3</c:v>
                </c:pt>
                <c:pt idx="66">
                  <c:v>7.486373281787243E-3</c:v>
                </c:pt>
                <c:pt idx="67">
                  <c:v>8.0191663670959798E-3</c:v>
                </c:pt>
                <c:pt idx="68">
                  <c:v>8.5684296023903674E-3</c:v>
                </c:pt>
                <c:pt idx="69">
                  <c:v>9.132454269451095E-3</c:v>
                </c:pt>
                <c:pt idx="70">
                  <c:v>9.709302749160648E-3</c:v>
                </c:pt>
                <c:pt idx="71">
                  <c:v>1.0296813435998739E-2</c:v>
                </c:pt>
                <c:pt idx="72">
                  <c:v>1.0892608851627527E-2</c:v>
                </c:pt>
                <c:pt idx="73">
                  <c:v>1.1494107034211651E-2</c:v>
                </c:pt>
                <c:pt idx="74">
                  <c:v>1.2098536225957168E-2</c:v>
                </c:pt>
                <c:pt idx="75">
                  <c:v>1.270295282345945E-2</c:v>
                </c:pt>
                <c:pt idx="76">
                  <c:v>1.3304262494937741E-2</c:v>
                </c:pt>
                <c:pt idx="77">
                  <c:v>1.3899244306549824E-2</c:v>
                </c:pt>
                <c:pt idx="78">
                  <c:v>1.4484577638074137E-2</c:v>
                </c:pt>
                <c:pt idx="79">
                  <c:v>1.505687160774022E-2</c:v>
                </c:pt>
                <c:pt idx="80">
                  <c:v>1.5612696668338064E-2</c:v>
                </c:pt>
                <c:pt idx="81">
                  <c:v>1.6148617983395716E-2</c:v>
                </c:pt>
                <c:pt idx="82">
                  <c:v>1.6661230144589981E-2</c:v>
                </c:pt>
                <c:pt idx="83">
                  <c:v>1.7147192750969195E-2</c:v>
                </c:pt>
                <c:pt idx="84">
                  <c:v>1.7603266338214976E-2</c:v>
                </c:pt>
                <c:pt idx="85">
                  <c:v>1.80263481230824E-2</c:v>
                </c:pt>
                <c:pt idx="86">
                  <c:v>1.8413507015166166E-2</c:v>
                </c:pt>
                <c:pt idx="87">
                  <c:v>1.8762017345846895E-2</c:v>
                </c:pt>
                <c:pt idx="88">
                  <c:v>1.9069390773026204E-2</c:v>
                </c:pt>
                <c:pt idx="89">
                  <c:v>1.933340584014246E-2</c:v>
                </c:pt>
                <c:pt idx="90">
                  <c:v>1.9552134698772795E-2</c:v>
                </c:pt>
                <c:pt idx="91">
                  <c:v>1.9723966545394447E-2</c:v>
                </c:pt>
                <c:pt idx="92">
                  <c:v>1.9847627373850589E-2</c:v>
                </c:pt>
                <c:pt idx="93">
                  <c:v>1.9922195704738202E-2</c:v>
                </c:pt>
                <c:pt idx="94">
                  <c:v>1.9947114020071637E-2</c:v>
                </c:pt>
                <c:pt idx="95">
                  <c:v>1.9922195704738202E-2</c:v>
                </c:pt>
                <c:pt idx="96">
                  <c:v>1.9847627373850589E-2</c:v>
                </c:pt>
                <c:pt idx="97">
                  <c:v>1.9723966545394447E-2</c:v>
                </c:pt>
                <c:pt idx="98">
                  <c:v>1.9552134698772795E-2</c:v>
                </c:pt>
                <c:pt idx="99">
                  <c:v>1.933340584014246E-2</c:v>
                </c:pt>
                <c:pt idx="100">
                  <c:v>1.9069390773026204E-2</c:v>
                </c:pt>
                <c:pt idx="101">
                  <c:v>1.8762017345846895E-2</c:v>
                </c:pt>
                <c:pt idx="102">
                  <c:v>1.8413507015166166E-2</c:v>
                </c:pt>
                <c:pt idx="103">
                  <c:v>1.80263481230824E-2</c:v>
                </c:pt>
                <c:pt idx="104">
                  <c:v>1.7603266338214976E-2</c:v>
                </c:pt>
                <c:pt idx="105">
                  <c:v>1.7147192750969195E-2</c:v>
                </c:pt>
                <c:pt idx="106">
                  <c:v>1.6661230144589981E-2</c:v>
                </c:pt>
                <c:pt idx="107">
                  <c:v>1.6148617983395716E-2</c:v>
                </c:pt>
                <c:pt idx="108">
                  <c:v>1.5612696668338064E-2</c:v>
                </c:pt>
                <c:pt idx="109">
                  <c:v>1.505687160774022E-2</c:v>
                </c:pt>
                <c:pt idx="110">
                  <c:v>1.4484577638074137E-2</c:v>
                </c:pt>
                <c:pt idx="111">
                  <c:v>1.3899244306549824E-2</c:v>
                </c:pt>
                <c:pt idx="112">
                  <c:v>1.3304262494937741E-2</c:v>
                </c:pt>
                <c:pt idx="113">
                  <c:v>1.270295282345945E-2</c:v>
                </c:pt>
                <c:pt idx="114">
                  <c:v>1.2098536225957168E-2</c:v>
                </c:pt>
                <c:pt idx="115">
                  <c:v>1.1494107034211651E-2</c:v>
                </c:pt>
                <c:pt idx="116">
                  <c:v>1.0892608851627527E-2</c:v>
                </c:pt>
                <c:pt idx="117">
                  <c:v>1.0296813435998739E-2</c:v>
                </c:pt>
                <c:pt idx="118">
                  <c:v>9.709302749160648E-3</c:v>
                </c:pt>
                <c:pt idx="119">
                  <c:v>9.132454269451095E-3</c:v>
                </c:pt>
                <c:pt idx="120">
                  <c:v>8.5684296023903674E-3</c:v>
                </c:pt>
                <c:pt idx="121">
                  <c:v>8.0191663670959798E-3</c:v>
                </c:pt>
                <c:pt idx="122">
                  <c:v>7.486373281787243E-3</c:v>
                </c:pt>
                <c:pt idx="123">
                  <c:v>6.9715283222680146E-3</c:v>
                </c:pt>
                <c:pt idx="124">
                  <c:v>6.4758797832945867E-3</c:v>
                </c:pt>
                <c:pt idx="125">
                  <c:v>6.0004500348492789E-3</c:v>
                </c:pt>
                <c:pt idx="126">
                  <c:v>5.5460417339727773E-3</c:v>
                </c:pt>
                <c:pt idx="127">
                  <c:v>5.1132462281989017E-3</c:v>
                </c:pt>
                <c:pt idx="128">
                  <c:v>4.7024538688443468E-3</c:v>
                </c:pt>
                <c:pt idx="129">
                  <c:v>4.3138659413255757E-3</c:v>
                </c:pt>
                <c:pt idx="130">
                  <c:v>3.9475079150447069E-3</c:v>
                </c:pt>
                <c:pt idx="131">
                  <c:v>3.6032437168108996E-3</c:v>
                </c:pt>
                <c:pt idx="132">
                  <c:v>3.2807907387338302E-3</c:v>
                </c:pt>
                <c:pt idx="133">
                  <c:v>2.9797353034408036E-3</c:v>
                </c:pt>
                <c:pt idx="134">
                  <c:v>2.6995483256594031E-3</c:v>
                </c:pt>
                <c:pt idx="135">
                  <c:v>2.439600928959138E-3</c:v>
                </c:pt>
                <c:pt idx="136">
                  <c:v>2.1991797990213598E-3</c:v>
                </c:pt>
                <c:pt idx="137">
                  <c:v>1.9775020794685111E-3</c:v>
                </c:pt>
                <c:pt idx="138">
                  <c:v>1.773729642311571E-3</c:v>
                </c:pt>
                <c:pt idx="139">
                  <c:v>1.5869825917833708E-3</c:v>
                </c:pt>
                <c:pt idx="140">
                  <c:v>1.4163518870800593E-3</c:v>
                </c:pt>
                <c:pt idx="141">
                  <c:v>1.2609109957597191E-3</c:v>
                </c:pt>
                <c:pt idx="142">
                  <c:v>1.1197265147421451E-3</c:v>
                </c:pt>
                <c:pt idx="143">
                  <c:v>9.918677195897656E-4</c:v>
                </c:pt>
                <c:pt idx="144">
                  <c:v>8.7641502467842702E-4</c:v>
                </c:pt>
                <c:pt idx="145">
                  <c:v>7.7246735671975876E-4</c:v>
                </c:pt>
                <c:pt idx="146">
                  <c:v>6.7914846168428062E-4</c:v>
                </c:pt>
                <c:pt idx="147">
                  <c:v>5.9561218038025894E-4</c:v>
                </c:pt>
                <c:pt idx="148">
                  <c:v>5.2104674072112956E-4</c:v>
                </c:pt>
                <c:pt idx="149">
                  <c:v>4.5467812507955259E-4</c:v>
                </c:pt>
                <c:pt idx="150">
                  <c:v>3.9577257914899847E-4</c:v>
                </c:pt>
                <c:pt idx="151">
                  <c:v>3.4363833453069856E-4</c:v>
                </c:pt>
                <c:pt idx="152">
                  <c:v>2.9762662098879267E-4</c:v>
                </c:pt>
                <c:pt idx="153">
                  <c:v>2.5713204615269698E-4</c:v>
                </c:pt>
                <c:pt idx="154">
                  <c:v>2.2159242059690038E-4</c:v>
                </c:pt>
                <c:pt idx="155">
                  <c:v>1.9048810491109053E-4</c:v>
                </c:pt>
                <c:pt idx="156">
                  <c:v>1.6334095280999593E-4</c:v>
                </c:pt>
                <c:pt idx="157">
                  <c:v>1.3971292074397234E-4</c:v>
                </c:pt>
                <c:pt idx="158">
                  <c:v>1.1920441007324202E-4</c:v>
                </c:pt>
                <c:pt idx="159">
                  <c:v>1.0145240286498842E-4</c:v>
                </c:pt>
              </c:numCache>
            </c:numRef>
          </c:val>
          <c:smooth val="0"/>
        </c:ser>
        <c:dLbls>
          <c:showLegendKey val="0"/>
          <c:showVal val="0"/>
          <c:showCatName val="0"/>
          <c:showSerName val="0"/>
          <c:showPercent val="0"/>
          <c:showBubbleSize val="0"/>
        </c:dLbls>
        <c:smooth val="0"/>
        <c:axId val="561643232"/>
        <c:axId val="561644408"/>
      </c:lineChart>
      <c:catAx>
        <c:axId val="561643232"/>
        <c:scaling>
          <c:orientation val="minMax"/>
        </c:scaling>
        <c:delete val="1"/>
        <c:axPos val="b"/>
        <c:numFmt formatCode="General" sourceLinked="1"/>
        <c:majorTickMark val="out"/>
        <c:minorTickMark val="none"/>
        <c:tickLblPos val="nextTo"/>
        <c:crossAx val="561644408"/>
        <c:crosses val="autoZero"/>
        <c:auto val="1"/>
        <c:lblAlgn val="ctr"/>
        <c:lblOffset val="100"/>
        <c:noMultiLvlLbl val="0"/>
      </c:catAx>
      <c:valAx>
        <c:axId val="561644408"/>
        <c:scaling>
          <c:orientation val="minMax"/>
          <c:max val="2.0000000000000004E-2"/>
        </c:scaling>
        <c:delete val="1"/>
        <c:axPos val="l"/>
        <c:numFmt formatCode="General" sourceLinked="1"/>
        <c:majorTickMark val="out"/>
        <c:minorTickMark val="none"/>
        <c:tickLblPos val="nextTo"/>
        <c:crossAx val="561643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6.4114093662356667E-2"/>
          <c:w val="0.97443016023633755"/>
          <c:h val="0.87456491165306494"/>
        </c:manualLayout>
      </c:layout>
      <c:lineChart>
        <c:grouping val="standard"/>
        <c:varyColors val="0"/>
        <c:ser>
          <c:idx val="0"/>
          <c:order val="0"/>
          <c:tx>
            <c:strRef>
              <c:f>Sheet1!$B$3</c:f>
              <c:strCache>
                <c:ptCount val="1"/>
                <c:pt idx="0">
                  <c:v>観測分布</c:v>
                </c:pt>
              </c:strCache>
            </c:strRef>
          </c:tx>
          <c:spPr>
            <a:ln w="15875" cap="rnd">
              <a:solidFill>
                <a:srgbClr val="00B050"/>
              </a:solidFill>
              <a:prstDash val="dash"/>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Sheet1!$B$4:$B$163</c:f>
              <c:numCache>
                <c:formatCode>General</c:formatCode>
                <c:ptCount val="160"/>
                <c:pt idx="0">
                  <c:v>1.1920441007324202E-4</c:v>
                </c:pt>
                <c:pt idx="1">
                  <c:v>1.3971292074397234E-4</c:v>
                </c:pt>
                <c:pt idx="2">
                  <c:v>1.6334095280999593E-4</c:v>
                </c:pt>
                <c:pt idx="3">
                  <c:v>1.9048810491109053E-4</c:v>
                </c:pt>
                <c:pt idx="4">
                  <c:v>2.2159242059690038E-4</c:v>
                </c:pt>
                <c:pt idx="5">
                  <c:v>2.5713204615269698E-4</c:v>
                </c:pt>
                <c:pt idx="6">
                  <c:v>2.9762662098879267E-4</c:v>
                </c:pt>
                <c:pt idx="7">
                  <c:v>3.4363833453069856E-4</c:v>
                </c:pt>
                <c:pt idx="8">
                  <c:v>3.9577257914899847E-4</c:v>
                </c:pt>
                <c:pt idx="9">
                  <c:v>4.5467812507955259E-4</c:v>
                </c:pt>
                <c:pt idx="10">
                  <c:v>5.2104674072112956E-4</c:v>
                </c:pt>
                <c:pt idx="11">
                  <c:v>5.9561218038025894E-4</c:v>
                </c:pt>
                <c:pt idx="12">
                  <c:v>6.7914846168428062E-4</c:v>
                </c:pt>
                <c:pt idx="13">
                  <c:v>7.7246735671975876E-4</c:v>
                </c:pt>
                <c:pt idx="14">
                  <c:v>8.7641502467842702E-4</c:v>
                </c:pt>
                <c:pt idx="15">
                  <c:v>9.918677195897656E-4</c:v>
                </c:pt>
                <c:pt idx="16">
                  <c:v>1.1197265147421451E-3</c:v>
                </c:pt>
                <c:pt idx="17">
                  <c:v>1.2609109957597191E-3</c:v>
                </c:pt>
                <c:pt idx="18">
                  <c:v>1.4163518870800593E-3</c:v>
                </c:pt>
                <c:pt idx="19">
                  <c:v>1.5869825917833708E-3</c:v>
                </c:pt>
                <c:pt idx="20">
                  <c:v>1.773729642311571E-3</c:v>
                </c:pt>
                <c:pt idx="21">
                  <c:v>1.9775020794685111E-3</c:v>
                </c:pt>
                <c:pt idx="22">
                  <c:v>2.1991797990213598E-3</c:v>
                </c:pt>
                <c:pt idx="23">
                  <c:v>2.439600928959138E-3</c:v>
                </c:pt>
                <c:pt idx="24">
                  <c:v>2.6995483256594031E-3</c:v>
                </c:pt>
                <c:pt idx="25">
                  <c:v>2.9797353034408036E-3</c:v>
                </c:pt>
                <c:pt idx="26">
                  <c:v>3.2807907387338302E-3</c:v>
                </c:pt>
                <c:pt idx="27">
                  <c:v>3.6032437168108996E-3</c:v>
                </c:pt>
                <c:pt idx="28">
                  <c:v>3.9475079150447069E-3</c:v>
                </c:pt>
                <c:pt idx="29">
                  <c:v>4.3138659413255757E-3</c:v>
                </c:pt>
                <c:pt idx="30">
                  <c:v>4.7024538688443468E-3</c:v>
                </c:pt>
                <c:pt idx="31">
                  <c:v>5.1132462281989017E-3</c:v>
                </c:pt>
                <c:pt idx="32">
                  <c:v>5.5460417339727773E-3</c:v>
                </c:pt>
                <c:pt idx="33">
                  <c:v>6.0004500348492789E-3</c:v>
                </c:pt>
                <c:pt idx="34">
                  <c:v>6.4758797832945867E-3</c:v>
                </c:pt>
                <c:pt idx="35">
                  <c:v>6.9715283222680146E-3</c:v>
                </c:pt>
                <c:pt idx="36">
                  <c:v>7.486373281787243E-3</c:v>
                </c:pt>
                <c:pt idx="37">
                  <c:v>8.0191663670959798E-3</c:v>
                </c:pt>
                <c:pt idx="38">
                  <c:v>8.5684296023903674E-3</c:v>
                </c:pt>
                <c:pt idx="39">
                  <c:v>9.132454269451095E-3</c:v>
                </c:pt>
                <c:pt idx="40">
                  <c:v>9.709302749160648E-3</c:v>
                </c:pt>
                <c:pt idx="41">
                  <c:v>1.0296813435998739E-2</c:v>
                </c:pt>
                <c:pt idx="42">
                  <c:v>1.0892608851627527E-2</c:v>
                </c:pt>
                <c:pt idx="43">
                  <c:v>1.1494107034211651E-2</c:v>
                </c:pt>
                <c:pt idx="44">
                  <c:v>1.2098536225957168E-2</c:v>
                </c:pt>
                <c:pt idx="45">
                  <c:v>1.270295282345945E-2</c:v>
                </c:pt>
                <c:pt idx="46">
                  <c:v>1.3304262494937741E-2</c:v>
                </c:pt>
                <c:pt idx="47">
                  <c:v>1.3899244306549824E-2</c:v>
                </c:pt>
                <c:pt idx="48">
                  <c:v>1.4484577638074137E-2</c:v>
                </c:pt>
                <c:pt idx="49">
                  <c:v>1.505687160774022E-2</c:v>
                </c:pt>
                <c:pt idx="50">
                  <c:v>1.5612696668338064E-2</c:v>
                </c:pt>
                <c:pt idx="51">
                  <c:v>1.6148617983395716E-2</c:v>
                </c:pt>
                <c:pt idx="52">
                  <c:v>1.6661230144589981E-2</c:v>
                </c:pt>
                <c:pt idx="53">
                  <c:v>1.7147192750969195E-2</c:v>
                </c:pt>
                <c:pt idx="54">
                  <c:v>1.7603266338214976E-2</c:v>
                </c:pt>
                <c:pt idx="55">
                  <c:v>1.80263481230824E-2</c:v>
                </c:pt>
                <c:pt idx="56">
                  <c:v>1.8413507015166166E-2</c:v>
                </c:pt>
                <c:pt idx="57">
                  <c:v>1.8762017345846895E-2</c:v>
                </c:pt>
                <c:pt idx="58">
                  <c:v>1.9069390773026204E-2</c:v>
                </c:pt>
                <c:pt idx="59">
                  <c:v>1.933340584014246E-2</c:v>
                </c:pt>
                <c:pt idx="60">
                  <c:v>1.9552134698772795E-2</c:v>
                </c:pt>
                <c:pt idx="61">
                  <c:v>1.9723966545394447E-2</c:v>
                </c:pt>
                <c:pt idx="62">
                  <c:v>1.9847627373850589E-2</c:v>
                </c:pt>
                <c:pt idx="63">
                  <c:v>1.9922195704738202E-2</c:v>
                </c:pt>
                <c:pt idx="64">
                  <c:v>1.9947114020071637E-2</c:v>
                </c:pt>
                <c:pt idx="65">
                  <c:v>1.9922195704738202E-2</c:v>
                </c:pt>
                <c:pt idx="66">
                  <c:v>1.9847627373850589E-2</c:v>
                </c:pt>
                <c:pt idx="67">
                  <c:v>1.9723966545394447E-2</c:v>
                </c:pt>
                <c:pt idx="68">
                  <c:v>1.9552134698772795E-2</c:v>
                </c:pt>
                <c:pt idx="69">
                  <c:v>1.933340584014246E-2</c:v>
                </c:pt>
                <c:pt idx="70">
                  <c:v>1.9069390773026204E-2</c:v>
                </c:pt>
                <c:pt idx="71">
                  <c:v>1.8762017345846895E-2</c:v>
                </c:pt>
                <c:pt idx="72">
                  <c:v>1.8413507015166166E-2</c:v>
                </c:pt>
                <c:pt idx="73">
                  <c:v>1.80263481230824E-2</c:v>
                </c:pt>
                <c:pt idx="74">
                  <c:v>1.7603266338214976E-2</c:v>
                </c:pt>
                <c:pt idx="75">
                  <c:v>1.7147192750969195E-2</c:v>
                </c:pt>
                <c:pt idx="76">
                  <c:v>1.6661230144589981E-2</c:v>
                </c:pt>
                <c:pt idx="77">
                  <c:v>1.6148617983395716E-2</c:v>
                </c:pt>
                <c:pt idx="78">
                  <c:v>1.5612696668338064E-2</c:v>
                </c:pt>
                <c:pt idx="79">
                  <c:v>1.505687160774022E-2</c:v>
                </c:pt>
                <c:pt idx="80">
                  <c:v>1.4484577638074137E-2</c:v>
                </c:pt>
                <c:pt idx="81">
                  <c:v>1.3899244306549824E-2</c:v>
                </c:pt>
                <c:pt idx="82">
                  <c:v>1.3304262494937741E-2</c:v>
                </c:pt>
                <c:pt idx="83">
                  <c:v>1.270295282345945E-2</c:v>
                </c:pt>
                <c:pt idx="84">
                  <c:v>1.2098536225957168E-2</c:v>
                </c:pt>
                <c:pt idx="85">
                  <c:v>1.1494107034211651E-2</c:v>
                </c:pt>
                <c:pt idx="86">
                  <c:v>1.0892608851627527E-2</c:v>
                </c:pt>
                <c:pt idx="87">
                  <c:v>1.0296813435998739E-2</c:v>
                </c:pt>
                <c:pt idx="88">
                  <c:v>9.709302749160648E-3</c:v>
                </c:pt>
                <c:pt idx="89">
                  <c:v>9.132454269451095E-3</c:v>
                </c:pt>
                <c:pt idx="90">
                  <c:v>8.5684296023903674E-3</c:v>
                </c:pt>
                <c:pt idx="91">
                  <c:v>8.0191663670959798E-3</c:v>
                </c:pt>
                <c:pt idx="92">
                  <c:v>7.486373281787243E-3</c:v>
                </c:pt>
                <c:pt idx="93">
                  <c:v>6.9715283222680146E-3</c:v>
                </c:pt>
                <c:pt idx="94">
                  <c:v>6.4758797832945867E-3</c:v>
                </c:pt>
                <c:pt idx="95">
                  <c:v>6.0004500348492789E-3</c:v>
                </c:pt>
                <c:pt idx="96">
                  <c:v>5.5460417339727773E-3</c:v>
                </c:pt>
                <c:pt idx="97">
                  <c:v>5.1132462281989017E-3</c:v>
                </c:pt>
                <c:pt idx="98">
                  <c:v>4.7024538688443468E-3</c:v>
                </c:pt>
                <c:pt idx="99">
                  <c:v>4.3138659413255757E-3</c:v>
                </c:pt>
                <c:pt idx="100">
                  <c:v>3.9475079150447069E-3</c:v>
                </c:pt>
                <c:pt idx="101">
                  <c:v>3.6032437168108996E-3</c:v>
                </c:pt>
                <c:pt idx="102">
                  <c:v>3.2807907387338302E-3</c:v>
                </c:pt>
                <c:pt idx="103">
                  <c:v>2.9797353034408036E-3</c:v>
                </c:pt>
                <c:pt idx="104">
                  <c:v>2.6995483256594031E-3</c:v>
                </c:pt>
                <c:pt idx="105">
                  <c:v>2.439600928959138E-3</c:v>
                </c:pt>
                <c:pt idx="106">
                  <c:v>2.1991797990213598E-3</c:v>
                </c:pt>
                <c:pt idx="107">
                  <c:v>1.9775020794685111E-3</c:v>
                </c:pt>
                <c:pt idx="108">
                  <c:v>1.773729642311571E-3</c:v>
                </c:pt>
                <c:pt idx="109">
                  <c:v>1.5869825917833708E-3</c:v>
                </c:pt>
                <c:pt idx="110">
                  <c:v>1.4163518870800593E-3</c:v>
                </c:pt>
                <c:pt idx="111">
                  <c:v>1.2609109957597191E-3</c:v>
                </c:pt>
                <c:pt idx="112">
                  <c:v>1.1197265147421451E-3</c:v>
                </c:pt>
                <c:pt idx="113">
                  <c:v>9.918677195897656E-4</c:v>
                </c:pt>
                <c:pt idx="114">
                  <c:v>8.7641502467842702E-4</c:v>
                </c:pt>
                <c:pt idx="115">
                  <c:v>7.7246735671975876E-4</c:v>
                </c:pt>
                <c:pt idx="116">
                  <c:v>6.7914846168428062E-4</c:v>
                </c:pt>
                <c:pt idx="117">
                  <c:v>5.9561218038025894E-4</c:v>
                </c:pt>
                <c:pt idx="118">
                  <c:v>5.2104674072112956E-4</c:v>
                </c:pt>
                <c:pt idx="119">
                  <c:v>4.5467812507955259E-4</c:v>
                </c:pt>
                <c:pt idx="120">
                  <c:v>3.9577257914899847E-4</c:v>
                </c:pt>
                <c:pt idx="121">
                  <c:v>3.4363833453069856E-4</c:v>
                </c:pt>
                <c:pt idx="122">
                  <c:v>2.9762662098879267E-4</c:v>
                </c:pt>
                <c:pt idx="123">
                  <c:v>2.5713204615269698E-4</c:v>
                </c:pt>
                <c:pt idx="124">
                  <c:v>2.2159242059690038E-4</c:v>
                </c:pt>
                <c:pt idx="125">
                  <c:v>1.9048810491109053E-4</c:v>
                </c:pt>
                <c:pt idx="126">
                  <c:v>1.6334095280999593E-4</c:v>
                </c:pt>
                <c:pt idx="127">
                  <c:v>1.3971292074397234E-4</c:v>
                </c:pt>
                <c:pt idx="128">
                  <c:v>1.1920441007324202E-4</c:v>
                </c:pt>
                <c:pt idx="129">
                  <c:v>1.0145240286498842E-4</c:v>
                </c:pt>
                <c:pt idx="130">
                  <c:v>8.6128446952684051E-5</c:v>
                </c:pt>
                <c:pt idx="131">
                  <c:v>7.2936540233337294E-5</c:v>
                </c:pt>
                <c:pt idx="132">
                  <c:v>6.1610958423650991E-5</c:v>
                </c:pt>
                <c:pt idx="133">
                  <c:v>5.1914064783070521E-5</c:v>
                </c:pt>
                <c:pt idx="134">
                  <c:v>4.3634134752288005E-5</c:v>
                </c:pt>
                <c:pt idx="135">
                  <c:v>3.6583223141515545E-5</c:v>
                </c:pt>
                <c:pt idx="136">
                  <c:v>3.0595096505688594E-5</c:v>
                </c:pt>
                <c:pt idx="137">
                  <c:v>2.5523248717209279E-5</c:v>
                </c:pt>
                <c:pt idx="138">
                  <c:v>2.1239013527537571E-5</c:v>
                </c:pt>
                <c:pt idx="139">
                  <c:v>1.7629784118372273E-5</c:v>
                </c:pt>
                <c:pt idx="140">
                  <c:v>1.4597346289573013E-5</c:v>
                </c:pt>
                <c:pt idx="141">
                  <c:v>1.2056329011299661E-5</c:v>
                </c:pt>
                <c:pt idx="142">
                  <c:v>9.9327735696386359E-6</c:v>
                </c:pt>
                <c:pt idx="143">
                  <c:v>8.1628204383121001E-6</c:v>
                </c:pt>
                <c:pt idx="144">
                  <c:v>6.6915112882442679E-6</c:v>
                </c:pt>
                <c:pt idx="145">
                  <c:v>5.4717021719900273E-6</c:v>
                </c:pt>
                <c:pt idx="146">
                  <c:v>4.4630828588566459E-6</c:v>
                </c:pt>
                <c:pt idx="147">
                  <c:v>3.6312965151126169E-6</c:v>
                </c:pt>
                <c:pt idx="148">
                  <c:v>2.9471533878269929E-6</c:v>
                </c:pt>
                <c:pt idx="149">
                  <c:v>2.3859318270602476E-6</c:v>
                </c:pt>
                <c:pt idx="150">
                  <c:v>1.9267598371043564E-6</c:v>
                </c:pt>
                <c:pt idx="151">
                  <c:v>1.5520703528925133E-6</c:v>
                </c:pt>
                <c:pt idx="152">
                  <c:v>1.2471235645026766E-6</c:v>
                </c:pt>
                <c:pt idx="153">
                  <c:v>9.9958983534613938E-7</c:v>
                </c:pt>
                <c:pt idx="154">
                  <c:v>7.9918705534527388E-7</c:v>
                </c:pt>
                <c:pt idx="155">
                  <c:v>6.3736661909167328E-7</c:v>
                </c:pt>
                <c:pt idx="156">
                  <c:v>5.0704260327433802E-7</c:v>
                </c:pt>
                <c:pt idx="157">
                  <c:v>4.0235912282461474E-7</c:v>
                </c:pt>
                <c:pt idx="158">
                  <c:v>3.1849125894335446E-7</c:v>
                </c:pt>
                <c:pt idx="159">
                  <c:v>2.514753644296223E-7</c:v>
                </c:pt>
              </c:numCache>
            </c:numRef>
          </c:val>
          <c:smooth val="0"/>
        </c:ser>
        <c:dLbls>
          <c:showLegendKey val="0"/>
          <c:showVal val="0"/>
          <c:showCatName val="0"/>
          <c:showSerName val="0"/>
          <c:showPercent val="0"/>
          <c:showBubbleSize val="0"/>
        </c:dLbls>
        <c:smooth val="0"/>
        <c:axId val="561648720"/>
        <c:axId val="561649112"/>
      </c:lineChart>
      <c:catAx>
        <c:axId val="561648720"/>
        <c:scaling>
          <c:orientation val="minMax"/>
        </c:scaling>
        <c:delete val="1"/>
        <c:axPos val="b"/>
        <c:numFmt formatCode="General" sourceLinked="1"/>
        <c:majorTickMark val="out"/>
        <c:minorTickMark val="none"/>
        <c:tickLblPos val="nextTo"/>
        <c:crossAx val="561649112"/>
        <c:crosses val="autoZero"/>
        <c:auto val="1"/>
        <c:lblAlgn val="ctr"/>
        <c:lblOffset val="100"/>
        <c:noMultiLvlLbl val="0"/>
      </c:catAx>
      <c:valAx>
        <c:axId val="561649112"/>
        <c:scaling>
          <c:orientation val="minMax"/>
          <c:max val="2.0000000000000004E-2"/>
        </c:scaling>
        <c:delete val="1"/>
        <c:axPos val="l"/>
        <c:numFmt formatCode="General" sourceLinked="1"/>
        <c:majorTickMark val="out"/>
        <c:minorTickMark val="none"/>
        <c:tickLblPos val="nextTo"/>
        <c:crossAx val="5616487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6.4114093662356667E-2"/>
          <c:w val="0.97443016023633755"/>
          <c:h val="0.87456491165306494"/>
        </c:manualLayout>
      </c:layout>
      <c:lineChart>
        <c:grouping val="standard"/>
        <c:varyColors val="0"/>
        <c:ser>
          <c:idx val="0"/>
          <c:order val="0"/>
          <c:tx>
            <c:strRef>
              <c:f>Sheet1!$B$3</c:f>
              <c:strCache>
                <c:ptCount val="1"/>
                <c:pt idx="0">
                  <c:v>観測分布</c:v>
                </c:pt>
              </c:strCache>
            </c:strRef>
          </c:tx>
          <c:spPr>
            <a:ln w="15875" cap="rnd">
              <a:solidFill>
                <a:srgbClr val="0070C0"/>
              </a:solidFill>
              <a:prstDash val="lgDash"/>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Sheet1!$B$4:$B$163</c:f>
              <c:numCache>
                <c:formatCode>General</c:formatCode>
                <c:ptCount val="160"/>
                <c:pt idx="0">
                  <c:v>1.1920441007324202E-4</c:v>
                </c:pt>
                <c:pt idx="1">
                  <c:v>1.3971292074397234E-4</c:v>
                </c:pt>
                <c:pt idx="2">
                  <c:v>1.6334095280999593E-4</c:v>
                </c:pt>
                <c:pt idx="3">
                  <c:v>1.9048810491109053E-4</c:v>
                </c:pt>
                <c:pt idx="4">
                  <c:v>2.2159242059690038E-4</c:v>
                </c:pt>
                <c:pt idx="5">
                  <c:v>2.5713204615269698E-4</c:v>
                </c:pt>
                <c:pt idx="6">
                  <c:v>2.9762662098879267E-4</c:v>
                </c:pt>
                <c:pt idx="7">
                  <c:v>3.4363833453069856E-4</c:v>
                </c:pt>
                <c:pt idx="8">
                  <c:v>3.9577257914899847E-4</c:v>
                </c:pt>
                <c:pt idx="9">
                  <c:v>4.5467812507955259E-4</c:v>
                </c:pt>
                <c:pt idx="10">
                  <c:v>5.2104674072112956E-4</c:v>
                </c:pt>
                <c:pt idx="11">
                  <c:v>5.9561218038025894E-4</c:v>
                </c:pt>
                <c:pt idx="12">
                  <c:v>6.7914846168428062E-4</c:v>
                </c:pt>
                <c:pt idx="13">
                  <c:v>7.7246735671975876E-4</c:v>
                </c:pt>
                <c:pt idx="14">
                  <c:v>8.7641502467842702E-4</c:v>
                </c:pt>
                <c:pt idx="15">
                  <c:v>9.918677195897656E-4</c:v>
                </c:pt>
                <c:pt idx="16">
                  <c:v>1.1197265147421451E-3</c:v>
                </c:pt>
                <c:pt idx="17">
                  <c:v>1.2609109957597191E-3</c:v>
                </c:pt>
                <c:pt idx="18">
                  <c:v>1.4163518870800593E-3</c:v>
                </c:pt>
                <c:pt idx="19">
                  <c:v>1.5869825917833708E-3</c:v>
                </c:pt>
                <c:pt idx="20">
                  <c:v>1.773729642311571E-3</c:v>
                </c:pt>
                <c:pt idx="21">
                  <c:v>1.9775020794685111E-3</c:v>
                </c:pt>
                <c:pt idx="22">
                  <c:v>2.1991797990213598E-3</c:v>
                </c:pt>
                <c:pt idx="23">
                  <c:v>2.439600928959138E-3</c:v>
                </c:pt>
                <c:pt idx="24">
                  <c:v>2.6995483256594031E-3</c:v>
                </c:pt>
                <c:pt idx="25">
                  <c:v>2.9797353034408036E-3</c:v>
                </c:pt>
                <c:pt idx="26">
                  <c:v>3.2807907387338302E-3</c:v>
                </c:pt>
                <c:pt idx="27">
                  <c:v>3.6032437168108996E-3</c:v>
                </c:pt>
                <c:pt idx="28">
                  <c:v>3.9475079150447069E-3</c:v>
                </c:pt>
                <c:pt idx="29">
                  <c:v>4.3138659413255757E-3</c:v>
                </c:pt>
                <c:pt idx="30">
                  <c:v>4.7024538688443468E-3</c:v>
                </c:pt>
                <c:pt idx="31">
                  <c:v>5.1132462281989017E-3</c:v>
                </c:pt>
                <c:pt idx="32">
                  <c:v>5.5460417339727773E-3</c:v>
                </c:pt>
                <c:pt idx="33">
                  <c:v>6.0004500348492789E-3</c:v>
                </c:pt>
                <c:pt idx="34">
                  <c:v>6.4758797832945867E-3</c:v>
                </c:pt>
                <c:pt idx="35">
                  <c:v>6.9715283222680146E-3</c:v>
                </c:pt>
                <c:pt idx="36">
                  <c:v>7.486373281787243E-3</c:v>
                </c:pt>
                <c:pt idx="37">
                  <c:v>8.0191663670959798E-3</c:v>
                </c:pt>
                <c:pt idx="38">
                  <c:v>8.5684296023903674E-3</c:v>
                </c:pt>
                <c:pt idx="39">
                  <c:v>9.132454269451095E-3</c:v>
                </c:pt>
                <c:pt idx="40">
                  <c:v>9.709302749160648E-3</c:v>
                </c:pt>
                <c:pt idx="41">
                  <c:v>1.0296813435998739E-2</c:v>
                </c:pt>
                <c:pt idx="42">
                  <c:v>1.0892608851627527E-2</c:v>
                </c:pt>
                <c:pt idx="43">
                  <c:v>1.1494107034211651E-2</c:v>
                </c:pt>
                <c:pt idx="44">
                  <c:v>1.2098536225957168E-2</c:v>
                </c:pt>
                <c:pt idx="45">
                  <c:v>1.270295282345945E-2</c:v>
                </c:pt>
                <c:pt idx="46">
                  <c:v>1.3304262494937741E-2</c:v>
                </c:pt>
                <c:pt idx="47">
                  <c:v>1.3899244306549824E-2</c:v>
                </c:pt>
                <c:pt idx="48">
                  <c:v>1.4484577638074137E-2</c:v>
                </c:pt>
                <c:pt idx="49">
                  <c:v>1.505687160774022E-2</c:v>
                </c:pt>
                <c:pt idx="50">
                  <c:v>1.5612696668338064E-2</c:v>
                </c:pt>
                <c:pt idx="51">
                  <c:v>1.6148617983395716E-2</c:v>
                </c:pt>
                <c:pt idx="52">
                  <c:v>1.6661230144589981E-2</c:v>
                </c:pt>
                <c:pt idx="53">
                  <c:v>1.7147192750969195E-2</c:v>
                </c:pt>
                <c:pt idx="54">
                  <c:v>1.7603266338214976E-2</c:v>
                </c:pt>
                <c:pt idx="55">
                  <c:v>1.80263481230824E-2</c:v>
                </c:pt>
                <c:pt idx="56">
                  <c:v>1.8413507015166166E-2</c:v>
                </c:pt>
                <c:pt idx="57">
                  <c:v>1.8762017345846895E-2</c:v>
                </c:pt>
                <c:pt idx="58">
                  <c:v>1.9069390773026204E-2</c:v>
                </c:pt>
                <c:pt idx="59">
                  <c:v>1.933340584014246E-2</c:v>
                </c:pt>
                <c:pt idx="60">
                  <c:v>1.9552134698772795E-2</c:v>
                </c:pt>
                <c:pt idx="61">
                  <c:v>1.9723966545394447E-2</c:v>
                </c:pt>
                <c:pt idx="62">
                  <c:v>1.9847627373850589E-2</c:v>
                </c:pt>
                <c:pt idx="63">
                  <c:v>1.9922195704738202E-2</c:v>
                </c:pt>
                <c:pt idx="64">
                  <c:v>1.9947114020071637E-2</c:v>
                </c:pt>
                <c:pt idx="65">
                  <c:v>1.9922195704738202E-2</c:v>
                </c:pt>
                <c:pt idx="66">
                  <c:v>1.9847627373850589E-2</c:v>
                </c:pt>
                <c:pt idx="67">
                  <c:v>1.9723966545394447E-2</c:v>
                </c:pt>
                <c:pt idx="68">
                  <c:v>1.9552134698772795E-2</c:v>
                </c:pt>
                <c:pt idx="69">
                  <c:v>1.933340584014246E-2</c:v>
                </c:pt>
                <c:pt idx="70">
                  <c:v>1.9069390773026204E-2</c:v>
                </c:pt>
                <c:pt idx="71">
                  <c:v>1.8762017345846895E-2</c:v>
                </c:pt>
                <c:pt idx="72">
                  <c:v>1.8413507015166166E-2</c:v>
                </c:pt>
                <c:pt idx="73">
                  <c:v>1.80263481230824E-2</c:v>
                </c:pt>
                <c:pt idx="74">
                  <c:v>1.7603266338214976E-2</c:v>
                </c:pt>
                <c:pt idx="75">
                  <c:v>1.7147192750969195E-2</c:v>
                </c:pt>
                <c:pt idx="76">
                  <c:v>1.6661230144589981E-2</c:v>
                </c:pt>
                <c:pt idx="77">
                  <c:v>1.6148617983395716E-2</c:v>
                </c:pt>
                <c:pt idx="78">
                  <c:v>1.5612696668338064E-2</c:v>
                </c:pt>
                <c:pt idx="79">
                  <c:v>1.505687160774022E-2</c:v>
                </c:pt>
                <c:pt idx="80">
                  <c:v>1.4484577638074137E-2</c:v>
                </c:pt>
                <c:pt idx="81">
                  <c:v>1.3899244306549824E-2</c:v>
                </c:pt>
                <c:pt idx="82">
                  <c:v>1.3304262494937741E-2</c:v>
                </c:pt>
                <c:pt idx="83">
                  <c:v>1.270295282345945E-2</c:v>
                </c:pt>
                <c:pt idx="84">
                  <c:v>1.2098536225957168E-2</c:v>
                </c:pt>
                <c:pt idx="85">
                  <c:v>1.1494107034211651E-2</c:v>
                </c:pt>
                <c:pt idx="86">
                  <c:v>1.0892608851627527E-2</c:v>
                </c:pt>
                <c:pt idx="87">
                  <c:v>1.0296813435998739E-2</c:v>
                </c:pt>
                <c:pt idx="88">
                  <c:v>9.709302749160648E-3</c:v>
                </c:pt>
                <c:pt idx="89">
                  <c:v>9.132454269451095E-3</c:v>
                </c:pt>
                <c:pt idx="90">
                  <c:v>8.5684296023903674E-3</c:v>
                </c:pt>
                <c:pt idx="91">
                  <c:v>8.0191663670959798E-3</c:v>
                </c:pt>
                <c:pt idx="92">
                  <c:v>7.486373281787243E-3</c:v>
                </c:pt>
                <c:pt idx="93">
                  <c:v>6.9715283222680146E-3</c:v>
                </c:pt>
                <c:pt idx="94">
                  <c:v>6.4758797832945867E-3</c:v>
                </c:pt>
                <c:pt idx="95">
                  <c:v>6.0004500348492789E-3</c:v>
                </c:pt>
                <c:pt idx="96">
                  <c:v>5.5460417339727773E-3</c:v>
                </c:pt>
                <c:pt idx="97">
                  <c:v>5.1132462281989017E-3</c:v>
                </c:pt>
                <c:pt idx="98">
                  <c:v>4.7024538688443468E-3</c:v>
                </c:pt>
                <c:pt idx="99">
                  <c:v>4.3138659413255757E-3</c:v>
                </c:pt>
                <c:pt idx="100">
                  <c:v>3.9475079150447069E-3</c:v>
                </c:pt>
                <c:pt idx="101">
                  <c:v>3.6032437168108996E-3</c:v>
                </c:pt>
                <c:pt idx="102">
                  <c:v>3.2807907387338302E-3</c:v>
                </c:pt>
                <c:pt idx="103">
                  <c:v>2.9797353034408036E-3</c:v>
                </c:pt>
                <c:pt idx="104">
                  <c:v>2.6995483256594031E-3</c:v>
                </c:pt>
                <c:pt idx="105">
                  <c:v>2.439600928959138E-3</c:v>
                </c:pt>
                <c:pt idx="106">
                  <c:v>2.1991797990213598E-3</c:v>
                </c:pt>
                <c:pt idx="107">
                  <c:v>1.9775020794685111E-3</c:v>
                </c:pt>
                <c:pt idx="108">
                  <c:v>1.773729642311571E-3</c:v>
                </c:pt>
                <c:pt idx="109">
                  <c:v>1.5869825917833708E-3</c:v>
                </c:pt>
                <c:pt idx="110">
                  <c:v>1.4163518870800593E-3</c:v>
                </c:pt>
                <c:pt idx="111">
                  <c:v>1.2609109957597191E-3</c:v>
                </c:pt>
                <c:pt idx="112">
                  <c:v>1.1197265147421451E-3</c:v>
                </c:pt>
                <c:pt idx="113">
                  <c:v>9.918677195897656E-4</c:v>
                </c:pt>
                <c:pt idx="114">
                  <c:v>8.7641502467842702E-4</c:v>
                </c:pt>
                <c:pt idx="115">
                  <c:v>7.7246735671975876E-4</c:v>
                </c:pt>
                <c:pt idx="116">
                  <c:v>6.7914846168428062E-4</c:v>
                </c:pt>
                <c:pt idx="117">
                  <c:v>5.9561218038025894E-4</c:v>
                </c:pt>
                <c:pt idx="118">
                  <c:v>5.2104674072112956E-4</c:v>
                </c:pt>
                <c:pt idx="119">
                  <c:v>4.5467812507955259E-4</c:v>
                </c:pt>
                <c:pt idx="120">
                  <c:v>3.9577257914899847E-4</c:v>
                </c:pt>
                <c:pt idx="121">
                  <c:v>3.4363833453069856E-4</c:v>
                </c:pt>
                <c:pt idx="122">
                  <c:v>2.9762662098879267E-4</c:v>
                </c:pt>
                <c:pt idx="123">
                  <c:v>2.5713204615269698E-4</c:v>
                </c:pt>
                <c:pt idx="124">
                  <c:v>2.2159242059690038E-4</c:v>
                </c:pt>
                <c:pt idx="125">
                  <c:v>1.9048810491109053E-4</c:v>
                </c:pt>
                <c:pt idx="126">
                  <c:v>1.6334095280999593E-4</c:v>
                </c:pt>
                <c:pt idx="127">
                  <c:v>1.3971292074397234E-4</c:v>
                </c:pt>
                <c:pt idx="128">
                  <c:v>1.1920441007324202E-4</c:v>
                </c:pt>
                <c:pt idx="129">
                  <c:v>1.0145240286498842E-4</c:v>
                </c:pt>
                <c:pt idx="130">
                  <c:v>8.6128446952684051E-5</c:v>
                </c:pt>
                <c:pt idx="131">
                  <c:v>7.2936540233337294E-5</c:v>
                </c:pt>
                <c:pt idx="132">
                  <c:v>6.1610958423650991E-5</c:v>
                </c:pt>
                <c:pt idx="133">
                  <c:v>5.1914064783070521E-5</c:v>
                </c:pt>
                <c:pt idx="134">
                  <c:v>4.3634134752288005E-5</c:v>
                </c:pt>
                <c:pt idx="135">
                  <c:v>3.6583223141515545E-5</c:v>
                </c:pt>
                <c:pt idx="136">
                  <c:v>3.0595096505688594E-5</c:v>
                </c:pt>
                <c:pt idx="137">
                  <c:v>2.5523248717209279E-5</c:v>
                </c:pt>
                <c:pt idx="138">
                  <c:v>2.1239013527537571E-5</c:v>
                </c:pt>
                <c:pt idx="139">
                  <c:v>1.7629784118372273E-5</c:v>
                </c:pt>
                <c:pt idx="140">
                  <c:v>1.4597346289573013E-5</c:v>
                </c:pt>
                <c:pt idx="141">
                  <c:v>1.2056329011299661E-5</c:v>
                </c:pt>
                <c:pt idx="142">
                  <c:v>9.9327735696386359E-6</c:v>
                </c:pt>
                <c:pt idx="143">
                  <c:v>8.1628204383121001E-6</c:v>
                </c:pt>
                <c:pt idx="144">
                  <c:v>6.6915112882442679E-6</c:v>
                </c:pt>
                <c:pt idx="145">
                  <c:v>5.4717021719900273E-6</c:v>
                </c:pt>
                <c:pt idx="146">
                  <c:v>4.4630828588566459E-6</c:v>
                </c:pt>
                <c:pt idx="147">
                  <c:v>3.6312965151126169E-6</c:v>
                </c:pt>
                <c:pt idx="148">
                  <c:v>2.9471533878269929E-6</c:v>
                </c:pt>
                <c:pt idx="149">
                  <c:v>2.3859318270602476E-6</c:v>
                </c:pt>
                <c:pt idx="150">
                  <c:v>1.9267598371043564E-6</c:v>
                </c:pt>
                <c:pt idx="151">
                  <c:v>1.5520703528925133E-6</c:v>
                </c:pt>
                <c:pt idx="152">
                  <c:v>1.2471235645026766E-6</c:v>
                </c:pt>
                <c:pt idx="153">
                  <c:v>9.9958983534613938E-7</c:v>
                </c:pt>
                <c:pt idx="154">
                  <c:v>7.9918705534527388E-7</c:v>
                </c:pt>
                <c:pt idx="155">
                  <c:v>6.3736661909167328E-7</c:v>
                </c:pt>
                <c:pt idx="156">
                  <c:v>5.0704260327433802E-7</c:v>
                </c:pt>
                <c:pt idx="157">
                  <c:v>4.0235912282461474E-7</c:v>
                </c:pt>
                <c:pt idx="158">
                  <c:v>3.1849125894335446E-7</c:v>
                </c:pt>
                <c:pt idx="159">
                  <c:v>2.514753644296223E-7</c:v>
                </c:pt>
              </c:numCache>
            </c:numRef>
          </c:val>
          <c:smooth val="0"/>
        </c:ser>
        <c:dLbls>
          <c:showLegendKey val="0"/>
          <c:showVal val="0"/>
          <c:showCatName val="0"/>
          <c:showSerName val="0"/>
          <c:showPercent val="0"/>
          <c:showBubbleSize val="0"/>
        </c:dLbls>
        <c:smooth val="0"/>
        <c:axId val="561647936"/>
        <c:axId val="561649896"/>
      </c:lineChart>
      <c:catAx>
        <c:axId val="561647936"/>
        <c:scaling>
          <c:orientation val="minMax"/>
        </c:scaling>
        <c:delete val="1"/>
        <c:axPos val="b"/>
        <c:numFmt formatCode="General" sourceLinked="1"/>
        <c:majorTickMark val="out"/>
        <c:minorTickMark val="none"/>
        <c:tickLblPos val="nextTo"/>
        <c:crossAx val="561649896"/>
        <c:crosses val="autoZero"/>
        <c:auto val="1"/>
        <c:lblAlgn val="ctr"/>
        <c:lblOffset val="100"/>
        <c:noMultiLvlLbl val="0"/>
      </c:catAx>
      <c:valAx>
        <c:axId val="561649896"/>
        <c:scaling>
          <c:orientation val="minMax"/>
          <c:max val="2.0000000000000004E-2"/>
        </c:scaling>
        <c:delete val="1"/>
        <c:axPos val="l"/>
        <c:numFmt formatCode="General" sourceLinked="1"/>
        <c:majorTickMark val="out"/>
        <c:minorTickMark val="none"/>
        <c:tickLblPos val="nextTo"/>
        <c:crossAx val="561647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6.4114093662356667E-2"/>
          <c:w val="0.97443016023633755"/>
          <c:h val="0.87456491165306494"/>
        </c:manualLayout>
      </c:layout>
      <c:lineChart>
        <c:grouping val="standard"/>
        <c:varyColors val="0"/>
        <c:ser>
          <c:idx val="0"/>
          <c:order val="0"/>
          <c:tx>
            <c:strRef>
              <c:f>Sheet1!$B$3</c:f>
              <c:strCache>
                <c:ptCount val="1"/>
                <c:pt idx="0">
                  <c:v>観測分布</c:v>
                </c:pt>
              </c:strCache>
            </c:strRef>
          </c:tx>
          <c:spPr>
            <a:ln w="15875" cap="rnd">
              <a:solidFill>
                <a:srgbClr val="00B050"/>
              </a:solidFill>
              <a:prstDash val="dash"/>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Sheet1!$B$4:$B$163</c:f>
              <c:numCache>
                <c:formatCode>General</c:formatCode>
                <c:ptCount val="160"/>
                <c:pt idx="0">
                  <c:v>1.1920441007324202E-4</c:v>
                </c:pt>
                <c:pt idx="1">
                  <c:v>1.3971292074397234E-4</c:v>
                </c:pt>
                <c:pt idx="2">
                  <c:v>1.6334095280999593E-4</c:v>
                </c:pt>
                <c:pt idx="3">
                  <c:v>1.9048810491109053E-4</c:v>
                </c:pt>
                <c:pt idx="4">
                  <c:v>2.2159242059690038E-4</c:v>
                </c:pt>
                <c:pt idx="5">
                  <c:v>2.5713204615269698E-4</c:v>
                </c:pt>
                <c:pt idx="6">
                  <c:v>2.9762662098879267E-4</c:v>
                </c:pt>
                <c:pt idx="7">
                  <c:v>3.4363833453069856E-4</c:v>
                </c:pt>
                <c:pt idx="8">
                  <c:v>3.9577257914899847E-4</c:v>
                </c:pt>
                <c:pt idx="9">
                  <c:v>4.5467812507955259E-4</c:v>
                </c:pt>
                <c:pt idx="10">
                  <c:v>5.2104674072112956E-4</c:v>
                </c:pt>
                <c:pt idx="11">
                  <c:v>5.9561218038025894E-4</c:v>
                </c:pt>
                <c:pt idx="12">
                  <c:v>6.7914846168428062E-4</c:v>
                </c:pt>
                <c:pt idx="13">
                  <c:v>7.7246735671975876E-4</c:v>
                </c:pt>
                <c:pt idx="14">
                  <c:v>8.7641502467842702E-4</c:v>
                </c:pt>
                <c:pt idx="15">
                  <c:v>9.918677195897656E-4</c:v>
                </c:pt>
                <c:pt idx="16">
                  <c:v>1.1197265147421451E-3</c:v>
                </c:pt>
                <c:pt idx="17">
                  <c:v>1.2609109957597191E-3</c:v>
                </c:pt>
                <c:pt idx="18">
                  <c:v>1.4163518870800593E-3</c:v>
                </c:pt>
                <c:pt idx="19">
                  <c:v>1.5869825917833708E-3</c:v>
                </c:pt>
                <c:pt idx="20">
                  <c:v>1.773729642311571E-3</c:v>
                </c:pt>
                <c:pt idx="21">
                  <c:v>1.9775020794685111E-3</c:v>
                </c:pt>
                <c:pt idx="22">
                  <c:v>2.1991797990213598E-3</c:v>
                </c:pt>
                <c:pt idx="23">
                  <c:v>2.439600928959138E-3</c:v>
                </c:pt>
                <c:pt idx="24">
                  <c:v>2.6995483256594031E-3</c:v>
                </c:pt>
                <c:pt idx="25">
                  <c:v>2.9797353034408036E-3</c:v>
                </c:pt>
                <c:pt idx="26">
                  <c:v>3.2807907387338302E-3</c:v>
                </c:pt>
                <c:pt idx="27">
                  <c:v>3.6032437168108996E-3</c:v>
                </c:pt>
                <c:pt idx="28">
                  <c:v>3.9475079150447069E-3</c:v>
                </c:pt>
                <c:pt idx="29">
                  <c:v>4.3138659413255757E-3</c:v>
                </c:pt>
                <c:pt idx="30">
                  <c:v>4.7024538688443468E-3</c:v>
                </c:pt>
                <c:pt idx="31">
                  <c:v>5.1132462281989017E-3</c:v>
                </c:pt>
                <c:pt idx="32">
                  <c:v>5.5460417339727773E-3</c:v>
                </c:pt>
                <c:pt idx="33">
                  <c:v>6.0004500348492789E-3</c:v>
                </c:pt>
                <c:pt idx="34">
                  <c:v>6.4758797832945867E-3</c:v>
                </c:pt>
                <c:pt idx="35">
                  <c:v>6.9715283222680146E-3</c:v>
                </c:pt>
                <c:pt idx="36">
                  <c:v>7.486373281787243E-3</c:v>
                </c:pt>
                <c:pt idx="37">
                  <c:v>8.0191663670959798E-3</c:v>
                </c:pt>
                <c:pt idx="38">
                  <c:v>8.5684296023903674E-3</c:v>
                </c:pt>
                <c:pt idx="39">
                  <c:v>9.132454269451095E-3</c:v>
                </c:pt>
                <c:pt idx="40">
                  <c:v>9.709302749160648E-3</c:v>
                </c:pt>
                <c:pt idx="41">
                  <c:v>1.0296813435998739E-2</c:v>
                </c:pt>
                <c:pt idx="42">
                  <c:v>1.0892608851627527E-2</c:v>
                </c:pt>
                <c:pt idx="43">
                  <c:v>1.1494107034211651E-2</c:v>
                </c:pt>
                <c:pt idx="44">
                  <c:v>1.2098536225957168E-2</c:v>
                </c:pt>
                <c:pt idx="45">
                  <c:v>1.270295282345945E-2</c:v>
                </c:pt>
                <c:pt idx="46">
                  <c:v>1.3304262494937741E-2</c:v>
                </c:pt>
                <c:pt idx="47">
                  <c:v>1.3899244306549824E-2</c:v>
                </c:pt>
                <c:pt idx="48">
                  <c:v>1.4484577638074137E-2</c:v>
                </c:pt>
                <c:pt idx="49">
                  <c:v>1.505687160774022E-2</c:v>
                </c:pt>
                <c:pt idx="50">
                  <c:v>1.5612696668338064E-2</c:v>
                </c:pt>
                <c:pt idx="51">
                  <c:v>1.6148617983395716E-2</c:v>
                </c:pt>
                <c:pt idx="52">
                  <c:v>1.6661230144589981E-2</c:v>
                </c:pt>
                <c:pt idx="53">
                  <c:v>1.7147192750969195E-2</c:v>
                </c:pt>
                <c:pt idx="54">
                  <c:v>1.7603266338214976E-2</c:v>
                </c:pt>
                <c:pt idx="55">
                  <c:v>1.80263481230824E-2</c:v>
                </c:pt>
                <c:pt idx="56">
                  <c:v>1.8413507015166166E-2</c:v>
                </c:pt>
                <c:pt idx="57">
                  <c:v>1.8762017345846895E-2</c:v>
                </c:pt>
                <c:pt idx="58">
                  <c:v>1.9069390773026204E-2</c:v>
                </c:pt>
                <c:pt idx="59">
                  <c:v>1.933340584014246E-2</c:v>
                </c:pt>
                <c:pt idx="60">
                  <c:v>1.9552134698772795E-2</c:v>
                </c:pt>
                <c:pt idx="61">
                  <c:v>1.9723966545394447E-2</c:v>
                </c:pt>
                <c:pt idx="62">
                  <c:v>1.9847627373850589E-2</c:v>
                </c:pt>
                <c:pt idx="63">
                  <c:v>1.9922195704738202E-2</c:v>
                </c:pt>
                <c:pt idx="64">
                  <c:v>1.9947114020071637E-2</c:v>
                </c:pt>
                <c:pt idx="65">
                  <c:v>1.9922195704738202E-2</c:v>
                </c:pt>
                <c:pt idx="66">
                  <c:v>1.9847627373850589E-2</c:v>
                </c:pt>
                <c:pt idx="67">
                  <c:v>1.9723966545394447E-2</c:v>
                </c:pt>
                <c:pt idx="68">
                  <c:v>1.9552134698772795E-2</c:v>
                </c:pt>
                <c:pt idx="69">
                  <c:v>1.933340584014246E-2</c:v>
                </c:pt>
                <c:pt idx="70">
                  <c:v>1.9069390773026204E-2</c:v>
                </c:pt>
                <c:pt idx="71">
                  <c:v>1.8762017345846895E-2</c:v>
                </c:pt>
                <c:pt idx="72">
                  <c:v>1.8413507015166166E-2</c:v>
                </c:pt>
                <c:pt idx="73">
                  <c:v>1.80263481230824E-2</c:v>
                </c:pt>
                <c:pt idx="74">
                  <c:v>1.7603266338214976E-2</c:v>
                </c:pt>
                <c:pt idx="75">
                  <c:v>1.7147192750969195E-2</c:v>
                </c:pt>
                <c:pt idx="76">
                  <c:v>1.6661230144589981E-2</c:v>
                </c:pt>
                <c:pt idx="77">
                  <c:v>1.6148617983395716E-2</c:v>
                </c:pt>
                <c:pt idx="78">
                  <c:v>1.5612696668338064E-2</c:v>
                </c:pt>
                <c:pt idx="79">
                  <c:v>1.505687160774022E-2</c:v>
                </c:pt>
                <c:pt idx="80">
                  <c:v>1.4484577638074137E-2</c:v>
                </c:pt>
                <c:pt idx="81">
                  <c:v>1.3899244306549824E-2</c:v>
                </c:pt>
                <c:pt idx="82">
                  <c:v>1.3304262494937741E-2</c:v>
                </c:pt>
                <c:pt idx="83">
                  <c:v>1.270295282345945E-2</c:v>
                </c:pt>
                <c:pt idx="84">
                  <c:v>1.2098536225957168E-2</c:v>
                </c:pt>
                <c:pt idx="85">
                  <c:v>1.1494107034211651E-2</c:v>
                </c:pt>
                <c:pt idx="86">
                  <c:v>1.0892608851627527E-2</c:v>
                </c:pt>
                <c:pt idx="87">
                  <c:v>1.0296813435998739E-2</c:v>
                </c:pt>
                <c:pt idx="88">
                  <c:v>9.709302749160648E-3</c:v>
                </c:pt>
                <c:pt idx="89">
                  <c:v>9.132454269451095E-3</c:v>
                </c:pt>
                <c:pt idx="90">
                  <c:v>8.5684296023903674E-3</c:v>
                </c:pt>
                <c:pt idx="91">
                  <c:v>8.0191663670959798E-3</c:v>
                </c:pt>
                <c:pt idx="92">
                  <c:v>7.486373281787243E-3</c:v>
                </c:pt>
                <c:pt idx="93">
                  <c:v>6.9715283222680146E-3</c:v>
                </c:pt>
                <c:pt idx="94">
                  <c:v>6.4758797832945867E-3</c:v>
                </c:pt>
                <c:pt idx="95">
                  <c:v>6.0004500348492789E-3</c:v>
                </c:pt>
                <c:pt idx="96">
                  <c:v>5.5460417339727773E-3</c:v>
                </c:pt>
                <c:pt idx="97">
                  <c:v>5.1132462281989017E-3</c:v>
                </c:pt>
                <c:pt idx="98">
                  <c:v>4.7024538688443468E-3</c:v>
                </c:pt>
                <c:pt idx="99">
                  <c:v>4.3138659413255757E-3</c:v>
                </c:pt>
                <c:pt idx="100">
                  <c:v>3.9475079150447069E-3</c:v>
                </c:pt>
                <c:pt idx="101">
                  <c:v>3.6032437168108996E-3</c:v>
                </c:pt>
                <c:pt idx="102">
                  <c:v>3.2807907387338302E-3</c:v>
                </c:pt>
                <c:pt idx="103">
                  <c:v>2.9797353034408036E-3</c:v>
                </c:pt>
                <c:pt idx="104">
                  <c:v>2.6995483256594031E-3</c:v>
                </c:pt>
                <c:pt idx="105">
                  <c:v>2.439600928959138E-3</c:v>
                </c:pt>
                <c:pt idx="106">
                  <c:v>2.1991797990213598E-3</c:v>
                </c:pt>
                <c:pt idx="107">
                  <c:v>1.9775020794685111E-3</c:v>
                </c:pt>
                <c:pt idx="108">
                  <c:v>1.773729642311571E-3</c:v>
                </c:pt>
                <c:pt idx="109">
                  <c:v>1.5869825917833708E-3</c:v>
                </c:pt>
                <c:pt idx="110">
                  <c:v>1.4163518870800593E-3</c:v>
                </c:pt>
                <c:pt idx="111">
                  <c:v>1.2609109957597191E-3</c:v>
                </c:pt>
                <c:pt idx="112">
                  <c:v>1.1197265147421451E-3</c:v>
                </c:pt>
                <c:pt idx="113">
                  <c:v>9.918677195897656E-4</c:v>
                </c:pt>
                <c:pt idx="114">
                  <c:v>8.7641502467842702E-4</c:v>
                </c:pt>
                <c:pt idx="115">
                  <c:v>7.7246735671975876E-4</c:v>
                </c:pt>
                <c:pt idx="116">
                  <c:v>6.7914846168428062E-4</c:v>
                </c:pt>
                <c:pt idx="117">
                  <c:v>5.9561218038025894E-4</c:v>
                </c:pt>
                <c:pt idx="118">
                  <c:v>5.2104674072112956E-4</c:v>
                </c:pt>
                <c:pt idx="119">
                  <c:v>4.5467812507955259E-4</c:v>
                </c:pt>
                <c:pt idx="120">
                  <c:v>3.9577257914899847E-4</c:v>
                </c:pt>
                <c:pt idx="121">
                  <c:v>3.4363833453069856E-4</c:v>
                </c:pt>
                <c:pt idx="122">
                  <c:v>2.9762662098879267E-4</c:v>
                </c:pt>
                <c:pt idx="123">
                  <c:v>2.5713204615269698E-4</c:v>
                </c:pt>
                <c:pt idx="124">
                  <c:v>2.2159242059690038E-4</c:v>
                </c:pt>
                <c:pt idx="125">
                  <c:v>1.9048810491109053E-4</c:v>
                </c:pt>
                <c:pt idx="126">
                  <c:v>1.6334095280999593E-4</c:v>
                </c:pt>
                <c:pt idx="127">
                  <c:v>1.3971292074397234E-4</c:v>
                </c:pt>
                <c:pt idx="128">
                  <c:v>1.1920441007324202E-4</c:v>
                </c:pt>
                <c:pt idx="129">
                  <c:v>1.0145240286498842E-4</c:v>
                </c:pt>
                <c:pt idx="130">
                  <c:v>8.6128446952684051E-5</c:v>
                </c:pt>
                <c:pt idx="131">
                  <c:v>7.2936540233337294E-5</c:v>
                </c:pt>
                <c:pt idx="132">
                  <c:v>6.1610958423650991E-5</c:v>
                </c:pt>
                <c:pt idx="133">
                  <c:v>5.1914064783070521E-5</c:v>
                </c:pt>
                <c:pt idx="134">
                  <c:v>4.3634134752288005E-5</c:v>
                </c:pt>
                <c:pt idx="135">
                  <c:v>3.6583223141515545E-5</c:v>
                </c:pt>
                <c:pt idx="136">
                  <c:v>3.0595096505688594E-5</c:v>
                </c:pt>
                <c:pt idx="137">
                  <c:v>2.5523248717209279E-5</c:v>
                </c:pt>
                <c:pt idx="138">
                  <c:v>2.1239013527537571E-5</c:v>
                </c:pt>
                <c:pt idx="139">
                  <c:v>1.7629784118372273E-5</c:v>
                </c:pt>
                <c:pt idx="140">
                  <c:v>1.4597346289573013E-5</c:v>
                </c:pt>
                <c:pt idx="141">
                  <c:v>1.2056329011299661E-5</c:v>
                </c:pt>
                <c:pt idx="142">
                  <c:v>9.9327735696386359E-6</c:v>
                </c:pt>
                <c:pt idx="143">
                  <c:v>8.1628204383121001E-6</c:v>
                </c:pt>
                <c:pt idx="144">
                  <c:v>6.6915112882442679E-6</c:v>
                </c:pt>
                <c:pt idx="145">
                  <c:v>5.4717021719900273E-6</c:v>
                </c:pt>
                <c:pt idx="146">
                  <c:v>4.4630828588566459E-6</c:v>
                </c:pt>
                <c:pt idx="147">
                  <c:v>3.6312965151126169E-6</c:v>
                </c:pt>
                <c:pt idx="148">
                  <c:v>2.9471533878269929E-6</c:v>
                </c:pt>
                <c:pt idx="149">
                  <c:v>2.3859318270602476E-6</c:v>
                </c:pt>
                <c:pt idx="150">
                  <c:v>1.9267598371043564E-6</c:v>
                </c:pt>
                <c:pt idx="151">
                  <c:v>1.5520703528925133E-6</c:v>
                </c:pt>
                <c:pt idx="152">
                  <c:v>1.2471235645026766E-6</c:v>
                </c:pt>
                <c:pt idx="153">
                  <c:v>9.9958983534613938E-7</c:v>
                </c:pt>
                <c:pt idx="154">
                  <c:v>7.9918705534527388E-7</c:v>
                </c:pt>
                <c:pt idx="155">
                  <c:v>6.3736661909167328E-7</c:v>
                </c:pt>
                <c:pt idx="156">
                  <c:v>5.0704260327433802E-7</c:v>
                </c:pt>
                <c:pt idx="157">
                  <c:v>4.0235912282461474E-7</c:v>
                </c:pt>
                <c:pt idx="158">
                  <c:v>3.1849125894335446E-7</c:v>
                </c:pt>
                <c:pt idx="159">
                  <c:v>2.514753644296223E-7</c:v>
                </c:pt>
              </c:numCache>
            </c:numRef>
          </c:val>
          <c:smooth val="0"/>
        </c:ser>
        <c:dLbls>
          <c:showLegendKey val="0"/>
          <c:showVal val="0"/>
          <c:showCatName val="0"/>
          <c:showSerName val="0"/>
          <c:showPercent val="0"/>
          <c:showBubbleSize val="0"/>
        </c:dLbls>
        <c:smooth val="0"/>
        <c:axId val="561650288"/>
        <c:axId val="561648328"/>
      </c:lineChart>
      <c:catAx>
        <c:axId val="561650288"/>
        <c:scaling>
          <c:orientation val="minMax"/>
        </c:scaling>
        <c:delete val="1"/>
        <c:axPos val="b"/>
        <c:numFmt formatCode="General" sourceLinked="1"/>
        <c:majorTickMark val="out"/>
        <c:minorTickMark val="none"/>
        <c:tickLblPos val="nextTo"/>
        <c:crossAx val="561648328"/>
        <c:crosses val="autoZero"/>
        <c:auto val="1"/>
        <c:lblAlgn val="ctr"/>
        <c:lblOffset val="100"/>
        <c:noMultiLvlLbl val="0"/>
      </c:catAx>
      <c:valAx>
        <c:axId val="561648328"/>
        <c:scaling>
          <c:orientation val="minMax"/>
          <c:max val="2.0000000000000004E-2"/>
        </c:scaling>
        <c:delete val="1"/>
        <c:axPos val="l"/>
        <c:numFmt formatCode="General" sourceLinked="1"/>
        <c:majorTickMark val="out"/>
        <c:minorTickMark val="none"/>
        <c:tickLblPos val="nextTo"/>
        <c:crossAx val="5616502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6.4114093662356667E-2"/>
          <c:w val="0.97443016023633755"/>
          <c:h val="0.87456491165306494"/>
        </c:manualLayout>
      </c:layout>
      <c:lineChart>
        <c:grouping val="standard"/>
        <c:varyColors val="0"/>
        <c:ser>
          <c:idx val="0"/>
          <c:order val="0"/>
          <c:tx>
            <c:strRef>
              <c:f>Sheet1!$B$3</c:f>
              <c:strCache>
                <c:ptCount val="1"/>
                <c:pt idx="0">
                  <c:v>観測分布</c:v>
                </c:pt>
              </c:strCache>
            </c:strRef>
          </c:tx>
          <c:spPr>
            <a:ln w="15875" cap="rnd">
              <a:solidFill>
                <a:srgbClr val="00B050"/>
              </a:solidFill>
              <a:prstDash val="dash"/>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Sheet1!$B$4:$B$163</c:f>
              <c:numCache>
                <c:formatCode>General</c:formatCode>
                <c:ptCount val="160"/>
                <c:pt idx="0">
                  <c:v>1.1920441007324202E-4</c:v>
                </c:pt>
                <c:pt idx="1">
                  <c:v>1.3971292074397234E-4</c:v>
                </c:pt>
                <c:pt idx="2">
                  <c:v>1.6334095280999593E-4</c:v>
                </c:pt>
                <c:pt idx="3">
                  <c:v>1.9048810491109053E-4</c:v>
                </c:pt>
                <c:pt idx="4">
                  <c:v>2.2159242059690038E-4</c:v>
                </c:pt>
                <c:pt idx="5">
                  <c:v>2.5713204615269698E-4</c:v>
                </c:pt>
                <c:pt idx="6">
                  <c:v>2.9762662098879267E-4</c:v>
                </c:pt>
                <c:pt idx="7">
                  <c:v>3.4363833453069856E-4</c:v>
                </c:pt>
                <c:pt idx="8">
                  <c:v>3.9577257914899847E-4</c:v>
                </c:pt>
                <c:pt idx="9">
                  <c:v>4.5467812507955259E-4</c:v>
                </c:pt>
                <c:pt idx="10">
                  <c:v>5.2104674072112956E-4</c:v>
                </c:pt>
                <c:pt idx="11">
                  <c:v>5.9561218038025894E-4</c:v>
                </c:pt>
                <c:pt idx="12">
                  <c:v>6.7914846168428062E-4</c:v>
                </c:pt>
                <c:pt idx="13">
                  <c:v>7.7246735671975876E-4</c:v>
                </c:pt>
                <c:pt idx="14">
                  <c:v>8.7641502467842702E-4</c:v>
                </c:pt>
                <c:pt idx="15">
                  <c:v>9.918677195897656E-4</c:v>
                </c:pt>
                <c:pt idx="16">
                  <c:v>1.1197265147421451E-3</c:v>
                </c:pt>
                <c:pt idx="17">
                  <c:v>1.2609109957597191E-3</c:v>
                </c:pt>
                <c:pt idx="18">
                  <c:v>1.4163518870800593E-3</c:v>
                </c:pt>
                <c:pt idx="19">
                  <c:v>1.5869825917833708E-3</c:v>
                </c:pt>
                <c:pt idx="20">
                  <c:v>1.773729642311571E-3</c:v>
                </c:pt>
                <c:pt idx="21">
                  <c:v>1.9775020794685111E-3</c:v>
                </c:pt>
                <c:pt idx="22">
                  <c:v>2.1991797990213598E-3</c:v>
                </c:pt>
                <c:pt idx="23">
                  <c:v>2.439600928959138E-3</c:v>
                </c:pt>
                <c:pt idx="24">
                  <c:v>2.6995483256594031E-3</c:v>
                </c:pt>
                <c:pt idx="25">
                  <c:v>2.9797353034408036E-3</c:v>
                </c:pt>
                <c:pt idx="26">
                  <c:v>3.2807907387338302E-3</c:v>
                </c:pt>
                <c:pt idx="27">
                  <c:v>3.6032437168108996E-3</c:v>
                </c:pt>
                <c:pt idx="28">
                  <c:v>3.9475079150447069E-3</c:v>
                </c:pt>
                <c:pt idx="29">
                  <c:v>4.3138659413255757E-3</c:v>
                </c:pt>
                <c:pt idx="30">
                  <c:v>4.7024538688443468E-3</c:v>
                </c:pt>
                <c:pt idx="31">
                  <c:v>5.1132462281989017E-3</c:v>
                </c:pt>
                <c:pt idx="32">
                  <c:v>5.5460417339727773E-3</c:v>
                </c:pt>
                <c:pt idx="33">
                  <c:v>6.0004500348492789E-3</c:v>
                </c:pt>
                <c:pt idx="34">
                  <c:v>6.4758797832945867E-3</c:v>
                </c:pt>
                <c:pt idx="35">
                  <c:v>6.9715283222680146E-3</c:v>
                </c:pt>
                <c:pt idx="36">
                  <c:v>7.486373281787243E-3</c:v>
                </c:pt>
                <c:pt idx="37">
                  <c:v>8.0191663670959798E-3</c:v>
                </c:pt>
                <c:pt idx="38">
                  <c:v>8.5684296023903674E-3</c:v>
                </c:pt>
                <c:pt idx="39">
                  <c:v>9.132454269451095E-3</c:v>
                </c:pt>
                <c:pt idx="40">
                  <c:v>9.709302749160648E-3</c:v>
                </c:pt>
                <c:pt idx="41">
                  <c:v>1.0296813435998739E-2</c:v>
                </c:pt>
                <c:pt idx="42">
                  <c:v>1.0892608851627527E-2</c:v>
                </c:pt>
                <c:pt idx="43">
                  <c:v>1.1494107034211651E-2</c:v>
                </c:pt>
                <c:pt idx="44">
                  <c:v>1.2098536225957168E-2</c:v>
                </c:pt>
                <c:pt idx="45">
                  <c:v>1.270295282345945E-2</c:v>
                </c:pt>
                <c:pt idx="46">
                  <c:v>1.3304262494937741E-2</c:v>
                </c:pt>
                <c:pt idx="47">
                  <c:v>1.3899244306549824E-2</c:v>
                </c:pt>
                <c:pt idx="48">
                  <c:v>1.4484577638074137E-2</c:v>
                </c:pt>
                <c:pt idx="49">
                  <c:v>1.505687160774022E-2</c:v>
                </c:pt>
                <c:pt idx="50">
                  <c:v>1.5612696668338064E-2</c:v>
                </c:pt>
                <c:pt idx="51">
                  <c:v>1.6148617983395716E-2</c:v>
                </c:pt>
                <c:pt idx="52">
                  <c:v>1.6661230144589981E-2</c:v>
                </c:pt>
                <c:pt idx="53">
                  <c:v>1.7147192750969195E-2</c:v>
                </c:pt>
                <c:pt idx="54">
                  <c:v>1.7603266338214976E-2</c:v>
                </c:pt>
                <c:pt idx="55">
                  <c:v>1.80263481230824E-2</c:v>
                </c:pt>
                <c:pt idx="56">
                  <c:v>1.8413507015166166E-2</c:v>
                </c:pt>
                <c:pt idx="57">
                  <c:v>1.8762017345846895E-2</c:v>
                </c:pt>
                <c:pt idx="58">
                  <c:v>1.9069390773026204E-2</c:v>
                </c:pt>
                <c:pt idx="59">
                  <c:v>1.933340584014246E-2</c:v>
                </c:pt>
                <c:pt idx="60">
                  <c:v>1.9552134698772795E-2</c:v>
                </c:pt>
                <c:pt idx="61">
                  <c:v>1.9723966545394447E-2</c:v>
                </c:pt>
                <c:pt idx="62">
                  <c:v>1.9847627373850589E-2</c:v>
                </c:pt>
                <c:pt idx="63">
                  <c:v>1.9922195704738202E-2</c:v>
                </c:pt>
                <c:pt idx="64">
                  <c:v>1.9947114020071637E-2</c:v>
                </c:pt>
                <c:pt idx="65">
                  <c:v>1.9922195704738202E-2</c:v>
                </c:pt>
                <c:pt idx="66">
                  <c:v>1.9847627373850589E-2</c:v>
                </c:pt>
                <c:pt idx="67">
                  <c:v>1.9723966545394447E-2</c:v>
                </c:pt>
                <c:pt idx="68">
                  <c:v>1.9552134698772795E-2</c:v>
                </c:pt>
                <c:pt idx="69">
                  <c:v>1.933340584014246E-2</c:v>
                </c:pt>
                <c:pt idx="70">
                  <c:v>1.9069390773026204E-2</c:v>
                </c:pt>
                <c:pt idx="71">
                  <c:v>1.8762017345846895E-2</c:v>
                </c:pt>
                <c:pt idx="72">
                  <c:v>1.8413507015166166E-2</c:v>
                </c:pt>
                <c:pt idx="73">
                  <c:v>1.80263481230824E-2</c:v>
                </c:pt>
                <c:pt idx="74">
                  <c:v>1.7603266338214976E-2</c:v>
                </c:pt>
                <c:pt idx="75">
                  <c:v>1.7147192750969195E-2</c:v>
                </c:pt>
                <c:pt idx="76">
                  <c:v>1.6661230144589981E-2</c:v>
                </c:pt>
                <c:pt idx="77">
                  <c:v>1.6148617983395716E-2</c:v>
                </c:pt>
                <c:pt idx="78">
                  <c:v>1.5612696668338064E-2</c:v>
                </c:pt>
                <c:pt idx="79">
                  <c:v>1.505687160774022E-2</c:v>
                </c:pt>
                <c:pt idx="80">
                  <c:v>1.4484577638074137E-2</c:v>
                </c:pt>
                <c:pt idx="81">
                  <c:v>1.3899244306549824E-2</c:v>
                </c:pt>
                <c:pt idx="82">
                  <c:v>1.3304262494937741E-2</c:v>
                </c:pt>
                <c:pt idx="83">
                  <c:v>1.270295282345945E-2</c:v>
                </c:pt>
                <c:pt idx="84">
                  <c:v>1.2098536225957168E-2</c:v>
                </c:pt>
                <c:pt idx="85">
                  <c:v>1.1494107034211651E-2</c:v>
                </c:pt>
                <c:pt idx="86">
                  <c:v>1.0892608851627527E-2</c:v>
                </c:pt>
                <c:pt idx="87">
                  <c:v>1.0296813435998739E-2</c:v>
                </c:pt>
                <c:pt idx="88">
                  <c:v>9.709302749160648E-3</c:v>
                </c:pt>
                <c:pt idx="89">
                  <c:v>9.132454269451095E-3</c:v>
                </c:pt>
                <c:pt idx="90">
                  <c:v>8.5684296023903674E-3</c:v>
                </c:pt>
                <c:pt idx="91">
                  <c:v>8.0191663670959798E-3</c:v>
                </c:pt>
                <c:pt idx="92">
                  <c:v>7.486373281787243E-3</c:v>
                </c:pt>
                <c:pt idx="93">
                  <c:v>6.9715283222680146E-3</c:v>
                </c:pt>
                <c:pt idx="94">
                  <c:v>6.4758797832945867E-3</c:v>
                </c:pt>
                <c:pt idx="95">
                  <c:v>6.0004500348492789E-3</c:v>
                </c:pt>
                <c:pt idx="96">
                  <c:v>5.5460417339727773E-3</c:v>
                </c:pt>
                <c:pt idx="97">
                  <c:v>5.1132462281989017E-3</c:v>
                </c:pt>
                <c:pt idx="98">
                  <c:v>4.7024538688443468E-3</c:v>
                </c:pt>
                <c:pt idx="99">
                  <c:v>4.3138659413255757E-3</c:v>
                </c:pt>
                <c:pt idx="100">
                  <c:v>3.9475079150447069E-3</c:v>
                </c:pt>
                <c:pt idx="101">
                  <c:v>3.6032437168108996E-3</c:v>
                </c:pt>
                <c:pt idx="102">
                  <c:v>3.2807907387338302E-3</c:v>
                </c:pt>
                <c:pt idx="103">
                  <c:v>2.9797353034408036E-3</c:v>
                </c:pt>
                <c:pt idx="104">
                  <c:v>2.6995483256594031E-3</c:v>
                </c:pt>
                <c:pt idx="105">
                  <c:v>2.439600928959138E-3</c:v>
                </c:pt>
                <c:pt idx="106">
                  <c:v>2.1991797990213598E-3</c:v>
                </c:pt>
                <c:pt idx="107">
                  <c:v>1.9775020794685111E-3</c:v>
                </c:pt>
                <c:pt idx="108">
                  <c:v>1.773729642311571E-3</c:v>
                </c:pt>
                <c:pt idx="109">
                  <c:v>1.5869825917833708E-3</c:v>
                </c:pt>
                <c:pt idx="110">
                  <c:v>1.4163518870800593E-3</c:v>
                </c:pt>
                <c:pt idx="111">
                  <c:v>1.2609109957597191E-3</c:v>
                </c:pt>
                <c:pt idx="112">
                  <c:v>1.1197265147421451E-3</c:v>
                </c:pt>
                <c:pt idx="113">
                  <c:v>9.918677195897656E-4</c:v>
                </c:pt>
                <c:pt idx="114">
                  <c:v>8.7641502467842702E-4</c:v>
                </c:pt>
                <c:pt idx="115">
                  <c:v>7.7246735671975876E-4</c:v>
                </c:pt>
                <c:pt idx="116">
                  <c:v>6.7914846168428062E-4</c:v>
                </c:pt>
                <c:pt idx="117">
                  <c:v>5.9561218038025894E-4</c:v>
                </c:pt>
                <c:pt idx="118">
                  <c:v>5.2104674072112956E-4</c:v>
                </c:pt>
                <c:pt idx="119">
                  <c:v>4.5467812507955259E-4</c:v>
                </c:pt>
                <c:pt idx="120">
                  <c:v>3.9577257914899847E-4</c:v>
                </c:pt>
                <c:pt idx="121">
                  <c:v>3.4363833453069856E-4</c:v>
                </c:pt>
                <c:pt idx="122">
                  <c:v>2.9762662098879267E-4</c:v>
                </c:pt>
                <c:pt idx="123">
                  <c:v>2.5713204615269698E-4</c:v>
                </c:pt>
                <c:pt idx="124">
                  <c:v>2.2159242059690038E-4</c:v>
                </c:pt>
                <c:pt idx="125">
                  <c:v>1.9048810491109053E-4</c:v>
                </c:pt>
                <c:pt idx="126">
                  <c:v>1.6334095280999593E-4</c:v>
                </c:pt>
                <c:pt idx="127">
                  <c:v>1.3971292074397234E-4</c:v>
                </c:pt>
                <c:pt idx="128">
                  <c:v>1.1920441007324202E-4</c:v>
                </c:pt>
                <c:pt idx="129">
                  <c:v>1.0145240286498842E-4</c:v>
                </c:pt>
                <c:pt idx="130">
                  <c:v>8.6128446952684051E-5</c:v>
                </c:pt>
                <c:pt idx="131">
                  <c:v>7.2936540233337294E-5</c:v>
                </c:pt>
                <c:pt idx="132">
                  <c:v>6.1610958423650991E-5</c:v>
                </c:pt>
                <c:pt idx="133">
                  <c:v>5.1914064783070521E-5</c:v>
                </c:pt>
                <c:pt idx="134">
                  <c:v>4.3634134752288005E-5</c:v>
                </c:pt>
                <c:pt idx="135">
                  <c:v>3.6583223141515545E-5</c:v>
                </c:pt>
                <c:pt idx="136">
                  <c:v>3.0595096505688594E-5</c:v>
                </c:pt>
                <c:pt idx="137">
                  <c:v>2.5523248717209279E-5</c:v>
                </c:pt>
                <c:pt idx="138">
                  <c:v>2.1239013527537571E-5</c:v>
                </c:pt>
                <c:pt idx="139">
                  <c:v>1.7629784118372273E-5</c:v>
                </c:pt>
                <c:pt idx="140">
                  <c:v>1.4597346289573013E-5</c:v>
                </c:pt>
                <c:pt idx="141">
                  <c:v>1.2056329011299661E-5</c:v>
                </c:pt>
                <c:pt idx="142">
                  <c:v>9.9327735696386359E-6</c:v>
                </c:pt>
                <c:pt idx="143">
                  <c:v>8.1628204383121001E-6</c:v>
                </c:pt>
                <c:pt idx="144">
                  <c:v>6.6915112882442679E-6</c:v>
                </c:pt>
                <c:pt idx="145">
                  <c:v>5.4717021719900273E-6</c:v>
                </c:pt>
                <c:pt idx="146">
                  <c:v>4.4630828588566459E-6</c:v>
                </c:pt>
                <c:pt idx="147">
                  <c:v>3.6312965151126169E-6</c:v>
                </c:pt>
                <c:pt idx="148">
                  <c:v>2.9471533878269929E-6</c:v>
                </c:pt>
                <c:pt idx="149">
                  <c:v>2.3859318270602476E-6</c:v>
                </c:pt>
                <c:pt idx="150">
                  <c:v>1.9267598371043564E-6</c:v>
                </c:pt>
                <c:pt idx="151">
                  <c:v>1.5520703528925133E-6</c:v>
                </c:pt>
                <c:pt idx="152">
                  <c:v>1.2471235645026766E-6</c:v>
                </c:pt>
                <c:pt idx="153">
                  <c:v>9.9958983534613938E-7</c:v>
                </c:pt>
                <c:pt idx="154">
                  <c:v>7.9918705534527388E-7</c:v>
                </c:pt>
                <c:pt idx="155">
                  <c:v>6.3736661909167328E-7</c:v>
                </c:pt>
                <c:pt idx="156">
                  <c:v>5.0704260327433802E-7</c:v>
                </c:pt>
                <c:pt idx="157">
                  <c:v>4.0235912282461474E-7</c:v>
                </c:pt>
                <c:pt idx="158">
                  <c:v>3.1849125894335446E-7</c:v>
                </c:pt>
                <c:pt idx="159">
                  <c:v>2.514753644296223E-7</c:v>
                </c:pt>
              </c:numCache>
            </c:numRef>
          </c:val>
          <c:smooth val="0"/>
        </c:ser>
        <c:dLbls>
          <c:showLegendKey val="0"/>
          <c:showVal val="0"/>
          <c:showCatName val="0"/>
          <c:showSerName val="0"/>
          <c:showPercent val="0"/>
          <c:showBubbleSize val="0"/>
        </c:dLbls>
        <c:smooth val="0"/>
        <c:axId val="564382144"/>
        <c:axId val="564384888"/>
      </c:lineChart>
      <c:catAx>
        <c:axId val="564382144"/>
        <c:scaling>
          <c:orientation val="minMax"/>
        </c:scaling>
        <c:delete val="1"/>
        <c:axPos val="b"/>
        <c:numFmt formatCode="General" sourceLinked="1"/>
        <c:majorTickMark val="out"/>
        <c:minorTickMark val="none"/>
        <c:tickLblPos val="nextTo"/>
        <c:crossAx val="564384888"/>
        <c:crosses val="autoZero"/>
        <c:auto val="1"/>
        <c:lblAlgn val="ctr"/>
        <c:lblOffset val="100"/>
        <c:noMultiLvlLbl val="0"/>
      </c:catAx>
      <c:valAx>
        <c:axId val="564384888"/>
        <c:scaling>
          <c:orientation val="minMax"/>
          <c:max val="2.0000000000000004E-2"/>
        </c:scaling>
        <c:delete val="1"/>
        <c:axPos val="l"/>
        <c:numFmt formatCode="General" sourceLinked="1"/>
        <c:majorTickMark val="out"/>
        <c:minorTickMark val="none"/>
        <c:tickLblPos val="nextTo"/>
        <c:crossAx val="5643821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70886851486502"/>
          <c:y val="6.4114093662356667E-2"/>
          <c:w val="0.82968541757013248"/>
          <c:h val="0.87456491165306494"/>
        </c:manualLayout>
      </c:layout>
      <c:lineChart>
        <c:grouping val="standard"/>
        <c:varyColors val="0"/>
        <c:ser>
          <c:idx val="0"/>
          <c:order val="0"/>
          <c:tx>
            <c:strRef>
              <c:f>Sheet1!$B$3</c:f>
              <c:strCache>
                <c:ptCount val="1"/>
                <c:pt idx="0">
                  <c:v>事前分布</c:v>
                </c:pt>
              </c:strCache>
            </c:strRef>
          </c:tx>
          <c:spPr>
            <a:ln w="15875" cap="rnd">
              <a:solidFill>
                <a:srgbClr val="00B050"/>
              </a:solidFill>
              <a:round/>
            </a:ln>
            <a:effectLst/>
          </c:spPr>
          <c:marker>
            <c:symbol val="none"/>
          </c:marker>
          <c:cat>
            <c:numRef>
              <c:f>Sheet1!$A$4:$A$88</c:f>
              <c:numCache>
                <c:formatCode>General</c:formatCode>
                <c:ptCount val="8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numCache>
            </c:numRef>
          </c:cat>
          <c:val>
            <c:numRef>
              <c:f>Sheet1!$B$4:$B$88</c:f>
              <c:numCache>
                <c:formatCode>General</c:formatCode>
                <c:ptCount val="85"/>
                <c:pt idx="0">
                  <c:v>5.8840333364891539E-4</c:v>
                </c:pt>
                <c:pt idx="1">
                  <c:v>7.1611532738488973E-4</c:v>
                </c:pt>
                <c:pt idx="2">
                  <c:v>8.6711165909259967E-4</c:v>
                </c:pt>
                <c:pt idx="3">
                  <c:v>1.0446030608522862E-3</c:v>
                </c:pt>
                <c:pt idx="4">
                  <c:v>1.2520214638263244E-3</c:v>
                </c:pt>
                <c:pt idx="5">
                  <c:v>1.4929885125564417E-3</c:v>
                </c:pt>
                <c:pt idx="6">
                  <c:v>1.7712724589718397E-3</c:v>
                </c:pt>
                <c:pt idx="7">
                  <c:v>2.0907325735114836E-3</c:v>
                </c:pt>
                <c:pt idx="8">
                  <c:v>2.4552505275389036E-3</c:v>
                </c:pt>
                <c:pt idx="9">
                  <c:v>2.8686486029216515E-3</c:v>
                </c:pt>
                <c:pt idx="10">
                  <c:v>3.3345950673055276E-3</c:v>
                </c:pt>
                <c:pt idx="11">
                  <c:v>3.8564976080848615E-3</c:v>
                </c:pt>
                <c:pt idx="12">
                  <c:v>4.4373863296112339E-3</c:v>
                </c:pt>
                <c:pt idx="13">
                  <c:v>5.0797884663638182E-3</c:v>
                </c:pt>
                <c:pt idx="14">
                  <c:v>5.7855976237648861E-3</c:v>
                </c:pt>
                <c:pt idx="15">
                  <c:v>6.5559409974362904E-3</c:v>
                </c:pt>
                <c:pt idx="16">
                  <c:v>7.3910486066359176E-3</c:v>
                </c:pt>
                <c:pt idx="17">
                  <c:v>8.2901290718611961E-3</c:v>
                </c:pt>
                <c:pt idx="18">
                  <c:v>9.2512568332779824E-3</c:v>
                </c:pt>
                <c:pt idx="19">
                  <c:v>1.0271275910633445E-2</c:v>
                </c:pt>
                <c:pt idx="20">
                  <c:v>1.1345725315654054E-2</c:v>
                </c:pt>
                <c:pt idx="21">
                  <c:v>1.246879102010001E-2</c:v>
                </c:pt>
                <c:pt idx="22">
                  <c:v>1.3633288940850665E-2</c:v>
                </c:pt>
                <c:pt idx="23">
                  <c:v>1.4830682722514324E-2</c:v>
                </c:pt>
                <c:pt idx="24">
                  <c:v>1.6051139185154824E-2</c:v>
                </c:pt>
                <c:pt idx="25">
                  <c:v>1.7283623179938812E-2</c:v>
                </c:pt>
                <c:pt idx="26">
                  <c:v>1.8516032292183786E-2</c:v>
                </c:pt>
                <c:pt idx="27">
                  <c:v>1.9735370395321482E-2</c:v>
                </c:pt>
                <c:pt idx="28">
                  <c:v>2.0927957547587996E-2</c:v>
                </c:pt>
                <c:pt idx="29">
                  <c:v>2.2079672201361887E-2</c:v>
                </c:pt>
                <c:pt idx="30">
                  <c:v>2.3176220234090411E-2</c:v>
                </c:pt>
                <c:pt idx="31">
                  <c:v>2.4203423982627682E-2</c:v>
                </c:pt>
                <c:pt idx="32">
                  <c:v>2.5147523340307107E-2</c:v>
                </c:pt>
                <c:pt idx="33">
                  <c:v>2.5995480122534546E-2</c:v>
                </c:pt>
                <c:pt idx="34">
                  <c:v>2.6735276376026396E-2</c:v>
                </c:pt>
                <c:pt idx="35">
                  <c:v>2.7356197138872298E-2</c:v>
                </c:pt>
                <c:pt idx="36">
                  <c:v>2.7849088376235672E-2</c:v>
                </c:pt>
                <c:pt idx="37">
                  <c:v>2.8206581423590071E-2</c:v>
                </c:pt>
                <c:pt idx="38">
                  <c:v>2.8423276249906291E-2</c:v>
                </c:pt>
                <c:pt idx="39">
                  <c:v>2.8495877171530907E-2</c:v>
                </c:pt>
                <c:pt idx="40">
                  <c:v>2.8423276249906291E-2</c:v>
                </c:pt>
                <c:pt idx="41">
                  <c:v>2.8206581423590071E-2</c:v>
                </c:pt>
                <c:pt idx="42">
                  <c:v>2.7849088376235672E-2</c:v>
                </c:pt>
                <c:pt idx="43">
                  <c:v>2.7356197138872298E-2</c:v>
                </c:pt>
                <c:pt idx="44">
                  <c:v>2.6735276376026396E-2</c:v>
                </c:pt>
                <c:pt idx="45">
                  <c:v>2.5995480122534546E-2</c:v>
                </c:pt>
                <c:pt idx="46">
                  <c:v>2.5147523340307107E-2</c:v>
                </c:pt>
                <c:pt idx="47">
                  <c:v>2.4203423982627682E-2</c:v>
                </c:pt>
                <c:pt idx="48">
                  <c:v>2.3176220234090411E-2</c:v>
                </c:pt>
                <c:pt idx="49">
                  <c:v>2.2079672201361887E-2</c:v>
                </c:pt>
                <c:pt idx="50">
                  <c:v>2.0927957547587996E-2</c:v>
                </c:pt>
                <c:pt idx="51">
                  <c:v>1.9735370395321482E-2</c:v>
                </c:pt>
                <c:pt idx="52">
                  <c:v>1.8516032292183786E-2</c:v>
                </c:pt>
                <c:pt idx="53">
                  <c:v>1.7283623179938812E-2</c:v>
                </c:pt>
                <c:pt idx="54">
                  <c:v>1.6051139185154824E-2</c:v>
                </c:pt>
                <c:pt idx="55">
                  <c:v>1.4830682722514324E-2</c:v>
                </c:pt>
                <c:pt idx="56">
                  <c:v>1.3633288940850665E-2</c:v>
                </c:pt>
                <c:pt idx="57">
                  <c:v>1.246879102010001E-2</c:v>
                </c:pt>
                <c:pt idx="58">
                  <c:v>1.1345725315654054E-2</c:v>
                </c:pt>
                <c:pt idx="59">
                  <c:v>1.0271275910633445E-2</c:v>
                </c:pt>
                <c:pt idx="60">
                  <c:v>9.2512568332779824E-3</c:v>
                </c:pt>
                <c:pt idx="61">
                  <c:v>8.2901290718611961E-3</c:v>
                </c:pt>
                <c:pt idx="62">
                  <c:v>7.3910486066359176E-3</c:v>
                </c:pt>
                <c:pt idx="63">
                  <c:v>6.5559409974362904E-3</c:v>
                </c:pt>
                <c:pt idx="64">
                  <c:v>5.7855976237648861E-3</c:v>
                </c:pt>
                <c:pt idx="65">
                  <c:v>5.0797884663638182E-3</c:v>
                </c:pt>
                <c:pt idx="66">
                  <c:v>4.4373863296112339E-3</c:v>
                </c:pt>
                <c:pt idx="67">
                  <c:v>3.8564976080848615E-3</c:v>
                </c:pt>
                <c:pt idx="68">
                  <c:v>3.3345950673055276E-3</c:v>
                </c:pt>
                <c:pt idx="69">
                  <c:v>2.8686486029216515E-3</c:v>
                </c:pt>
                <c:pt idx="70">
                  <c:v>2.4552505275389036E-3</c:v>
                </c:pt>
                <c:pt idx="71">
                  <c:v>2.0907325735114836E-3</c:v>
                </c:pt>
                <c:pt idx="72">
                  <c:v>1.7712724589718397E-3</c:v>
                </c:pt>
                <c:pt idx="73">
                  <c:v>1.4929885125564417E-3</c:v>
                </c:pt>
                <c:pt idx="74">
                  <c:v>1.2520214638263244E-3</c:v>
                </c:pt>
                <c:pt idx="75">
                  <c:v>1.0446030608522862E-3</c:v>
                </c:pt>
                <c:pt idx="76">
                  <c:v>8.6711165909259967E-4</c:v>
                </c:pt>
                <c:pt idx="77">
                  <c:v>7.1611532738488973E-4</c:v>
                </c:pt>
                <c:pt idx="78">
                  <c:v>5.8840333364891539E-4</c:v>
                </c:pt>
                <c:pt idx="79">
                  <c:v>4.8100710537358874E-4</c:v>
                </c:pt>
                <c:pt idx="80">
                  <c:v>3.91211912558287E-4</c:v>
                </c:pt>
                <c:pt idx="81">
                  <c:v>3.1656060085271482E-4</c:v>
                </c:pt>
                <c:pt idx="82">
                  <c:v>2.5485071961189193E-4</c:v>
                </c:pt>
                <c:pt idx="83">
                  <c:v>2.0412635409822251E-4</c:v>
                </c:pt>
                <c:pt idx="84">
                  <c:v>1.6266589423423464E-4</c:v>
                </c:pt>
              </c:numCache>
            </c:numRef>
          </c:val>
          <c:smooth val="0"/>
        </c:ser>
        <c:ser>
          <c:idx val="1"/>
          <c:order val="1"/>
          <c:tx>
            <c:strRef>
              <c:f>Sheet1!$C$3</c:f>
              <c:strCache>
                <c:ptCount val="1"/>
                <c:pt idx="0">
                  <c:v>事後分布</c:v>
                </c:pt>
              </c:strCache>
            </c:strRef>
          </c:tx>
          <c:spPr>
            <a:ln w="15875" cap="rnd">
              <a:solidFill>
                <a:srgbClr val="0070C0"/>
              </a:solidFill>
              <a:round/>
            </a:ln>
            <a:effectLst/>
          </c:spPr>
          <c:marker>
            <c:symbol val="none"/>
          </c:marker>
          <c:cat>
            <c:numRef>
              <c:f>Sheet1!$A$4:$A$88</c:f>
              <c:numCache>
                <c:formatCode>General</c:formatCode>
                <c:ptCount val="8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numCache>
            </c:numRef>
          </c:cat>
          <c:val>
            <c:numRef>
              <c:f>Sheet1!$C$4:$C$88</c:f>
              <c:numCache>
                <c:formatCode>General</c:formatCode>
                <c:ptCount val="85"/>
                <c:pt idx="0">
                  <c:v>5.522580867530234E-111</c:v>
                </c:pt>
                <c:pt idx="1">
                  <c:v>4.5017099273853321E-107</c:v>
                </c:pt>
                <c:pt idx="2">
                  <c:v>3.1150248131120164E-103</c:v>
                </c:pt>
                <c:pt idx="3">
                  <c:v>1.8297598482492629E-99</c:v>
                </c:pt>
                <c:pt idx="4">
                  <c:v>9.1237894815082729E-96</c:v>
                </c:pt>
                <c:pt idx="5">
                  <c:v>3.8619353425189984E-92</c:v>
                </c:pt>
                <c:pt idx="6">
                  <c:v>1.3876608018406088E-88</c:v>
                </c:pt>
                <c:pt idx="7">
                  <c:v>4.2326291897563939E-85</c:v>
                </c:pt>
                <c:pt idx="8">
                  <c:v>1.0959372902721934E-81</c:v>
                </c:pt>
                <c:pt idx="9">
                  <c:v>2.4088500491136648E-78</c:v>
                </c:pt>
                <c:pt idx="10">
                  <c:v>4.4945105827747928E-75</c:v>
                </c:pt>
                <c:pt idx="11">
                  <c:v>7.1187481485996345E-72</c:v>
                </c:pt>
                <c:pt idx="12">
                  <c:v>9.5713551087257184E-69</c:v>
                </c:pt>
                <c:pt idx="13">
                  <c:v>1.0924254520142263E-65</c:v>
                </c:pt>
                <c:pt idx="14">
                  <c:v>1.0584217858685199E-62</c:v>
                </c:pt>
                <c:pt idx="15">
                  <c:v>8.7051109500764256E-60</c:v>
                </c:pt>
                <c:pt idx="16">
                  <c:v>6.0776884070068854E-57</c:v>
                </c:pt>
                <c:pt idx="17">
                  <c:v>3.6020615584967759E-54</c:v>
                </c:pt>
                <c:pt idx="18">
                  <c:v>1.8122262219441966E-51</c:v>
                </c:pt>
                <c:pt idx="19">
                  <c:v>7.7396668922865674E-49</c:v>
                </c:pt>
                <c:pt idx="20">
                  <c:v>2.8059550437785076E-46</c:v>
                </c:pt>
                <c:pt idx="21">
                  <c:v>8.6355047523154854E-44</c:v>
                </c:pt>
                <c:pt idx="22">
                  <c:v>2.2560219780208536E-41</c:v>
                </c:pt>
                <c:pt idx="23">
                  <c:v>5.0031958615501044E-39</c:v>
                </c:pt>
                <c:pt idx="24">
                  <c:v>9.418901667235764E-37</c:v>
                </c:pt>
                <c:pt idx="25">
                  <c:v>1.5052256173267736E-34</c:v>
                </c:pt>
                <c:pt idx="26">
                  <c:v>2.0419801628216708E-32</c:v>
                </c:pt>
                <c:pt idx="27">
                  <c:v>2.351527252785072E-30</c:v>
                </c:pt>
                <c:pt idx="28">
                  <c:v>2.2987783256957737E-28</c:v>
                </c:pt>
                <c:pt idx="29">
                  <c:v>1.9076238819623337E-26</c:v>
                </c:pt>
                <c:pt idx="30">
                  <c:v>1.3438072744824167E-24</c:v>
                </c:pt>
                <c:pt idx="31">
                  <c:v>8.0358126787419711E-23</c:v>
                </c:pt>
                <c:pt idx="32">
                  <c:v>4.0791643262644338E-21</c:v>
                </c:pt>
                <c:pt idx="33">
                  <c:v>1.757766475156451E-19</c:v>
                </c:pt>
                <c:pt idx="34">
                  <c:v>6.4298335911473795E-18</c:v>
                </c:pt>
                <c:pt idx="35">
                  <c:v>1.9965807015723088E-16</c:v>
                </c:pt>
                <c:pt idx="36">
                  <c:v>5.2628692986374846E-15</c:v>
                </c:pt>
                <c:pt idx="37">
                  <c:v>1.1776246290052054E-13</c:v>
                </c:pt>
                <c:pt idx="38">
                  <c:v>2.236864901763393E-12</c:v>
                </c:pt>
                <c:pt idx="39">
                  <c:v>3.6067929329759343E-11</c:v>
                </c:pt>
                <c:pt idx="40">
                  <c:v>4.9368649237957245E-10</c:v>
                </c:pt>
                <c:pt idx="41">
                  <c:v>5.7362736236349593E-9</c:v>
                </c:pt>
                <c:pt idx="42">
                  <c:v>5.657923270672781E-8</c:v>
                </c:pt>
                <c:pt idx="43">
                  <c:v>4.7373211541033017E-7</c:v>
                </c:pt>
                <c:pt idx="44">
                  <c:v>3.3671090449689003E-6</c:v>
                </c:pt>
                <c:pt idx="45">
                  <c:v>2.0315621597925287E-5</c:v>
                </c:pt>
                <c:pt idx="46">
                  <c:v>1.0405228657283899E-4</c:v>
                </c:pt>
                <c:pt idx="47">
                  <c:v>4.5239908881408161E-4</c:v>
                </c:pt>
                <c:pt idx="48">
                  <c:v>1.669707486679343E-3</c:v>
                </c:pt>
                <c:pt idx="49">
                  <c:v>5.2312761608936257E-3</c:v>
                </c:pt>
                <c:pt idx="50">
                  <c:v>1.3913086322720498E-2</c:v>
                </c:pt>
                <c:pt idx="51">
                  <c:v>3.1411443303278552E-2</c:v>
                </c:pt>
                <c:pt idx="52">
                  <c:v>6.020060890804297E-2</c:v>
                </c:pt>
                <c:pt idx="53">
                  <c:v>9.7940531352986665E-2</c:v>
                </c:pt>
                <c:pt idx="54">
                  <c:v>0.13526100422701423</c:v>
                </c:pt>
                <c:pt idx="55">
                  <c:v>0.1585737654129892</c:v>
                </c:pt>
                <c:pt idx="56">
                  <c:v>0.15781150079866876</c:v>
                </c:pt>
                <c:pt idx="57">
                  <c:v>0.13331976546186375</c:v>
                </c:pt>
                <c:pt idx="58">
                  <c:v>9.560905192938314E-2</c:v>
                </c:pt>
                <c:pt idx="59">
                  <c:v>5.820389682692282E-2</c:v>
                </c:pt>
                <c:pt idx="60">
                  <c:v>3.0078328107211463E-2</c:v>
                </c:pt>
                <c:pt idx="61">
                  <c:v>1.3194833139760116E-2</c:v>
                </c:pt>
                <c:pt idx="62">
                  <c:v>4.9136327348580635E-3</c:v>
                </c:pt>
                <c:pt idx="63">
                  <c:v>1.5532811148345827E-3</c:v>
                </c:pt>
                <c:pt idx="64">
                  <c:v>4.1681756428535042E-4</c:v>
                </c:pt>
                <c:pt idx="65">
                  <c:v>9.4949031806439794E-5</c:v>
                </c:pt>
                <c:pt idx="66">
                  <c:v>1.8360463881667691E-5</c:v>
                </c:pt>
                <c:pt idx="67">
                  <c:v>3.0138757095407254E-6</c:v>
                </c:pt>
                <c:pt idx="68">
                  <c:v>4.1996742635139564E-7</c:v>
                </c:pt>
                <c:pt idx="69">
                  <c:v>4.9676896395073083E-8</c:v>
                </c:pt>
                <c:pt idx="70">
                  <c:v>4.988177317483751E-9</c:v>
                </c:pt>
                <c:pt idx="71">
                  <c:v>4.2518495720570055E-10</c:v>
                </c:pt>
                <c:pt idx="72">
                  <c:v>3.0765393814206301E-11</c:v>
                </c:pt>
                <c:pt idx="73">
                  <c:v>1.8897121094705658E-12</c:v>
                </c:pt>
                <c:pt idx="74">
                  <c:v>9.85320215749844E-14</c:v>
                </c:pt>
                <c:pt idx="75">
                  <c:v>4.3612172404737173E-15</c:v>
                </c:pt>
                <c:pt idx="76">
                  <c:v>1.6386516023351007E-16</c:v>
                </c:pt>
                <c:pt idx="77">
                  <c:v>5.2265380143978692E-18</c:v>
                </c:pt>
                <c:pt idx="78">
                  <c:v>1.4151099343904296E-19</c:v>
                </c:pt>
                <c:pt idx="79">
                  <c:v>3.2524814319732723E-21</c:v>
                </c:pt>
                <c:pt idx="80">
                  <c:v>6.345824422238808E-23</c:v>
                </c:pt>
                <c:pt idx="81">
                  <c:v>1.0510172824093916E-24</c:v>
                </c:pt>
                <c:pt idx="82">
                  <c:v>1.4776794812200797E-26</c:v>
                </c:pt>
                <c:pt idx="83">
                  <c:v>1.76359641784741E-28</c:v>
                </c:pt>
                <c:pt idx="84">
                  <c:v>1.7867621871140021E-30</c:v>
                </c:pt>
              </c:numCache>
            </c:numRef>
          </c:val>
          <c:smooth val="0"/>
        </c:ser>
        <c:ser>
          <c:idx val="2"/>
          <c:order val="2"/>
          <c:tx>
            <c:strRef>
              <c:f>Sheet1!$D$3</c:f>
              <c:strCache>
                <c:ptCount val="1"/>
                <c:pt idx="0">
                  <c:v>尤度</c:v>
                </c:pt>
              </c:strCache>
            </c:strRef>
          </c:tx>
          <c:spPr>
            <a:ln w="15875" cap="rnd">
              <a:solidFill>
                <a:srgbClr val="FF0000"/>
              </a:solidFill>
              <a:round/>
            </a:ln>
            <a:effectLst/>
          </c:spPr>
          <c:marker>
            <c:symbol val="none"/>
          </c:marker>
          <c:cat>
            <c:numRef>
              <c:f>Sheet1!$A$4:$A$88</c:f>
              <c:numCache>
                <c:formatCode>General</c:formatCode>
                <c:ptCount val="8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numCache>
            </c:numRef>
          </c:cat>
          <c:val>
            <c:numRef>
              <c:f>Sheet1!$D$4:$D$88</c:f>
              <c:numCache>
                <c:formatCode>General</c:formatCode>
                <c:ptCount val="85"/>
                <c:pt idx="0">
                  <c:v>1.3679225385527066E-85</c:v>
                </c:pt>
                <c:pt idx="1">
                  <c:v>9.0986223117118807E-83</c:v>
                </c:pt>
                <c:pt idx="2">
                  <c:v>5.4154534559120269E-80</c:v>
                </c:pt>
                <c:pt idx="3">
                  <c:v>2.8842910016969244E-77</c:v>
                </c:pt>
                <c:pt idx="4">
                  <c:v>1.3746381105238437E-74</c:v>
                </c:pt>
                <c:pt idx="5">
                  <c:v>5.8624984753170128E-72</c:v>
                </c:pt>
                <c:pt idx="6">
                  <c:v>2.2372893895491552E-69</c:v>
                </c:pt>
                <c:pt idx="7">
                  <c:v>7.6402336601962747E-67</c:v>
                </c:pt>
                <c:pt idx="8">
                  <c:v>2.3347273781061941E-64</c:v>
                </c:pt>
                <c:pt idx="9">
                  <c:v>6.3842629925197895E-62</c:v>
                </c:pt>
                <c:pt idx="10">
                  <c:v>1.56217764772271E-59</c:v>
                </c:pt>
                <c:pt idx="11">
                  <c:v>3.4205435759730116E-57</c:v>
                </c:pt>
                <c:pt idx="12">
                  <c:v>6.7020072466245046E-55</c:v>
                </c:pt>
                <c:pt idx="13">
                  <c:v>1.1750591165195154E-52</c:v>
                </c:pt>
                <c:pt idx="14">
                  <c:v>1.8435698499481388E-50</c:v>
                </c:pt>
                <c:pt idx="15">
                  <c:v>2.5882399436893639E-48</c:v>
                </c:pt>
                <c:pt idx="16">
                  <c:v>3.2515806554463619E-46</c:v>
                </c:pt>
                <c:pt idx="17">
                  <c:v>3.6553551979632376E-44</c:v>
                </c:pt>
                <c:pt idx="18">
                  <c:v>3.6771360245602784E-42</c:v>
                </c:pt>
                <c:pt idx="19">
                  <c:v>3.3100523633271671E-40</c:v>
                </c:pt>
                <c:pt idx="20">
                  <c:v>2.6662759190022709E-38</c:v>
                </c:pt>
                <c:pt idx="21">
                  <c:v>1.9218539203715727E-36</c:v>
                </c:pt>
                <c:pt idx="22">
                  <c:v>1.2395975672102316E-34</c:v>
                </c:pt>
                <c:pt idx="23">
                  <c:v>7.1546124522102016E-33</c:v>
                </c:pt>
                <c:pt idx="24">
                  <c:v>3.6951882686928881E-31</c:v>
                </c:pt>
                <c:pt idx="25">
                  <c:v>1.7077806340692888E-29</c:v>
                </c:pt>
                <c:pt idx="26">
                  <c:v>7.0627308450311792E-28</c:v>
                </c:pt>
                <c:pt idx="27">
                  <c:v>2.6137153296799494E-26</c:v>
                </c:pt>
                <c:pt idx="28">
                  <c:v>8.6554364433713395E-25</c:v>
                </c:pt>
                <c:pt idx="29">
                  <c:v>2.5648662089021403E-23</c:v>
                </c:pt>
                <c:pt idx="30">
                  <c:v>6.8011995550166418E-22</c:v>
                </c:pt>
                <c:pt idx="31">
                  <c:v>1.6138061905814305E-20</c:v>
                </c:pt>
                <c:pt idx="32">
                  <c:v>3.4265911905563055E-19</c:v>
                </c:pt>
                <c:pt idx="33">
                  <c:v>6.5105588439738261E-18</c:v>
                </c:pt>
                <c:pt idx="34">
                  <c:v>1.1069278149757401E-16</c:v>
                </c:pt>
                <c:pt idx="35">
                  <c:v>1.6840903611789643E-15</c:v>
                </c:pt>
                <c:pt idx="36">
                  <c:v>2.2927491303556144E-14</c:v>
                </c:pt>
                <c:pt idx="37">
                  <c:v>2.7931402433965612E-13</c:v>
                </c:pt>
                <c:pt idx="38">
                  <c:v>3.044906802788198E-12</c:v>
                </c:pt>
                <c:pt idx="39">
                  <c:v>2.9703000624507176E-11</c:v>
                </c:pt>
                <c:pt idx="40">
                  <c:v>2.5928160226898982E-10</c:v>
                </c:pt>
                <c:pt idx="41">
                  <c:v>2.0252942832744286E-9</c:v>
                </c:pt>
                <c:pt idx="42">
                  <c:v>1.4156295821516289E-8</c:v>
                </c:pt>
                <c:pt idx="43">
                  <c:v>8.8543396950730421E-8</c:v>
                </c:pt>
                <c:pt idx="44">
                  <c:v>4.9557317157809919E-7</c:v>
                </c:pt>
                <c:pt idx="45">
                  <c:v>2.4820152902099967E-6</c:v>
                </c:pt>
                <c:pt idx="46">
                  <c:v>1.1123620798546141E-5</c:v>
                </c:pt>
                <c:pt idx="47">
                  <c:v>4.4610075254961789E-5</c:v>
                </c:pt>
                <c:pt idx="48">
                  <c:v>1.6009021720694023E-4</c:v>
                </c:pt>
                <c:pt idx="49">
                  <c:v>5.140929987637018E-4</c:v>
                </c:pt>
                <c:pt idx="50">
                  <c:v>1.4772828039793357E-3</c:v>
                </c:pt>
                <c:pt idx="51">
                  <c:v>3.798662007932481E-3</c:v>
                </c:pt>
                <c:pt idx="52">
                  <c:v>8.7406296979031604E-3</c:v>
                </c:pt>
                <c:pt idx="53">
                  <c:v>1.7996988837729353E-2</c:v>
                </c:pt>
                <c:pt idx="54">
                  <c:v>3.3159046264249557E-2</c:v>
                </c:pt>
                <c:pt idx="55">
                  <c:v>5.4670024891997876E-2</c:v>
                </c:pt>
                <c:pt idx="56">
                  <c:v>8.0656908173047798E-2</c:v>
                </c:pt>
                <c:pt idx="57">
                  <c:v>0.10648266850745074</c:v>
                </c:pt>
                <c:pt idx="58">
                  <c:v>0.12579440923099772</c:v>
                </c:pt>
                <c:pt idx="59">
                  <c:v>0.13298076013381088</c:v>
                </c:pt>
                <c:pt idx="60">
                  <c:v>0.12579440923099772</c:v>
                </c:pt>
                <c:pt idx="61">
                  <c:v>0.10648266850745074</c:v>
                </c:pt>
                <c:pt idx="62">
                  <c:v>8.0656908173047798E-2</c:v>
                </c:pt>
                <c:pt idx="63">
                  <c:v>5.4670024891997876E-2</c:v>
                </c:pt>
                <c:pt idx="64">
                  <c:v>3.3159046264249557E-2</c:v>
                </c:pt>
                <c:pt idx="65">
                  <c:v>1.7996988837729353E-2</c:v>
                </c:pt>
                <c:pt idx="66">
                  <c:v>8.7406296979031604E-3</c:v>
                </c:pt>
                <c:pt idx="67">
                  <c:v>3.798662007932481E-3</c:v>
                </c:pt>
                <c:pt idx="68">
                  <c:v>1.4772828039793357E-3</c:v>
                </c:pt>
                <c:pt idx="69">
                  <c:v>5.140929987637018E-4</c:v>
                </c:pt>
                <c:pt idx="70">
                  <c:v>1.6009021720694023E-4</c:v>
                </c:pt>
                <c:pt idx="71">
                  <c:v>4.4610075254961789E-5</c:v>
                </c:pt>
                <c:pt idx="72">
                  <c:v>1.1123620798546141E-5</c:v>
                </c:pt>
                <c:pt idx="73">
                  <c:v>2.4820152902099967E-6</c:v>
                </c:pt>
                <c:pt idx="74">
                  <c:v>4.9557317157809919E-7</c:v>
                </c:pt>
                <c:pt idx="75">
                  <c:v>8.8543396950730421E-8</c:v>
                </c:pt>
                <c:pt idx="76">
                  <c:v>1.4156295821516289E-8</c:v>
                </c:pt>
                <c:pt idx="77">
                  <c:v>2.0252942832744286E-9</c:v>
                </c:pt>
                <c:pt idx="78">
                  <c:v>2.5928160226898982E-10</c:v>
                </c:pt>
                <c:pt idx="79">
                  <c:v>2.9703000624507176E-11</c:v>
                </c:pt>
                <c:pt idx="80">
                  <c:v>3.044906802788198E-12</c:v>
                </c:pt>
                <c:pt idx="81">
                  <c:v>2.7931402433965612E-13</c:v>
                </c:pt>
                <c:pt idx="82">
                  <c:v>2.2927491303556144E-14</c:v>
                </c:pt>
                <c:pt idx="83">
                  <c:v>1.6840903611789643E-15</c:v>
                </c:pt>
                <c:pt idx="84">
                  <c:v>1.1069278149757401E-16</c:v>
                </c:pt>
              </c:numCache>
            </c:numRef>
          </c:val>
          <c:smooth val="0"/>
        </c:ser>
        <c:dLbls>
          <c:showLegendKey val="0"/>
          <c:showVal val="0"/>
          <c:showCatName val="0"/>
          <c:showSerName val="0"/>
          <c:showPercent val="0"/>
          <c:showBubbleSize val="0"/>
        </c:dLbls>
        <c:smooth val="0"/>
        <c:axId val="586168000"/>
        <c:axId val="586157808"/>
      </c:lineChart>
      <c:catAx>
        <c:axId val="586168000"/>
        <c:scaling>
          <c:orientation val="minMax"/>
        </c:scaling>
        <c:delete val="1"/>
        <c:axPos val="b"/>
        <c:numFmt formatCode="General" sourceLinked="1"/>
        <c:majorTickMark val="out"/>
        <c:minorTickMark val="none"/>
        <c:tickLblPos val="nextTo"/>
        <c:crossAx val="586157808"/>
        <c:crosses val="autoZero"/>
        <c:auto val="1"/>
        <c:lblAlgn val="ctr"/>
        <c:lblOffset val="100"/>
        <c:noMultiLvlLbl val="0"/>
      </c:catAx>
      <c:valAx>
        <c:axId val="586157808"/>
        <c:scaling>
          <c:orientation val="minMax"/>
        </c:scaling>
        <c:delete val="1"/>
        <c:axPos val="l"/>
        <c:numFmt formatCode="General" sourceLinked="1"/>
        <c:majorTickMark val="out"/>
        <c:minorTickMark val="none"/>
        <c:tickLblPos val="nextTo"/>
        <c:crossAx val="586168000"/>
        <c:crosses val="autoZero"/>
        <c:crossBetween val="between"/>
      </c:valAx>
      <c:spPr>
        <a:noFill/>
        <a:ln>
          <a:noFill/>
        </a:ln>
        <a:effectLst/>
      </c:spPr>
    </c:plotArea>
    <c:legend>
      <c:legendPos val="b"/>
      <c:layout>
        <c:manualLayout>
          <c:xMode val="edge"/>
          <c:yMode val="edge"/>
          <c:x val="0.13754915729013817"/>
          <c:y val="5.9187409703889339E-2"/>
          <c:w val="0.3146572644306207"/>
          <c:h val="0.3100622069035692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6.4114093662356667E-2"/>
          <c:w val="0.97443016023633755"/>
          <c:h val="0.87456491165306494"/>
        </c:manualLayout>
      </c:layout>
      <c:lineChart>
        <c:grouping val="standard"/>
        <c:varyColors val="0"/>
        <c:ser>
          <c:idx val="0"/>
          <c:order val="0"/>
          <c:tx>
            <c:strRef>
              <c:f>Sheet1!$B$3</c:f>
              <c:strCache>
                <c:ptCount val="1"/>
                <c:pt idx="0">
                  <c:v>観測分布</c:v>
                </c:pt>
              </c:strCache>
            </c:strRef>
          </c:tx>
          <c:spPr>
            <a:ln w="15875" cap="rnd">
              <a:solidFill>
                <a:srgbClr val="FF000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Sheet1!$B$4:$B$163</c:f>
              <c:numCache>
                <c:formatCode>General</c:formatCode>
                <c:ptCount val="160"/>
                <c:pt idx="0">
                  <c:v>3.1849125894335446E-7</c:v>
                </c:pt>
                <c:pt idx="1">
                  <c:v>4.0235912282461474E-7</c:v>
                </c:pt>
                <c:pt idx="2">
                  <c:v>5.0704260327433802E-7</c:v>
                </c:pt>
                <c:pt idx="3">
                  <c:v>6.3736661909167328E-7</c:v>
                </c:pt>
                <c:pt idx="4">
                  <c:v>7.9918705534527388E-7</c:v>
                </c:pt>
                <c:pt idx="5">
                  <c:v>9.9958983534613938E-7</c:v>
                </c:pt>
                <c:pt idx="6">
                  <c:v>1.2471235645026766E-6</c:v>
                </c:pt>
                <c:pt idx="7">
                  <c:v>1.5520703528925133E-6</c:v>
                </c:pt>
                <c:pt idx="8">
                  <c:v>1.9267598371043564E-6</c:v>
                </c:pt>
                <c:pt idx="9">
                  <c:v>2.3859318270602476E-6</c:v>
                </c:pt>
                <c:pt idx="10">
                  <c:v>2.9471533878269929E-6</c:v>
                </c:pt>
                <c:pt idx="11">
                  <c:v>3.6312965151126169E-6</c:v>
                </c:pt>
                <c:pt idx="12">
                  <c:v>4.4630828588566459E-6</c:v>
                </c:pt>
                <c:pt idx="13">
                  <c:v>5.4717021719900273E-6</c:v>
                </c:pt>
                <c:pt idx="14">
                  <c:v>6.6915112882442679E-6</c:v>
                </c:pt>
                <c:pt idx="15">
                  <c:v>8.1628204383121001E-6</c:v>
                </c:pt>
                <c:pt idx="16">
                  <c:v>9.9327735696386359E-6</c:v>
                </c:pt>
                <c:pt idx="17">
                  <c:v>1.2056329011299661E-5</c:v>
                </c:pt>
                <c:pt idx="18">
                  <c:v>1.4597346289573013E-5</c:v>
                </c:pt>
                <c:pt idx="19">
                  <c:v>1.7629784118372273E-5</c:v>
                </c:pt>
                <c:pt idx="20">
                  <c:v>2.1239013527537571E-5</c:v>
                </c:pt>
                <c:pt idx="21">
                  <c:v>2.5523248717209279E-5</c:v>
                </c:pt>
                <c:pt idx="22">
                  <c:v>3.0595096505688594E-5</c:v>
                </c:pt>
                <c:pt idx="23">
                  <c:v>3.6583223141515545E-5</c:v>
                </c:pt>
                <c:pt idx="24">
                  <c:v>4.3634134752288005E-5</c:v>
                </c:pt>
                <c:pt idx="25">
                  <c:v>5.1914064783070521E-5</c:v>
                </c:pt>
                <c:pt idx="26">
                  <c:v>6.1610958423650991E-5</c:v>
                </c:pt>
                <c:pt idx="27">
                  <c:v>7.2936540233337294E-5</c:v>
                </c:pt>
                <c:pt idx="28">
                  <c:v>8.6128446952684051E-5</c:v>
                </c:pt>
                <c:pt idx="29">
                  <c:v>1.0145240286498842E-4</c:v>
                </c:pt>
                <c:pt idx="30">
                  <c:v>1.1920441007324202E-4</c:v>
                </c:pt>
                <c:pt idx="31">
                  <c:v>1.3971292074397234E-4</c:v>
                </c:pt>
                <c:pt idx="32">
                  <c:v>1.6334095280999593E-4</c:v>
                </c:pt>
                <c:pt idx="33">
                  <c:v>1.9048810491109053E-4</c:v>
                </c:pt>
                <c:pt idx="34">
                  <c:v>2.2159242059690038E-4</c:v>
                </c:pt>
                <c:pt idx="35">
                  <c:v>2.5713204615269698E-4</c:v>
                </c:pt>
                <c:pt idx="36">
                  <c:v>2.9762662098879267E-4</c:v>
                </c:pt>
                <c:pt idx="37">
                  <c:v>3.4363833453069856E-4</c:v>
                </c:pt>
                <c:pt idx="38">
                  <c:v>3.9577257914899847E-4</c:v>
                </c:pt>
                <c:pt idx="39">
                  <c:v>4.5467812507955259E-4</c:v>
                </c:pt>
                <c:pt idx="40">
                  <c:v>5.2104674072112956E-4</c:v>
                </c:pt>
                <c:pt idx="41">
                  <c:v>5.9561218038025894E-4</c:v>
                </c:pt>
                <c:pt idx="42">
                  <c:v>6.7914846168428062E-4</c:v>
                </c:pt>
                <c:pt idx="43">
                  <c:v>7.7246735671975876E-4</c:v>
                </c:pt>
                <c:pt idx="44">
                  <c:v>8.7641502467842702E-4</c:v>
                </c:pt>
                <c:pt idx="45">
                  <c:v>9.918677195897656E-4</c:v>
                </c:pt>
                <c:pt idx="46">
                  <c:v>1.1197265147421451E-3</c:v>
                </c:pt>
                <c:pt idx="47">
                  <c:v>1.2609109957597191E-3</c:v>
                </c:pt>
                <c:pt idx="48">
                  <c:v>1.4163518870800593E-3</c:v>
                </c:pt>
                <c:pt idx="49">
                  <c:v>1.5869825917833708E-3</c:v>
                </c:pt>
                <c:pt idx="50">
                  <c:v>1.773729642311571E-3</c:v>
                </c:pt>
                <c:pt idx="51">
                  <c:v>1.9775020794685111E-3</c:v>
                </c:pt>
                <c:pt idx="52">
                  <c:v>2.1991797990213598E-3</c:v>
                </c:pt>
                <c:pt idx="53">
                  <c:v>2.439600928959138E-3</c:v>
                </c:pt>
                <c:pt idx="54">
                  <c:v>2.6995483256594031E-3</c:v>
                </c:pt>
                <c:pt idx="55">
                  <c:v>2.9797353034408036E-3</c:v>
                </c:pt>
                <c:pt idx="56">
                  <c:v>3.2807907387338302E-3</c:v>
                </c:pt>
                <c:pt idx="57">
                  <c:v>3.6032437168108996E-3</c:v>
                </c:pt>
                <c:pt idx="58">
                  <c:v>3.9475079150447069E-3</c:v>
                </c:pt>
                <c:pt idx="59">
                  <c:v>4.3138659413255757E-3</c:v>
                </c:pt>
                <c:pt idx="60">
                  <c:v>4.7024538688443468E-3</c:v>
                </c:pt>
                <c:pt idx="61">
                  <c:v>5.1132462281989017E-3</c:v>
                </c:pt>
                <c:pt idx="62">
                  <c:v>5.5460417339727773E-3</c:v>
                </c:pt>
                <c:pt idx="63">
                  <c:v>6.0004500348492789E-3</c:v>
                </c:pt>
                <c:pt idx="64">
                  <c:v>6.4758797832945867E-3</c:v>
                </c:pt>
                <c:pt idx="65">
                  <c:v>6.9715283222680146E-3</c:v>
                </c:pt>
                <c:pt idx="66">
                  <c:v>7.486373281787243E-3</c:v>
                </c:pt>
                <c:pt idx="67">
                  <c:v>8.0191663670959798E-3</c:v>
                </c:pt>
                <c:pt idx="68">
                  <c:v>8.5684296023903674E-3</c:v>
                </c:pt>
                <c:pt idx="69">
                  <c:v>9.132454269451095E-3</c:v>
                </c:pt>
                <c:pt idx="70">
                  <c:v>9.709302749160648E-3</c:v>
                </c:pt>
                <c:pt idx="71">
                  <c:v>1.0296813435998739E-2</c:v>
                </c:pt>
                <c:pt idx="72">
                  <c:v>1.0892608851627527E-2</c:v>
                </c:pt>
                <c:pt idx="73">
                  <c:v>1.1494107034211651E-2</c:v>
                </c:pt>
                <c:pt idx="74">
                  <c:v>1.2098536225957168E-2</c:v>
                </c:pt>
                <c:pt idx="75">
                  <c:v>1.270295282345945E-2</c:v>
                </c:pt>
                <c:pt idx="76">
                  <c:v>1.3304262494937741E-2</c:v>
                </c:pt>
                <c:pt idx="77">
                  <c:v>1.3899244306549824E-2</c:v>
                </c:pt>
                <c:pt idx="78">
                  <c:v>1.4484577638074137E-2</c:v>
                </c:pt>
                <c:pt idx="79">
                  <c:v>1.505687160774022E-2</c:v>
                </c:pt>
                <c:pt idx="80">
                  <c:v>1.5612696668338064E-2</c:v>
                </c:pt>
                <c:pt idx="81">
                  <c:v>1.6148617983395716E-2</c:v>
                </c:pt>
                <c:pt idx="82">
                  <c:v>1.6661230144589981E-2</c:v>
                </c:pt>
                <c:pt idx="83">
                  <c:v>1.7147192750969195E-2</c:v>
                </c:pt>
                <c:pt idx="84">
                  <c:v>1.7603266338214976E-2</c:v>
                </c:pt>
                <c:pt idx="85">
                  <c:v>1.80263481230824E-2</c:v>
                </c:pt>
                <c:pt idx="86">
                  <c:v>1.8413507015166166E-2</c:v>
                </c:pt>
                <c:pt idx="87">
                  <c:v>1.8762017345846895E-2</c:v>
                </c:pt>
                <c:pt idx="88">
                  <c:v>1.9069390773026204E-2</c:v>
                </c:pt>
                <c:pt idx="89">
                  <c:v>1.933340584014246E-2</c:v>
                </c:pt>
                <c:pt idx="90">
                  <c:v>1.9552134698772795E-2</c:v>
                </c:pt>
                <c:pt idx="91">
                  <c:v>1.9723966545394447E-2</c:v>
                </c:pt>
                <c:pt idx="92">
                  <c:v>1.9847627373850589E-2</c:v>
                </c:pt>
                <c:pt idx="93">
                  <c:v>1.9922195704738202E-2</c:v>
                </c:pt>
                <c:pt idx="94">
                  <c:v>1.9947114020071637E-2</c:v>
                </c:pt>
                <c:pt idx="95">
                  <c:v>1.9922195704738202E-2</c:v>
                </c:pt>
                <c:pt idx="96">
                  <c:v>1.9847627373850589E-2</c:v>
                </c:pt>
                <c:pt idx="97">
                  <c:v>1.9723966545394447E-2</c:v>
                </c:pt>
                <c:pt idx="98">
                  <c:v>1.9552134698772795E-2</c:v>
                </c:pt>
                <c:pt idx="99">
                  <c:v>1.933340584014246E-2</c:v>
                </c:pt>
                <c:pt idx="100">
                  <c:v>1.9069390773026204E-2</c:v>
                </c:pt>
                <c:pt idx="101">
                  <c:v>1.8762017345846895E-2</c:v>
                </c:pt>
                <c:pt idx="102">
                  <c:v>1.8413507015166166E-2</c:v>
                </c:pt>
                <c:pt idx="103">
                  <c:v>1.80263481230824E-2</c:v>
                </c:pt>
                <c:pt idx="104">
                  <c:v>1.7603266338214976E-2</c:v>
                </c:pt>
                <c:pt idx="105">
                  <c:v>1.7147192750969195E-2</c:v>
                </c:pt>
                <c:pt idx="106">
                  <c:v>1.6661230144589981E-2</c:v>
                </c:pt>
                <c:pt idx="107">
                  <c:v>1.6148617983395716E-2</c:v>
                </c:pt>
                <c:pt idx="108">
                  <c:v>1.5612696668338064E-2</c:v>
                </c:pt>
                <c:pt idx="109">
                  <c:v>1.505687160774022E-2</c:v>
                </c:pt>
                <c:pt idx="110">
                  <c:v>1.4484577638074137E-2</c:v>
                </c:pt>
                <c:pt idx="111">
                  <c:v>1.3899244306549824E-2</c:v>
                </c:pt>
                <c:pt idx="112">
                  <c:v>1.3304262494937741E-2</c:v>
                </c:pt>
                <c:pt idx="113">
                  <c:v>1.270295282345945E-2</c:v>
                </c:pt>
                <c:pt idx="114">
                  <c:v>1.2098536225957168E-2</c:v>
                </c:pt>
                <c:pt idx="115">
                  <c:v>1.1494107034211651E-2</c:v>
                </c:pt>
                <c:pt idx="116">
                  <c:v>1.0892608851627527E-2</c:v>
                </c:pt>
                <c:pt idx="117">
                  <c:v>1.0296813435998739E-2</c:v>
                </c:pt>
                <c:pt idx="118">
                  <c:v>9.709302749160648E-3</c:v>
                </c:pt>
                <c:pt idx="119">
                  <c:v>9.132454269451095E-3</c:v>
                </c:pt>
                <c:pt idx="120">
                  <c:v>8.5684296023903674E-3</c:v>
                </c:pt>
                <c:pt idx="121">
                  <c:v>8.0191663670959798E-3</c:v>
                </c:pt>
                <c:pt idx="122">
                  <c:v>7.486373281787243E-3</c:v>
                </c:pt>
                <c:pt idx="123">
                  <c:v>6.9715283222680146E-3</c:v>
                </c:pt>
                <c:pt idx="124">
                  <c:v>6.4758797832945867E-3</c:v>
                </c:pt>
                <c:pt idx="125">
                  <c:v>6.0004500348492789E-3</c:v>
                </c:pt>
                <c:pt idx="126">
                  <c:v>5.5460417339727773E-3</c:v>
                </c:pt>
                <c:pt idx="127">
                  <c:v>5.1132462281989017E-3</c:v>
                </c:pt>
                <c:pt idx="128">
                  <c:v>4.7024538688443468E-3</c:v>
                </c:pt>
                <c:pt idx="129">
                  <c:v>4.3138659413255757E-3</c:v>
                </c:pt>
                <c:pt idx="130">
                  <c:v>3.9475079150447069E-3</c:v>
                </c:pt>
                <c:pt idx="131">
                  <c:v>3.6032437168108996E-3</c:v>
                </c:pt>
                <c:pt idx="132">
                  <c:v>3.2807907387338302E-3</c:v>
                </c:pt>
                <c:pt idx="133">
                  <c:v>2.9797353034408036E-3</c:v>
                </c:pt>
                <c:pt idx="134">
                  <c:v>2.6995483256594031E-3</c:v>
                </c:pt>
                <c:pt idx="135">
                  <c:v>2.439600928959138E-3</c:v>
                </c:pt>
                <c:pt idx="136">
                  <c:v>2.1991797990213598E-3</c:v>
                </c:pt>
                <c:pt idx="137">
                  <c:v>1.9775020794685111E-3</c:v>
                </c:pt>
                <c:pt idx="138">
                  <c:v>1.773729642311571E-3</c:v>
                </c:pt>
                <c:pt idx="139">
                  <c:v>1.5869825917833708E-3</c:v>
                </c:pt>
                <c:pt idx="140">
                  <c:v>1.4163518870800593E-3</c:v>
                </c:pt>
                <c:pt idx="141">
                  <c:v>1.2609109957597191E-3</c:v>
                </c:pt>
                <c:pt idx="142">
                  <c:v>1.1197265147421451E-3</c:v>
                </c:pt>
                <c:pt idx="143">
                  <c:v>9.918677195897656E-4</c:v>
                </c:pt>
                <c:pt idx="144">
                  <c:v>8.7641502467842702E-4</c:v>
                </c:pt>
                <c:pt idx="145">
                  <c:v>7.7246735671975876E-4</c:v>
                </c:pt>
                <c:pt idx="146">
                  <c:v>6.7914846168428062E-4</c:v>
                </c:pt>
                <c:pt idx="147">
                  <c:v>5.9561218038025894E-4</c:v>
                </c:pt>
                <c:pt idx="148">
                  <c:v>5.2104674072112956E-4</c:v>
                </c:pt>
                <c:pt idx="149">
                  <c:v>4.5467812507955259E-4</c:v>
                </c:pt>
                <c:pt idx="150">
                  <c:v>3.9577257914899847E-4</c:v>
                </c:pt>
                <c:pt idx="151">
                  <c:v>3.4363833453069856E-4</c:v>
                </c:pt>
                <c:pt idx="152">
                  <c:v>2.9762662098879267E-4</c:v>
                </c:pt>
                <c:pt idx="153">
                  <c:v>2.5713204615269698E-4</c:v>
                </c:pt>
                <c:pt idx="154">
                  <c:v>2.2159242059690038E-4</c:v>
                </c:pt>
                <c:pt idx="155">
                  <c:v>1.9048810491109053E-4</c:v>
                </c:pt>
                <c:pt idx="156">
                  <c:v>1.6334095280999593E-4</c:v>
                </c:pt>
                <c:pt idx="157">
                  <c:v>1.3971292074397234E-4</c:v>
                </c:pt>
                <c:pt idx="158">
                  <c:v>1.1920441007324202E-4</c:v>
                </c:pt>
                <c:pt idx="159">
                  <c:v>1.0145240286498842E-4</c:v>
                </c:pt>
              </c:numCache>
            </c:numRef>
          </c:val>
          <c:smooth val="0"/>
        </c:ser>
        <c:dLbls>
          <c:showLegendKey val="0"/>
          <c:showVal val="0"/>
          <c:showCatName val="0"/>
          <c:showSerName val="0"/>
          <c:showPercent val="0"/>
          <c:showBubbleSize val="0"/>
        </c:dLbls>
        <c:smooth val="0"/>
        <c:axId val="907788584"/>
        <c:axId val="907790544"/>
      </c:lineChart>
      <c:catAx>
        <c:axId val="907788584"/>
        <c:scaling>
          <c:orientation val="minMax"/>
        </c:scaling>
        <c:delete val="1"/>
        <c:axPos val="b"/>
        <c:numFmt formatCode="General" sourceLinked="1"/>
        <c:majorTickMark val="out"/>
        <c:minorTickMark val="none"/>
        <c:tickLblPos val="nextTo"/>
        <c:crossAx val="907790544"/>
        <c:crosses val="autoZero"/>
        <c:auto val="1"/>
        <c:lblAlgn val="ctr"/>
        <c:lblOffset val="100"/>
        <c:noMultiLvlLbl val="0"/>
      </c:catAx>
      <c:valAx>
        <c:axId val="907790544"/>
        <c:scaling>
          <c:orientation val="minMax"/>
          <c:max val="2.0000000000000004E-2"/>
        </c:scaling>
        <c:delete val="1"/>
        <c:axPos val="l"/>
        <c:numFmt formatCode="General" sourceLinked="1"/>
        <c:majorTickMark val="out"/>
        <c:minorTickMark val="none"/>
        <c:tickLblPos val="nextTo"/>
        <c:crossAx val="907788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6.4114093662356667E-2"/>
          <c:w val="0.97443016023633755"/>
          <c:h val="0.87456491165306494"/>
        </c:manualLayout>
      </c:layout>
      <c:lineChart>
        <c:grouping val="standard"/>
        <c:varyColors val="0"/>
        <c:ser>
          <c:idx val="0"/>
          <c:order val="0"/>
          <c:tx>
            <c:strRef>
              <c:f>Sheet1!$B$3</c:f>
              <c:strCache>
                <c:ptCount val="1"/>
                <c:pt idx="0">
                  <c:v>観測分布</c:v>
                </c:pt>
              </c:strCache>
            </c:strRef>
          </c:tx>
          <c:spPr>
            <a:ln w="15875" cap="rnd">
              <a:solidFill>
                <a:srgbClr val="00B050"/>
              </a:solidFill>
              <a:prstDash val="dash"/>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Sheet1!$B$4:$B$163</c:f>
              <c:numCache>
                <c:formatCode>General</c:formatCode>
                <c:ptCount val="160"/>
                <c:pt idx="0">
                  <c:v>1.1920441007324202E-4</c:v>
                </c:pt>
                <c:pt idx="1">
                  <c:v>1.3971292074397234E-4</c:v>
                </c:pt>
                <c:pt idx="2">
                  <c:v>1.6334095280999593E-4</c:v>
                </c:pt>
                <c:pt idx="3">
                  <c:v>1.9048810491109053E-4</c:v>
                </c:pt>
                <c:pt idx="4">
                  <c:v>2.2159242059690038E-4</c:v>
                </c:pt>
                <c:pt idx="5">
                  <c:v>2.5713204615269698E-4</c:v>
                </c:pt>
                <c:pt idx="6">
                  <c:v>2.9762662098879267E-4</c:v>
                </c:pt>
                <c:pt idx="7">
                  <c:v>3.4363833453069856E-4</c:v>
                </c:pt>
                <c:pt idx="8">
                  <c:v>3.9577257914899847E-4</c:v>
                </c:pt>
                <c:pt idx="9">
                  <c:v>4.5467812507955259E-4</c:v>
                </c:pt>
                <c:pt idx="10">
                  <c:v>5.2104674072112956E-4</c:v>
                </c:pt>
                <c:pt idx="11">
                  <c:v>5.9561218038025894E-4</c:v>
                </c:pt>
                <c:pt idx="12">
                  <c:v>6.7914846168428062E-4</c:v>
                </c:pt>
                <c:pt idx="13">
                  <c:v>7.7246735671975876E-4</c:v>
                </c:pt>
                <c:pt idx="14">
                  <c:v>8.7641502467842702E-4</c:v>
                </c:pt>
                <c:pt idx="15">
                  <c:v>9.918677195897656E-4</c:v>
                </c:pt>
                <c:pt idx="16">
                  <c:v>1.1197265147421451E-3</c:v>
                </c:pt>
                <c:pt idx="17">
                  <c:v>1.2609109957597191E-3</c:v>
                </c:pt>
                <c:pt idx="18">
                  <c:v>1.4163518870800593E-3</c:v>
                </c:pt>
                <c:pt idx="19">
                  <c:v>1.5869825917833708E-3</c:v>
                </c:pt>
                <c:pt idx="20">
                  <c:v>1.773729642311571E-3</c:v>
                </c:pt>
                <c:pt idx="21">
                  <c:v>1.9775020794685111E-3</c:v>
                </c:pt>
                <c:pt idx="22">
                  <c:v>2.1991797990213598E-3</c:v>
                </c:pt>
                <c:pt idx="23">
                  <c:v>2.439600928959138E-3</c:v>
                </c:pt>
                <c:pt idx="24">
                  <c:v>2.6995483256594031E-3</c:v>
                </c:pt>
                <c:pt idx="25">
                  <c:v>2.9797353034408036E-3</c:v>
                </c:pt>
                <c:pt idx="26">
                  <c:v>3.2807907387338302E-3</c:v>
                </c:pt>
                <c:pt idx="27">
                  <c:v>3.6032437168108996E-3</c:v>
                </c:pt>
                <c:pt idx="28">
                  <c:v>3.9475079150447069E-3</c:v>
                </c:pt>
                <c:pt idx="29">
                  <c:v>4.3138659413255757E-3</c:v>
                </c:pt>
                <c:pt idx="30">
                  <c:v>4.7024538688443468E-3</c:v>
                </c:pt>
                <c:pt idx="31">
                  <c:v>5.1132462281989017E-3</c:v>
                </c:pt>
                <c:pt idx="32">
                  <c:v>5.5460417339727773E-3</c:v>
                </c:pt>
                <c:pt idx="33">
                  <c:v>6.0004500348492789E-3</c:v>
                </c:pt>
                <c:pt idx="34">
                  <c:v>6.4758797832945867E-3</c:v>
                </c:pt>
                <c:pt idx="35">
                  <c:v>6.9715283222680146E-3</c:v>
                </c:pt>
                <c:pt idx="36">
                  <c:v>7.486373281787243E-3</c:v>
                </c:pt>
                <c:pt idx="37">
                  <c:v>8.0191663670959798E-3</c:v>
                </c:pt>
                <c:pt idx="38">
                  <c:v>8.5684296023903674E-3</c:v>
                </c:pt>
                <c:pt idx="39">
                  <c:v>9.132454269451095E-3</c:v>
                </c:pt>
                <c:pt idx="40">
                  <c:v>9.709302749160648E-3</c:v>
                </c:pt>
                <c:pt idx="41">
                  <c:v>1.0296813435998739E-2</c:v>
                </c:pt>
                <c:pt idx="42">
                  <c:v>1.0892608851627527E-2</c:v>
                </c:pt>
                <c:pt idx="43">
                  <c:v>1.1494107034211651E-2</c:v>
                </c:pt>
                <c:pt idx="44">
                  <c:v>1.2098536225957168E-2</c:v>
                </c:pt>
                <c:pt idx="45">
                  <c:v>1.270295282345945E-2</c:v>
                </c:pt>
                <c:pt idx="46">
                  <c:v>1.3304262494937741E-2</c:v>
                </c:pt>
                <c:pt idx="47">
                  <c:v>1.3899244306549824E-2</c:v>
                </c:pt>
                <c:pt idx="48">
                  <c:v>1.4484577638074137E-2</c:v>
                </c:pt>
                <c:pt idx="49">
                  <c:v>1.505687160774022E-2</c:v>
                </c:pt>
                <c:pt idx="50">
                  <c:v>1.5612696668338064E-2</c:v>
                </c:pt>
                <c:pt idx="51">
                  <c:v>1.6148617983395716E-2</c:v>
                </c:pt>
                <c:pt idx="52">
                  <c:v>1.6661230144589981E-2</c:v>
                </c:pt>
                <c:pt idx="53">
                  <c:v>1.7147192750969195E-2</c:v>
                </c:pt>
                <c:pt idx="54">
                  <c:v>1.7603266338214976E-2</c:v>
                </c:pt>
                <c:pt idx="55">
                  <c:v>1.80263481230824E-2</c:v>
                </c:pt>
                <c:pt idx="56">
                  <c:v>1.8413507015166166E-2</c:v>
                </c:pt>
                <c:pt idx="57">
                  <c:v>1.8762017345846895E-2</c:v>
                </c:pt>
                <c:pt idx="58">
                  <c:v>1.9069390773026204E-2</c:v>
                </c:pt>
                <c:pt idx="59">
                  <c:v>1.933340584014246E-2</c:v>
                </c:pt>
                <c:pt idx="60">
                  <c:v>1.9552134698772795E-2</c:v>
                </c:pt>
                <c:pt idx="61">
                  <c:v>1.9723966545394447E-2</c:v>
                </c:pt>
                <c:pt idx="62">
                  <c:v>1.9847627373850589E-2</c:v>
                </c:pt>
                <c:pt idx="63">
                  <c:v>1.9922195704738202E-2</c:v>
                </c:pt>
                <c:pt idx="64">
                  <c:v>1.9947114020071637E-2</c:v>
                </c:pt>
                <c:pt idx="65">
                  <c:v>1.9922195704738202E-2</c:v>
                </c:pt>
                <c:pt idx="66">
                  <c:v>1.9847627373850589E-2</c:v>
                </c:pt>
                <c:pt idx="67">
                  <c:v>1.9723966545394447E-2</c:v>
                </c:pt>
                <c:pt idx="68">
                  <c:v>1.9552134698772795E-2</c:v>
                </c:pt>
                <c:pt idx="69">
                  <c:v>1.933340584014246E-2</c:v>
                </c:pt>
                <c:pt idx="70">
                  <c:v>1.9069390773026204E-2</c:v>
                </c:pt>
                <c:pt idx="71">
                  <c:v>1.8762017345846895E-2</c:v>
                </c:pt>
                <c:pt idx="72">
                  <c:v>1.8413507015166166E-2</c:v>
                </c:pt>
                <c:pt idx="73">
                  <c:v>1.80263481230824E-2</c:v>
                </c:pt>
                <c:pt idx="74">
                  <c:v>1.7603266338214976E-2</c:v>
                </c:pt>
                <c:pt idx="75">
                  <c:v>1.7147192750969195E-2</c:v>
                </c:pt>
                <c:pt idx="76">
                  <c:v>1.6661230144589981E-2</c:v>
                </c:pt>
                <c:pt idx="77">
                  <c:v>1.6148617983395716E-2</c:v>
                </c:pt>
                <c:pt idx="78">
                  <c:v>1.5612696668338064E-2</c:v>
                </c:pt>
                <c:pt idx="79">
                  <c:v>1.505687160774022E-2</c:v>
                </c:pt>
                <c:pt idx="80">
                  <c:v>1.4484577638074137E-2</c:v>
                </c:pt>
                <c:pt idx="81">
                  <c:v>1.3899244306549824E-2</c:v>
                </c:pt>
                <c:pt idx="82">
                  <c:v>1.3304262494937741E-2</c:v>
                </c:pt>
                <c:pt idx="83">
                  <c:v>1.270295282345945E-2</c:v>
                </c:pt>
                <c:pt idx="84">
                  <c:v>1.2098536225957168E-2</c:v>
                </c:pt>
                <c:pt idx="85">
                  <c:v>1.1494107034211651E-2</c:v>
                </c:pt>
                <c:pt idx="86">
                  <c:v>1.0892608851627527E-2</c:v>
                </c:pt>
                <c:pt idx="87">
                  <c:v>1.0296813435998739E-2</c:v>
                </c:pt>
                <c:pt idx="88">
                  <c:v>9.709302749160648E-3</c:v>
                </c:pt>
                <c:pt idx="89">
                  <c:v>9.132454269451095E-3</c:v>
                </c:pt>
                <c:pt idx="90">
                  <c:v>8.5684296023903674E-3</c:v>
                </c:pt>
                <c:pt idx="91">
                  <c:v>8.0191663670959798E-3</c:v>
                </c:pt>
                <c:pt idx="92">
                  <c:v>7.486373281787243E-3</c:v>
                </c:pt>
                <c:pt idx="93">
                  <c:v>6.9715283222680146E-3</c:v>
                </c:pt>
                <c:pt idx="94">
                  <c:v>6.4758797832945867E-3</c:v>
                </c:pt>
                <c:pt idx="95">
                  <c:v>6.0004500348492789E-3</c:v>
                </c:pt>
                <c:pt idx="96">
                  <c:v>5.5460417339727773E-3</c:v>
                </c:pt>
                <c:pt idx="97">
                  <c:v>5.1132462281989017E-3</c:v>
                </c:pt>
                <c:pt idx="98">
                  <c:v>4.7024538688443468E-3</c:v>
                </c:pt>
                <c:pt idx="99">
                  <c:v>4.3138659413255757E-3</c:v>
                </c:pt>
                <c:pt idx="100">
                  <c:v>3.9475079150447069E-3</c:v>
                </c:pt>
                <c:pt idx="101">
                  <c:v>3.6032437168108996E-3</c:v>
                </c:pt>
                <c:pt idx="102">
                  <c:v>3.2807907387338302E-3</c:v>
                </c:pt>
                <c:pt idx="103">
                  <c:v>2.9797353034408036E-3</c:v>
                </c:pt>
                <c:pt idx="104">
                  <c:v>2.6995483256594031E-3</c:v>
                </c:pt>
                <c:pt idx="105">
                  <c:v>2.439600928959138E-3</c:v>
                </c:pt>
                <c:pt idx="106">
                  <c:v>2.1991797990213598E-3</c:v>
                </c:pt>
                <c:pt idx="107">
                  <c:v>1.9775020794685111E-3</c:v>
                </c:pt>
                <c:pt idx="108">
                  <c:v>1.773729642311571E-3</c:v>
                </c:pt>
                <c:pt idx="109">
                  <c:v>1.5869825917833708E-3</c:v>
                </c:pt>
                <c:pt idx="110">
                  <c:v>1.4163518870800593E-3</c:v>
                </c:pt>
                <c:pt idx="111">
                  <c:v>1.2609109957597191E-3</c:v>
                </c:pt>
                <c:pt idx="112">
                  <c:v>1.1197265147421451E-3</c:v>
                </c:pt>
                <c:pt idx="113">
                  <c:v>9.918677195897656E-4</c:v>
                </c:pt>
                <c:pt idx="114">
                  <c:v>8.7641502467842702E-4</c:v>
                </c:pt>
                <c:pt idx="115">
                  <c:v>7.7246735671975876E-4</c:v>
                </c:pt>
                <c:pt idx="116">
                  <c:v>6.7914846168428062E-4</c:v>
                </c:pt>
                <c:pt idx="117">
                  <c:v>5.9561218038025894E-4</c:v>
                </c:pt>
                <c:pt idx="118">
                  <c:v>5.2104674072112956E-4</c:v>
                </c:pt>
                <c:pt idx="119">
                  <c:v>4.5467812507955259E-4</c:v>
                </c:pt>
                <c:pt idx="120">
                  <c:v>3.9577257914899847E-4</c:v>
                </c:pt>
                <c:pt idx="121">
                  <c:v>3.4363833453069856E-4</c:v>
                </c:pt>
                <c:pt idx="122">
                  <c:v>2.9762662098879267E-4</c:v>
                </c:pt>
                <c:pt idx="123">
                  <c:v>2.5713204615269698E-4</c:v>
                </c:pt>
                <c:pt idx="124">
                  <c:v>2.2159242059690038E-4</c:v>
                </c:pt>
                <c:pt idx="125">
                  <c:v>1.9048810491109053E-4</c:v>
                </c:pt>
                <c:pt idx="126">
                  <c:v>1.6334095280999593E-4</c:v>
                </c:pt>
                <c:pt idx="127">
                  <c:v>1.3971292074397234E-4</c:v>
                </c:pt>
                <c:pt idx="128">
                  <c:v>1.1920441007324202E-4</c:v>
                </c:pt>
                <c:pt idx="129">
                  <c:v>1.0145240286498842E-4</c:v>
                </c:pt>
                <c:pt idx="130">
                  <c:v>8.6128446952684051E-5</c:v>
                </c:pt>
                <c:pt idx="131">
                  <c:v>7.2936540233337294E-5</c:v>
                </c:pt>
                <c:pt idx="132">
                  <c:v>6.1610958423650991E-5</c:v>
                </c:pt>
                <c:pt idx="133">
                  <c:v>5.1914064783070521E-5</c:v>
                </c:pt>
                <c:pt idx="134">
                  <c:v>4.3634134752288005E-5</c:v>
                </c:pt>
                <c:pt idx="135">
                  <c:v>3.6583223141515545E-5</c:v>
                </c:pt>
                <c:pt idx="136">
                  <c:v>3.0595096505688594E-5</c:v>
                </c:pt>
                <c:pt idx="137">
                  <c:v>2.5523248717209279E-5</c:v>
                </c:pt>
                <c:pt idx="138">
                  <c:v>2.1239013527537571E-5</c:v>
                </c:pt>
                <c:pt idx="139">
                  <c:v>1.7629784118372273E-5</c:v>
                </c:pt>
                <c:pt idx="140">
                  <c:v>1.4597346289573013E-5</c:v>
                </c:pt>
                <c:pt idx="141">
                  <c:v>1.2056329011299661E-5</c:v>
                </c:pt>
                <c:pt idx="142">
                  <c:v>9.9327735696386359E-6</c:v>
                </c:pt>
                <c:pt idx="143">
                  <c:v>8.1628204383121001E-6</c:v>
                </c:pt>
                <c:pt idx="144">
                  <c:v>6.6915112882442679E-6</c:v>
                </c:pt>
                <c:pt idx="145">
                  <c:v>5.4717021719900273E-6</c:v>
                </c:pt>
                <c:pt idx="146">
                  <c:v>4.4630828588566459E-6</c:v>
                </c:pt>
                <c:pt idx="147">
                  <c:v>3.6312965151126169E-6</c:v>
                </c:pt>
                <c:pt idx="148">
                  <c:v>2.9471533878269929E-6</c:v>
                </c:pt>
                <c:pt idx="149">
                  <c:v>2.3859318270602476E-6</c:v>
                </c:pt>
                <c:pt idx="150">
                  <c:v>1.9267598371043564E-6</c:v>
                </c:pt>
                <c:pt idx="151">
                  <c:v>1.5520703528925133E-6</c:v>
                </c:pt>
                <c:pt idx="152">
                  <c:v>1.2471235645026766E-6</c:v>
                </c:pt>
                <c:pt idx="153">
                  <c:v>9.9958983534613938E-7</c:v>
                </c:pt>
                <c:pt idx="154">
                  <c:v>7.9918705534527388E-7</c:v>
                </c:pt>
                <c:pt idx="155">
                  <c:v>6.3736661909167328E-7</c:v>
                </c:pt>
                <c:pt idx="156">
                  <c:v>5.0704260327433802E-7</c:v>
                </c:pt>
                <c:pt idx="157">
                  <c:v>4.0235912282461474E-7</c:v>
                </c:pt>
                <c:pt idx="158">
                  <c:v>3.1849125894335446E-7</c:v>
                </c:pt>
                <c:pt idx="159">
                  <c:v>2.514753644296223E-7</c:v>
                </c:pt>
              </c:numCache>
            </c:numRef>
          </c:val>
          <c:smooth val="0"/>
        </c:ser>
        <c:dLbls>
          <c:showLegendKey val="0"/>
          <c:showVal val="0"/>
          <c:showCatName val="0"/>
          <c:showSerName val="0"/>
          <c:showPercent val="0"/>
          <c:showBubbleSize val="0"/>
        </c:dLbls>
        <c:smooth val="0"/>
        <c:axId val="907792112"/>
        <c:axId val="907792504"/>
      </c:lineChart>
      <c:catAx>
        <c:axId val="907792112"/>
        <c:scaling>
          <c:orientation val="minMax"/>
        </c:scaling>
        <c:delete val="1"/>
        <c:axPos val="b"/>
        <c:numFmt formatCode="General" sourceLinked="1"/>
        <c:majorTickMark val="out"/>
        <c:minorTickMark val="none"/>
        <c:tickLblPos val="nextTo"/>
        <c:crossAx val="907792504"/>
        <c:crosses val="autoZero"/>
        <c:auto val="1"/>
        <c:lblAlgn val="ctr"/>
        <c:lblOffset val="100"/>
        <c:noMultiLvlLbl val="0"/>
      </c:catAx>
      <c:valAx>
        <c:axId val="907792504"/>
        <c:scaling>
          <c:orientation val="minMax"/>
          <c:max val="2.0000000000000004E-2"/>
        </c:scaling>
        <c:delete val="1"/>
        <c:axPos val="l"/>
        <c:numFmt formatCode="General" sourceLinked="1"/>
        <c:majorTickMark val="out"/>
        <c:minorTickMark val="none"/>
        <c:tickLblPos val="nextTo"/>
        <c:crossAx val="9077921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70886851486502"/>
          <c:y val="6.4114093662356667E-2"/>
          <c:w val="0.82968541757013248"/>
          <c:h val="0.87456491165306494"/>
        </c:manualLayout>
      </c:layout>
      <c:lineChart>
        <c:grouping val="standard"/>
        <c:varyColors val="0"/>
        <c:ser>
          <c:idx val="0"/>
          <c:order val="0"/>
          <c:tx>
            <c:strRef>
              <c:f>Sheet1!$B$3</c:f>
              <c:strCache>
                <c:ptCount val="1"/>
                <c:pt idx="0">
                  <c:v>事前分布</c:v>
                </c:pt>
              </c:strCache>
            </c:strRef>
          </c:tx>
          <c:spPr>
            <a:ln w="15875" cap="rnd">
              <a:solidFill>
                <a:srgbClr val="00B05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Sheet1!$B$4:$B$163</c:f>
              <c:numCache>
                <c:formatCode>General</c:formatCode>
                <c:ptCount val="160"/>
                <c:pt idx="0">
                  <c:v>5.8840333364891539E-4</c:v>
                </c:pt>
                <c:pt idx="1">
                  <c:v>7.1611532738488973E-4</c:v>
                </c:pt>
                <c:pt idx="2">
                  <c:v>8.6711165909259967E-4</c:v>
                </c:pt>
                <c:pt idx="3">
                  <c:v>1.0446030608522862E-3</c:v>
                </c:pt>
                <c:pt idx="4">
                  <c:v>1.2520214638263244E-3</c:v>
                </c:pt>
                <c:pt idx="5">
                  <c:v>1.4929885125564417E-3</c:v>
                </c:pt>
                <c:pt idx="6">
                  <c:v>1.7712724589718397E-3</c:v>
                </c:pt>
                <c:pt idx="7">
                  <c:v>2.0907325735114836E-3</c:v>
                </c:pt>
                <c:pt idx="8">
                  <c:v>2.4552505275389036E-3</c:v>
                </c:pt>
                <c:pt idx="9">
                  <c:v>2.8686486029216515E-3</c:v>
                </c:pt>
                <c:pt idx="10">
                  <c:v>3.3345950673055276E-3</c:v>
                </c:pt>
                <c:pt idx="11">
                  <c:v>3.8564976080848615E-3</c:v>
                </c:pt>
                <c:pt idx="12">
                  <c:v>4.4373863296112339E-3</c:v>
                </c:pt>
                <c:pt idx="13">
                  <c:v>5.0797884663638182E-3</c:v>
                </c:pt>
                <c:pt idx="14">
                  <c:v>5.7855976237648861E-3</c:v>
                </c:pt>
                <c:pt idx="15">
                  <c:v>6.5559409974362904E-3</c:v>
                </c:pt>
                <c:pt idx="16">
                  <c:v>7.3910486066359176E-3</c:v>
                </c:pt>
                <c:pt idx="17">
                  <c:v>8.2901290718611961E-3</c:v>
                </c:pt>
                <c:pt idx="18">
                  <c:v>9.2512568332779824E-3</c:v>
                </c:pt>
                <c:pt idx="19">
                  <c:v>1.0271275910633445E-2</c:v>
                </c:pt>
                <c:pt idx="20">
                  <c:v>1.1345725315654054E-2</c:v>
                </c:pt>
                <c:pt idx="21">
                  <c:v>1.246879102010001E-2</c:v>
                </c:pt>
                <c:pt idx="22">
                  <c:v>1.3633288940850665E-2</c:v>
                </c:pt>
                <c:pt idx="23">
                  <c:v>1.4830682722514324E-2</c:v>
                </c:pt>
                <c:pt idx="24">
                  <c:v>1.6051139185154824E-2</c:v>
                </c:pt>
                <c:pt idx="25">
                  <c:v>1.7283623179938812E-2</c:v>
                </c:pt>
                <c:pt idx="26">
                  <c:v>1.8516032292183786E-2</c:v>
                </c:pt>
                <c:pt idx="27">
                  <c:v>1.9735370395321482E-2</c:v>
                </c:pt>
                <c:pt idx="28">
                  <c:v>2.0927957547587996E-2</c:v>
                </c:pt>
                <c:pt idx="29">
                  <c:v>2.2079672201361887E-2</c:v>
                </c:pt>
                <c:pt idx="30">
                  <c:v>2.3176220234090411E-2</c:v>
                </c:pt>
                <c:pt idx="31">
                  <c:v>2.4203423982627682E-2</c:v>
                </c:pt>
                <c:pt idx="32">
                  <c:v>2.5147523340307107E-2</c:v>
                </c:pt>
                <c:pt idx="33">
                  <c:v>2.5995480122534546E-2</c:v>
                </c:pt>
                <c:pt idx="34">
                  <c:v>2.6735276376026396E-2</c:v>
                </c:pt>
                <c:pt idx="35">
                  <c:v>2.7356197138872298E-2</c:v>
                </c:pt>
                <c:pt idx="36">
                  <c:v>2.7849088376235672E-2</c:v>
                </c:pt>
                <c:pt idx="37">
                  <c:v>2.8206581423590071E-2</c:v>
                </c:pt>
                <c:pt idx="38">
                  <c:v>2.8423276249906291E-2</c:v>
                </c:pt>
                <c:pt idx="39">
                  <c:v>2.8495877171530907E-2</c:v>
                </c:pt>
                <c:pt idx="40">
                  <c:v>2.8423276249906291E-2</c:v>
                </c:pt>
                <c:pt idx="41">
                  <c:v>2.8206581423590071E-2</c:v>
                </c:pt>
                <c:pt idx="42">
                  <c:v>2.7849088376235672E-2</c:v>
                </c:pt>
                <c:pt idx="43">
                  <c:v>2.7356197138872298E-2</c:v>
                </c:pt>
                <c:pt idx="44">
                  <c:v>2.6735276376026396E-2</c:v>
                </c:pt>
                <c:pt idx="45">
                  <c:v>2.5995480122534546E-2</c:v>
                </c:pt>
                <c:pt idx="46">
                  <c:v>2.5147523340307107E-2</c:v>
                </c:pt>
                <c:pt idx="47">
                  <c:v>2.4203423982627682E-2</c:v>
                </c:pt>
                <c:pt idx="48">
                  <c:v>2.3176220234090411E-2</c:v>
                </c:pt>
                <c:pt idx="49">
                  <c:v>2.2079672201361887E-2</c:v>
                </c:pt>
                <c:pt idx="50">
                  <c:v>2.0927957547587996E-2</c:v>
                </c:pt>
                <c:pt idx="51">
                  <c:v>1.9735370395321482E-2</c:v>
                </c:pt>
                <c:pt idx="52">
                  <c:v>1.8516032292183786E-2</c:v>
                </c:pt>
                <c:pt idx="53">
                  <c:v>1.7283623179938812E-2</c:v>
                </c:pt>
                <c:pt idx="54">
                  <c:v>1.6051139185154824E-2</c:v>
                </c:pt>
                <c:pt idx="55">
                  <c:v>1.4830682722514324E-2</c:v>
                </c:pt>
                <c:pt idx="56">
                  <c:v>1.3633288940850665E-2</c:v>
                </c:pt>
                <c:pt idx="57">
                  <c:v>1.246879102010001E-2</c:v>
                </c:pt>
                <c:pt idx="58">
                  <c:v>1.1345725315654054E-2</c:v>
                </c:pt>
                <c:pt idx="59">
                  <c:v>1.0271275910633445E-2</c:v>
                </c:pt>
                <c:pt idx="60">
                  <c:v>9.2512568332779824E-3</c:v>
                </c:pt>
                <c:pt idx="61">
                  <c:v>8.2901290718611961E-3</c:v>
                </c:pt>
                <c:pt idx="62">
                  <c:v>7.3910486066359176E-3</c:v>
                </c:pt>
                <c:pt idx="63">
                  <c:v>6.5559409974362904E-3</c:v>
                </c:pt>
                <c:pt idx="64">
                  <c:v>5.7855976237648861E-3</c:v>
                </c:pt>
                <c:pt idx="65">
                  <c:v>5.0797884663638182E-3</c:v>
                </c:pt>
                <c:pt idx="66">
                  <c:v>4.4373863296112339E-3</c:v>
                </c:pt>
                <c:pt idx="67">
                  <c:v>3.8564976080848615E-3</c:v>
                </c:pt>
                <c:pt idx="68">
                  <c:v>3.3345950673055276E-3</c:v>
                </c:pt>
                <c:pt idx="69">
                  <c:v>2.8686486029216515E-3</c:v>
                </c:pt>
                <c:pt idx="70">
                  <c:v>2.4552505275389036E-3</c:v>
                </c:pt>
                <c:pt idx="71">
                  <c:v>2.0907325735114836E-3</c:v>
                </c:pt>
                <c:pt idx="72">
                  <c:v>1.7712724589718397E-3</c:v>
                </c:pt>
                <c:pt idx="73">
                  <c:v>1.4929885125564417E-3</c:v>
                </c:pt>
                <c:pt idx="74">
                  <c:v>1.2520214638263244E-3</c:v>
                </c:pt>
                <c:pt idx="75">
                  <c:v>1.0446030608522862E-3</c:v>
                </c:pt>
                <c:pt idx="76">
                  <c:v>8.6711165909259967E-4</c:v>
                </c:pt>
                <c:pt idx="77">
                  <c:v>7.1611532738488973E-4</c:v>
                </c:pt>
                <c:pt idx="78">
                  <c:v>5.8840333364891539E-4</c:v>
                </c:pt>
                <c:pt idx="79">
                  <c:v>4.8100710537358874E-4</c:v>
                </c:pt>
                <c:pt idx="80">
                  <c:v>3.91211912558287E-4</c:v>
                </c:pt>
                <c:pt idx="81">
                  <c:v>3.1656060085271482E-4</c:v>
                </c:pt>
                <c:pt idx="82">
                  <c:v>2.5485071961189193E-4</c:v>
                </c:pt>
                <c:pt idx="83">
                  <c:v>2.0412635409822251E-4</c:v>
                </c:pt>
                <c:pt idx="84">
                  <c:v>1.6266589423423464E-4</c:v>
                </c:pt>
                <c:pt idx="85">
                  <c:v>1.2896686507333284E-4</c:v>
                </c:pt>
                <c:pt idx="86">
                  <c:v>1.0172881675534603E-4</c:v>
                </c:pt>
                <c:pt idx="87">
                  <c:v>7.9835133320131706E-5</c:v>
                </c:pt>
                <c:pt idx="88">
                  <c:v>6.2334478217554291E-5</c:v>
                </c:pt>
                <c:pt idx="89">
                  <c:v>4.8422456080905483E-5</c:v>
                </c:pt>
                <c:pt idx="90">
                  <c:v>3.7423940258988789E-5</c:v>
                </c:pt>
                <c:pt idx="91">
                  <c:v>2.8776397257653673E-5</c:v>
                </c:pt>
                <c:pt idx="92">
                  <c:v>2.2014434869127046E-5</c:v>
                </c:pt>
                <c:pt idx="93">
                  <c:v>1.6755711495254058E-5</c:v>
                </c:pt>
                <c:pt idx="94">
                  <c:v>1.2688270200916598E-5</c:v>
                </c:pt>
                <c:pt idx="95">
                  <c:v>9.5593018403489539E-6</c:v>
                </c:pt>
                <c:pt idx="96">
                  <c:v>7.165296119388644E-6</c:v>
                </c:pt>
                <c:pt idx="97">
                  <c:v>5.3435062684651465E-6</c:v>
                </c:pt>
                <c:pt idx="98">
                  <c:v>3.9646304762115915E-6</c:v>
                </c:pt>
                <c:pt idx="99">
                  <c:v>2.9265996666029163E-6</c:v>
                </c:pt>
                <c:pt idx="100">
                  <c:v>2.1493549123885629E-6</c:v>
                </c:pt>
                <c:pt idx="101">
                  <c:v>1.5704971827896617E-6</c:v>
                </c:pt>
                <c:pt idx="102">
                  <c:v>1.1416957933503912E-6</c:v>
                </c:pt>
                <c:pt idx="103">
                  <c:v>8.2574861110523096E-7</c:v>
                </c:pt>
                <c:pt idx="104">
                  <c:v>5.9419571381803612E-7</c:v>
                </c:pt>
                <c:pt idx="105">
                  <c:v>4.2539794676980779E-7</c:v>
                </c:pt>
                <c:pt idx="106">
                  <c:v>3.0300198658729332E-7</c:v>
                </c:pt>
                <c:pt idx="107">
                  <c:v>2.1472359723348173E-7</c:v>
                </c:pt>
                <c:pt idx="108">
                  <c:v>1.5139038184199936E-7</c:v>
                </c:pt>
                <c:pt idx="109">
                  <c:v>1.0619425105244984E-7</c:v>
                </c:pt>
                <c:pt idx="110">
                  <c:v>7.4111898767893371E-8</c:v>
                </c:pt>
                <c:pt idx="111">
                  <c:v>5.145873262551012E-8</c:v>
                </c:pt>
                <c:pt idx="112">
                  <c:v>3.554794039132256E-8</c:v>
                </c:pt>
                <c:pt idx="113">
                  <c:v>2.4431718314056556E-8</c:v>
                </c:pt>
                <c:pt idx="114">
                  <c:v>1.6706204514005529E-8</c:v>
                </c:pt>
                <c:pt idx="115">
                  <c:v>1.1365427778364942E-8</c:v>
                </c:pt>
                <c:pt idx="116">
                  <c:v>7.6926857446737672E-9</c:v>
                </c:pt>
                <c:pt idx="117">
                  <c:v>5.1802939971178407E-9</c:v>
                </c:pt>
                <c:pt idx="118">
                  <c:v>3.4706837018348787E-9</c:v>
                </c:pt>
                <c:pt idx="119">
                  <c:v>2.3134487160957222E-9</c:v>
                </c:pt>
                <c:pt idx="120">
                  <c:v>1.5342245529567735E-9</c:v>
                </c:pt>
                <c:pt idx="121">
                  <c:v>1.0122835806414525E-9</c:v>
                </c:pt>
                <c:pt idx="122">
                  <c:v>6.6450716542092998E-10</c:v>
                </c:pt>
                <c:pt idx="123">
                  <c:v>4.3399163213023476E-10</c:v>
                </c:pt>
                <c:pt idx="124">
                  <c:v>2.8199879676240463E-10</c:v>
                </c:pt>
                <c:pt idx="125">
                  <c:v>1.823044905871266E-10</c:v>
                </c:pt>
                <c:pt idx="126">
                  <c:v>1.1725508599255709E-10</c:v>
                </c:pt>
                <c:pt idx="127">
                  <c:v>7.5032639506888088E-11</c:v>
                </c:pt>
                <c:pt idx="128">
                  <c:v>4.7769750289929284E-11</c:v>
                </c:pt>
                <c:pt idx="129">
                  <c:v>3.0257979868255569E-11</c:v>
                </c:pt>
                <c:pt idx="130">
                  <c:v>1.9068261534020371E-11</c:v>
                </c:pt>
                <c:pt idx="131">
                  <c:v>1.1955465267819226E-11</c:v>
                </c:pt>
                <c:pt idx="132">
                  <c:v>7.4577200404957722E-12</c:v>
                </c:pt>
                <c:pt idx="133">
                  <c:v>4.6283893109907951E-12</c:v>
                </c:pt>
                <c:pt idx="134">
                  <c:v>2.8578399276955916E-12</c:v>
                </c:pt>
                <c:pt idx="135">
                  <c:v>1.7556184209824914E-12</c:v>
                </c:pt>
                <c:pt idx="136">
                  <c:v>1.0730169203260855E-12</c:v>
                </c:pt>
                <c:pt idx="137">
                  <c:v>6.5248002916889959E-13</c:v>
                </c:pt>
                <c:pt idx="138">
                  <c:v>3.9474086501706384E-13</c:v>
                </c:pt>
                <c:pt idx="139">
                  <c:v>2.375971162590793E-13</c:v>
                </c:pt>
                <c:pt idx="140">
                  <c:v>1.4228347186459129E-13</c:v>
                </c:pt>
                <c:pt idx="141">
                  <c:v>8.4771907256584916E-14</c:v>
                </c:pt>
                <c:pt idx="142">
                  <c:v>5.0249722366878387E-14</c:v>
                </c:pt>
                <c:pt idx="143">
                  <c:v>2.9634635555665847E-14</c:v>
                </c:pt>
                <c:pt idx="144">
                  <c:v>1.7388003807350068E-14</c:v>
                </c:pt>
                <c:pt idx="145">
                  <c:v>1.0150421441626348E-14</c:v>
                </c:pt>
                <c:pt idx="146">
                  <c:v>5.8952555245497556E-15</c:v>
                </c:pt>
                <c:pt idx="147">
                  <c:v>3.4064765635065529E-15</c:v>
                </c:pt>
                <c:pt idx="148">
                  <c:v>1.9583593623822202E-15</c:v>
                </c:pt>
                <c:pt idx="149">
                  <c:v>1.1201175031326337E-15</c:v>
                </c:pt>
                <c:pt idx="150">
                  <c:v>6.3741017305533461E-16</c:v>
                </c:pt>
                <c:pt idx="151">
                  <c:v>3.6087650596692086E-16</c:v>
                </c:pt>
                <c:pt idx="152">
                  <c:v>2.0327428389235381E-16</c:v>
                </c:pt>
                <c:pt idx="153">
                  <c:v>1.1391750961292352E-16</c:v>
                </c:pt>
                <c:pt idx="154">
                  <c:v>6.35159409587208E-17</c:v>
                </c:pt>
                <c:pt idx="155">
                  <c:v>3.5233777086569166E-17</c:v>
                </c:pt>
                <c:pt idx="156">
                  <c:v>1.9445534280459079E-17</c:v>
                </c:pt>
                <c:pt idx="157">
                  <c:v>1.0677381737456114E-17</c:v>
                </c:pt>
                <c:pt idx="158">
                  <c:v>5.8330254511925367E-18</c:v>
                </c:pt>
                <c:pt idx="159">
                  <c:v>3.1703498149555322E-18</c:v>
                </c:pt>
              </c:numCache>
            </c:numRef>
          </c:val>
          <c:smooth val="0"/>
        </c:ser>
        <c:ser>
          <c:idx val="1"/>
          <c:order val="1"/>
          <c:tx>
            <c:strRef>
              <c:f>Sheet1!$C$3</c:f>
              <c:strCache>
                <c:ptCount val="1"/>
                <c:pt idx="0">
                  <c:v>事後分布</c:v>
                </c:pt>
              </c:strCache>
            </c:strRef>
          </c:tx>
          <c:spPr>
            <a:ln w="15875" cap="rnd">
              <a:solidFill>
                <a:srgbClr val="0070C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Sheet1!$C$4:$C$163</c:f>
              <c:numCache>
                <c:formatCode>General</c:formatCode>
                <c:ptCount val="160"/>
                <c:pt idx="0">
                  <c:v>8.4003604729168502E-87</c:v>
                </c:pt>
                <c:pt idx="1">
                  <c:v>5.6970082411638452E-85</c:v>
                </c:pt>
                <c:pt idx="2">
                  <c:v>3.690232072811572E-83</c:v>
                </c:pt>
                <c:pt idx="3">
                  <c:v>2.2830657397028956E-81</c:v>
                </c:pt>
                <c:pt idx="4">
                  <c:v>1.3490904290462029E-79</c:v>
                </c:pt>
                <c:pt idx="5">
                  <c:v>7.6141532215988981E-78</c:v>
                </c:pt>
                <c:pt idx="6">
                  <c:v>4.104498196440095E-76</c:v>
                </c:pt>
                <c:pt idx="7">
                  <c:v>2.1132770311613127E-74</c:v>
                </c:pt>
                <c:pt idx="8">
                  <c:v>1.0392276731450284E-72</c:v>
                </c:pt>
                <c:pt idx="9">
                  <c:v>4.8811581533873905E-71</c:v>
                </c:pt>
                <c:pt idx="10">
                  <c:v>2.1897420703681961E-69</c:v>
                </c:pt>
                <c:pt idx="11">
                  <c:v>9.3825513881693345E-68</c:v>
                </c:pt>
                <c:pt idx="12">
                  <c:v>3.8397844680968616E-66</c:v>
                </c:pt>
                <c:pt idx="13">
                  <c:v>1.5008961716397812E-64</c:v>
                </c:pt>
                <c:pt idx="14">
                  <c:v>5.6034094545977278E-63</c:v>
                </c:pt>
                <c:pt idx="15">
                  <c:v>1.9980758640597901E-61</c:v>
                </c:pt>
                <c:pt idx="16">
                  <c:v>6.8050214010628905E-60</c:v>
                </c:pt>
                <c:pt idx="17">
                  <c:v>2.213629446975815E-58</c:v>
                </c:pt>
                <c:pt idx="18">
                  <c:v>6.8776212867530154E-57</c:v>
                </c:pt>
                <c:pt idx="19">
                  <c:v>2.040936529134113E-55</c:v>
                </c:pt>
                <c:pt idx="20">
                  <c:v>5.784670766975709E-54</c:v>
                </c:pt>
                <c:pt idx="21">
                  <c:v>1.5659781571538268E-52</c:v>
                </c:pt>
                <c:pt idx="22">
                  <c:v>4.0490268840636035E-51</c:v>
                </c:pt>
                <c:pt idx="23">
                  <c:v>9.9993904563871186E-50</c:v>
                </c:pt>
                <c:pt idx="24">
                  <c:v>2.3586000326134165E-48</c:v>
                </c:pt>
                <c:pt idx="25">
                  <c:v>5.3136504275473236E-47</c:v>
                </c:pt>
                <c:pt idx="26">
                  <c:v>1.1433773003726623E-45</c:v>
                </c:pt>
                <c:pt idx="27">
                  <c:v>2.3498711986907198E-44</c:v>
                </c:pt>
                <c:pt idx="28">
                  <c:v>4.6127132479631721E-43</c:v>
                </c:pt>
                <c:pt idx="29">
                  <c:v>8.6482206700896575E-42</c:v>
                </c:pt>
                <c:pt idx="30">
                  <c:v>1.5486560534870146E-40</c:v>
                </c:pt>
                <c:pt idx="31">
                  <c:v>2.6487507502323336E-39</c:v>
                </c:pt>
                <c:pt idx="32">
                  <c:v>4.3269822876454277E-38</c:v>
                </c:pt>
                <c:pt idx="33">
                  <c:v>6.7512944332147992E-37</c:v>
                </c:pt>
                <c:pt idx="34">
                  <c:v>1.0061132909947029E-35</c:v>
                </c:pt>
                <c:pt idx="35">
                  <c:v>1.4320712638286817E-34</c:v>
                </c:pt>
                <c:pt idx="36">
                  <c:v>1.946884917614845E-33</c:v>
                </c:pt>
                <c:pt idx="37">
                  <c:v>2.5279811867599869E-32</c:v>
                </c:pt>
                <c:pt idx="38">
                  <c:v>3.1352003645314013E-31</c:v>
                </c:pt>
                <c:pt idx="39">
                  <c:v>3.7137671534619965E-30</c:v>
                </c:pt>
                <c:pt idx="40">
                  <c:v>4.2016700695450751E-29</c:v>
                </c:pt>
                <c:pt idx="41">
                  <c:v>4.5403269718058548E-28</c:v>
                </c:pt>
                <c:pt idx="42">
                  <c:v>4.6860856143357538E-27</c:v>
                </c:pt>
                <c:pt idx="43">
                  <c:v>4.6194600376015923E-26</c:v>
                </c:pt>
                <c:pt idx="44">
                  <c:v>4.349407674583675E-25</c:v>
                </c:pt>
                <c:pt idx="45">
                  <c:v>3.9113522081658121E-24</c:v>
                </c:pt>
                <c:pt idx="46">
                  <c:v>3.359554105891134E-23</c:v>
                </c:pt>
                <c:pt idx="47">
                  <c:v>2.7560954947890284E-22</c:v>
                </c:pt>
                <c:pt idx="48">
                  <c:v>2.1595575844928898E-21</c:v>
                </c:pt>
                <c:pt idx="49">
                  <c:v>1.6161930066412994E-20</c:v>
                </c:pt>
                <c:pt idx="50">
                  <c:v>1.1552595409043293E-19</c:v>
                </c:pt>
                <c:pt idx="51">
                  <c:v>7.887217387651222E-19</c:v>
                </c:pt>
                <c:pt idx="52">
                  <c:v>5.1431117947596943E-18</c:v>
                </c:pt>
                <c:pt idx="53">
                  <c:v>3.2032145212368802E-17</c:v>
                </c:pt>
                <c:pt idx="54">
                  <c:v>1.9054782287616239E-16</c:v>
                </c:pt>
                <c:pt idx="55">
                  <c:v>1.0826295179007779E-15</c:v>
                </c:pt>
                <c:pt idx="56">
                  <c:v>5.8750780871467228E-15</c:v>
                </c:pt>
                <c:pt idx="57">
                  <c:v>3.0451264324879261E-14</c:v>
                </c:pt>
                <c:pt idx="58">
                  <c:v>1.5074916710063625E-13</c:v>
                </c:pt>
                <c:pt idx="59">
                  <c:v>7.1279134877724561E-13</c:v>
                </c:pt>
                <c:pt idx="60">
                  <c:v>3.219050760978302E-12</c:v>
                </c:pt>
                <c:pt idx="61">
                  <c:v>1.3885167932972583E-11</c:v>
                </c:pt>
                <c:pt idx="62">
                  <c:v>5.7204784602061718E-11</c:v>
                </c:pt>
                <c:pt idx="63">
                  <c:v>2.2509791852066504E-10</c:v>
                </c:pt>
                <c:pt idx="64">
                  <c:v>8.4599639028721688E-10</c:v>
                </c:pt>
                <c:pt idx="65">
                  <c:v>3.0368507419243686E-9</c:v>
                </c:pt>
                <c:pt idx="66">
                  <c:v>1.0412051105504745E-8</c:v>
                </c:pt>
                <c:pt idx="67">
                  <c:v>3.4096283335095191E-8</c:v>
                </c:pt>
                <c:pt idx="68">
                  <c:v>1.0664382117396863E-7</c:v>
                </c:pt>
                <c:pt idx="69">
                  <c:v>3.1858275315735232E-7</c:v>
                </c:pt>
                <c:pt idx="70">
                  <c:v>9.0900595976188307E-7</c:v>
                </c:pt>
                <c:pt idx="71">
                  <c:v>2.4772458333157014E-6</c:v>
                </c:pt>
                <c:pt idx="72">
                  <c:v>6.4480647371657123E-6</c:v>
                </c:pt>
                <c:pt idx="73">
                  <c:v>1.6030518805395553E-5</c:v>
                </c:pt>
                <c:pt idx="74">
                  <c:v>3.8064810602749929E-5</c:v>
                </c:pt>
                <c:pt idx="75">
                  <c:v>8.6329191772961409E-5</c:v>
                </c:pt>
                <c:pt idx="76">
                  <c:v>1.870034346526637E-4</c:v>
                </c:pt>
                <c:pt idx="77">
                  <c:v>3.8690059521999951E-4</c:v>
                </c:pt>
                <c:pt idx="78">
                  <c:v>7.6455215883567838E-4</c:v>
                </c:pt>
                <c:pt idx="79">
                  <c:v>1.4430213161207715E-3</c:v>
                </c:pt>
                <c:pt idx="80">
                  <c:v>2.6013349772778089E-3</c:v>
                </c:pt>
                <c:pt idx="81">
                  <c:v>4.478965537669335E-3</c:v>
                </c:pt>
                <c:pt idx="82">
                  <c:v>7.3657515826167355E-3</c:v>
                </c:pt>
                <c:pt idx="83">
                  <c:v>1.1569492824254606E-2</c:v>
                </c:pt>
                <c:pt idx="84">
                  <c:v>1.7356792871294699E-2</c:v>
                </c:pt>
                <c:pt idx="85">
                  <c:v>2.4870387215583632E-2</c:v>
                </c:pt>
                <c:pt idx="86">
                  <c:v>3.4037175946962206E-2</c:v>
                </c:pt>
                <c:pt idx="87">
                  <c:v>4.4492048167543034E-2</c:v>
                </c:pt>
                <c:pt idx="88">
                  <c:v>5.554809687655142E-2</c:v>
                </c:pt>
                <c:pt idx="89">
                  <c:v>6.623901660408571E-2</c:v>
                </c:pt>
                <c:pt idx="90">
                  <c:v>7.5442570020921362E-2</c:v>
                </c:pt>
                <c:pt idx="91">
                  <c:v>8.2068591416616918E-2</c:v>
                </c:pt>
                <c:pt idx="92">
                  <c:v>8.5269828749718862E-2</c:v>
                </c:pt>
                <c:pt idx="93">
                  <c:v>8.4619744270770195E-2</c:v>
                </c:pt>
                <c:pt idx="94">
                  <c:v>8.0205829128079151E-2</c:v>
                </c:pt>
                <c:pt idx="95">
                  <c:v>7.2610271947883012E-2</c:v>
                </c:pt>
                <c:pt idx="96">
                  <c:v>6.278387264276393E-2</c:v>
                </c:pt>
                <c:pt idx="97">
                  <c:v>5.185086953981638E-2</c:v>
                </c:pt>
                <c:pt idx="98">
                  <c:v>4.0899866822551936E-2</c:v>
                </c:pt>
                <c:pt idx="99">
                  <c:v>3.0813827731900299E-2</c:v>
                </c:pt>
                <c:pt idx="100">
                  <c:v>2.2173145819907713E-2</c:v>
                </c:pt>
                <c:pt idx="101">
                  <c:v>1.5239365399091426E-2</c:v>
                </c:pt>
                <c:pt idx="102">
                  <c:v>1.0003785201916566E-2</c:v>
                </c:pt>
                <c:pt idx="103">
                  <c:v>6.2721977205344405E-3</c:v>
                </c:pt>
                <c:pt idx="104">
                  <c:v>3.7560643914789642E-3</c:v>
                </c:pt>
                <c:pt idx="105">
                  <c:v>2.1483459821546643E-3</c:v>
                </c:pt>
                <c:pt idx="106">
                  <c:v>1.1736357376748577E-3</c:v>
                </c:pt>
                <c:pt idx="107">
                  <c:v>6.1237906229466587E-4</c:v>
                </c:pt>
                <c:pt idx="108">
                  <c:v>3.0518645026603723E-4</c:v>
                </c:pt>
                <c:pt idx="109">
                  <c:v>1.4526736824271619E-4</c:v>
                </c:pt>
                <c:pt idx="110">
                  <c:v>6.6043304607380895E-5</c:v>
                </c:pt>
                <c:pt idx="111">
                  <c:v>2.867790552104676E-5</c:v>
                </c:pt>
                <c:pt idx="112">
                  <c:v>1.1893891428634731E-5</c:v>
                </c:pt>
                <c:pt idx="113">
                  <c:v>4.7114915483689684E-6</c:v>
                </c:pt>
                <c:pt idx="114">
                  <c:v>1.7825871414541081E-6</c:v>
                </c:pt>
                <c:pt idx="115">
                  <c:v>6.4417079170044282E-7</c:v>
                </c:pt>
                <c:pt idx="116">
                  <c:v>2.2233569630367894E-7</c:v>
                </c:pt>
                <c:pt idx="117">
                  <c:v>7.3295154942169397E-8</c:v>
                </c:pt>
                <c:pt idx="118">
                  <c:v>2.3078057234021183E-8</c:v>
                </c:pt>
                <c:pt idx="119">
                  <c:v>6.9403461482871173E-9</c:v>
                </c:pt>
                <c:pt idx="120">
                  <c:v>1.9935214962627897E-9</c:v>
                </c:pt>
                <c:pt idx="121">
                  <c:v>5.4691347176137976E-10</c:v>
                </c:pt>
                <c:pt idx="122">
                  <c:v>1.4330925086978733E-10</c:v>
                </c:pt>
                <c:pt idx="123">
                  <c:v>3.5866395803457416E-11</c:v>
                </c:pt>
                <c:pt idx="124">
                  <c:v>8.5735197830867142E-12</c:v>
                </c:pt>
                <c:pt idx="125">
                  <c:v>1.9574400875066847E-12</c:v>
                </c:pt>
                <c:pt idx="126">
                  <c:v>4.2685041559377381E-13</c:v>
                </c:pt>
                <c:pt idx="127">
                  <c:v>8.890390666699753E-14</c:v>
                </c:pt>
                <c:pt idx="128">
                  <c:v>1.7685766573649266E-14</c:v>
                </c:pt>
                <c:pt idx="129">
                  <c:v>3.3603525093978761E-15</c:v>
                </c:pt>
                <c:pt idx="130">
                  <c:v>6.0982285167706138E-16</c:v>
                </c:pt>
                <c:pt idx="131">
                  <c:v>1.0570133125970748E-16</c:v>
                </c:pt>
                <c:pt idx="132">
                  <c:v>1.7499076353577607E-17</c:v>
                </c:pt>
                <c:pt idx="133">
                  <c:v>2.7669907135047156E-18</c:v>
                </c:pt>
                <c:pt idx="134">
                  <c:v>4.1788634814804672E-19</c:v>
                </c:pt>
                <c:pt idx="135">
                  <c:v>6.0279073962719696E-20</c:v>
                </c:pt>
                <c:pt idx="136">
                  <c:v>8.3048705357599704E-21</c:v>
                </c:pt>
                <c:pt idx="137">
                  <c:v>1.0928412210941563E-21</c:v>
                </c:pt>
                <c:pt idx="138">
                  <c:v>1.3735332450738462E-22</c:v>
                </c:pt>
                <c:pt idx="139">
                  <c:v>1.6488425628656613E-23</c:v>
                </c:pt>
                <c:pt idx="140">
                  <c:v>1.8905018655950956E-24</c:v>
                </c:pt>
                <c:pt idx="141">
                  <c:v>2.0702983561382082E-25</c:v>
                </c:pt>
                <c:pt idx="142">
                  <c:v>2.1654425725420648E-26</c:v>
                </c:pt>
                <c:pt idx="143">
                  <c:v>2.1633077724796649E-27</c:v>
                </c:pt>
                <c:pt idx="144">
                  <c:v>2.0641813839090521E-28</c:v>
                </c:pt>
                <c:pt idx="145">
                  <c:v>1.8812014714733047E-29</c:v>
                </c:pt>
                <c:pt idx="146">
                  <c:v>1.6374975881972576E-30</c:v>
                </c:pt>
                <c:pt idx="147">
                  <c:v>1.3613943211668303E-31</c:v>
                </c:pt>
                <c:pt idx="148">
                  <c:v>1.0810483214937797E-32</c:v>
                </c:pt>
                <c:pt idx="149">
                  <c:v>8.1990622807697538E-34</c:v>
                </c:pt>
                <c:pt idx="150">
                  <c:v>5.9393807952764818E-35</c:v>
                </c:pt>
                <c:pt idx="151">
                  <c:v>4.1093777185596926E-36</c:v>
                </c:pt>
                <c:pt idx="152">
                  <c:v>2.7156191320758621E-37</c:v>
                </c:pt>
                <c:pt idx="153">
                  <c:v>1.7140345193586024E-38</c:v>
                </c:pt>
                <c:pt idx="154">
                  <c:v>1.0333041528307304E-39</c:v>
                </c:pt>
                <c:pt idx="155">
                  <c:v>5.9496948497233487E-41</c:v>
                </c:pt>
                <c:pt idx="156">
                  <c:v>3.272043853776179E-42</c:v>
                </c:pt>
                <c:pt idx="157">
                  <c:v>1.7187054171085537E-43</c:v>
                </c:pt>
                <c:pt idx="158">
                  <c:v>8.6226683502928086E-45</c:v>
                </c:pt>
                <c:pt idx="159">
                  <c:v>4.1318050807464875E-46</c:v>
                </c:pt>
              </c:numCache>
            </c:numRef>
          </c:val>
          <c:smooth val="0"/>
        </c:ser>
        <c:ser>
          <c:idx val="2"/>
          <c:order val="2"/>
          <c:tx>
            <c:strRef>
              <c:f>Sheet1!$D$3</c:f>
              <c:strCache>
                <c:ptCount val="1"/>
                <c:pt idx="0">
                  <c:v>観測分布</c:v>
                </c:pt>
              </c:strCache>
            </c:strRef>
          </c:tx>
          <c:spPr>
            <a:ln w="15875" cap="rnd">
              <a:solidFill>
                <a:srgbClr val="FF000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Sheet1!$D$4:$D$163</c:f>
              <c:numCache>
                <c:formatCode>General</c:formatCode>
                <c:ptCount val="160"/>
                <c:pt idx="0">
                  <c:v>1.0005974477597975E-64</c:v>
                </c:pt>
                <c:pt idx="1">
                  <c:v>1.1234221561238784E-63</c:v>
                </c:pt>
                <c:pt idx="2">
                  <c:v>1.2358433530425285E-62</c:v>
                </c:pt>
                <c:pt idx="3">
                  <c:v>1.3320505760397842E-61</c:v>
                </c:pt>
                <c:pt idx="4">
                  <c:v>1.4067432844936793E-60</c:v>
                </c:pt>
                <c:pt idx="5">
                  <c:v>1.4556126924123505E-59</c:v>
                </c:pt>
                <c:pt idx="6">
                  <c:v>1.4757529646505432E-58</c:v>
                </c:pt>
                <c:pt idx="7">
                  <c:v>1.4659472468455765E-57</c:v>
                </c:pt>
                <c:pt idx="8">
                  <c:v>1.4267893774929964E-56</c:v>
                </c:pt>
                <c:pt idx="9">
                  <c:v>1.3606243527560368E-55</c:v>
                </c:pt>
                <c:pt idx="10">
                  <c:v>1.2713158441752785E-54</c:v>
                </c:pt>
                <c:pt idx="11">
                  <c:v>1.163872821149551E-53</c:v>
                </c:pt>
                <c:pt idx="12">
                  <c:v>1.043985438102492E-52</c:v>
                </c:pt>
                <c:pt idx="13">
                  <c:v>9.175298513480732E-52</c:v>
                </c:pt>
                <c:pt idx="14">
                  <c:v>7.9010136426348805E-51</c:v>
                </c:pt>
                <c:pt idx="15">
                  <c:v>6.6662603042579832E-50</c:v>
                </c:pt>
                <c:pt idx="16">
                  <c:v>5.510849765193481E-49</c:v>
                </c:pt>
                <c:pt idx="17">
                  <c:v>4.4636663295993506E-48</c:v>
                </c:pt>
                <c:pt idx="18">
                  <c:v>3.5424336183647828E-47</c:v>
                </c:pt>
                <c:pt idx="19">
                  <c:v>2.7545367204976587E-46</c:v>
                </c:pt>
                <c:pt idx="20">
                  <c:v>2.0986125183914653E-45</c:v>
                </c:pt>
                <c:pt idx="21">
                  <c:v>1.5665807991271019E-44</c:v>
                </c:pt>
                <c:pt idx="22">
                  <c:v>1.1458036114057025E-43</c:v>
                </c:pt>
                <c:pt idx="23">
                  <c:v>8.2111582375673386E-43</c:v>
                </c:pt>
                <c:pt idx="24">
                  <c:v>5.7654804467263559E-42</c:v>
                </c:pt>
                <c:pt idx="25">
                  <c:v>3.9664632331488986E-41</c:v>
                </c:pt>
                <c:pt idx="26">
                  <c:v>2.6736725032040162E-40</c:v>
                </c:pt>
                <c:pt idx="27">
                  <c:v>1.7658338334881974E-39</c:v>
                </c:pt>
                <c:pt idx="28">
                  <c:v>1.1426896795724017E-38</c:v>
                </c:pt>
                <c:pt idx="29">
                  <c:v>7.2450873118417796E-38</c:v>
                </c:pt>
                <c:pt idx="30">
                  <c:v>4.5008629554764058E-37</c:v>
                </c:pt>
                <c:pt idx="31">
                  <c:v>2.7395851457064617E-36</c:v>
                </c:pt>
                <c:pt idx="32">
                  <c:v>1.6338442848389578E-35</c:v>
                </c:pt>
                <c:pt idx="33">
                  <c:v>9.5471417588577422E-35</c:v>
                </c:pt>
                <c:pt idx="34">
                  <c:v>5.4660415205131692E-34</c:v>
                </c:pt>
                <c:pt idx="35">
                  <c:v>3.0662624795186578E-33</c:v>
                </c:pt>
                <c:pt idx="36">
                  <c:v>1.6853207911733009E-32</c:v>
                </c:pt>
                <c:pt idx="37">
                  <c:v>9.0759621411124619E-32</c:v>
                </c:pt>
                <c:pt idx="38">
                  <c:v>4.7889424718040768E-31</c:v>
                </c:pt>
                <c:pt idx="39">
                  <c:v>2.475844768974629E-30</c:v>
                </c:pt>
                <c:pt idx="40">
                  <c:v>1.2541343143155367E-29</c:v>
                </c:pt>
                <c:pt idx="41">
                  <c:v>6.2244579453436695E-29</c:v>
                </c:pt>
                <c:pt idx="42">
                  <c:v>3.026884647870505E-28</c:v>
                </c:pt>
                <c:pt idx="43">
                  <c:v>1.4422051816531099E-27</c:v>
                </c:pt>
                <c:pt idx="44">
                  <c:v>6.7327901716316234E-27</c:v>
                </c:pt>
                <c:pt idx="45">
                  <c:v>3.0796400250676624E-26</c:v>
                </c:pt>
                <c:pt idx="46">
                  <c:v>1.3801989040921389E-25</c:v>
                </c:pt>
                <c:pt idx="47">
                  <c:v>6.0606645689861806E-25</c:v>
                </c:pt>
                <c:pt idx="48">
                  <c:v>2.607568138777171E-24</c:v>
                </c:pt>
                <c:pt idx="49">
                  <c:v>1.0992283752437743E-23</c:v>
                </c:pt>
                <c:pt idx="50">
                  <c:v>4.5402215187622287E-23</c:v>
                </c:pt>
                <c:pt idx="51">
                  <c:v>1.8373969965260188E-22</c:v>
                </c:pt>
                <c:pt idx="52">
                  <c:v>7.2856081406277093E-22</c:v>
                </c:pt>
                <c:pt idx="53">
                  <c:v>2.8305150138147085E-21</c:v>
                </c:pt>
                <c:pt idx="54">
                  <c:v>1.0774620044275101E-20</c:v>
                </c:pt>
                <c:pt idx="55">
                  <c:v>4.0186049308480371E-20</c:v>
                </c:pt>
                <c:pt idx="56">
                  <c:v>1.468539081666988E-19</c:v>
                </c:pt>
                <c:pt idx="57">
                  <c:v>5.2581449251007402E-19</c:v>
                </c:pt>
                <c:pt idx="58">
                  <c:v>1.8446604756698363E-18</c:v>
                </c:pt>
                <c:pt idx="59">
                  <c:v>6.3406996299110644E-18</c:v>
                </c:pt>
                <c:pt idx="60">
                  <c:v>2.1354763474912228E-17</c:v>
                </c:pt>
                <c:pt idx="61">
                  <c:v>7.0467554173138332E-17</c:v>
                </c:pt>
                <c:pt idx="62">
                  <c:v>2.2783501922584704E-16</c:v>
                </c:pt>
                <c:pt idx="63">
                  <c:v>7.2175301193384172E-16</c:v>
                </c:pt>
                <c:pt idx="64">
                  <c:v>2.2402350062652674E-15</c:v>
                </c:pt>
                <c:pt idx="65">
                  <c:v>6.8129531270131058E-15</c:v>
                </c:pt>
                <c:pt idx="66">
                  <c:v>2.0300842883252697E-14</c:v>
                </c:pt>
                <c:pt idx="67">
                  <c:v>5.9269271111331695E-14</c:v>
                </c:pt>
                <c:pt idx="68">
                  <c:v>1.6954381451316983E-13</c:v>
                </c:pt>
                <c:pt idx="69">
                  <c:v>4.7519423251815859E-13</c:v>
                </c:pt>
                <c:pt idx="70">
                  <c:v>1.3049600583377992E-12</c:v>
                </c:pt>
                <c:pt idx="71">
                  <c:v>3.5112368419649829E-12</c:v>
                </c:pt>
                <c:pt idx="72">
                  <c:v>9.2567786219815902E-12</c:v>
                </c:pt>
                <c:pt idx="73">
                  <c:v>2.3910930535638452E-11</c:v>
                </c:pt>
                <c:pt idx="74">
                  <c:v>6.0515959736511137E-11</c:v>
                </c:pt>
                <c:pt idx="75">
                  <c:v>1.5006527901377618E-10</c:v>
                </c:pt>
                <c:pt idx="76">
                  <c:v>3.6460898117425319E-10</c:v>
                </c:pt>
                <c:pt idx="77">
                  <c:v>8.6798326426046951E-10</c:v>
                </c:pt>
                <c:pt idx="78">
                  <c:v>2.0245671612829049E-9</c:v>
                </c:pt>
                <c:pt idx="79">
                  <c:v>4.6268974321914444E-9</c:v>
                </c:pt>
                <c:pt idx="80">
                  <c:v>1.0360587994235681E-8</c:v>
                </c:pt>
                <c:pt idx="81">
                  <c:v>2.2730855556729885E-8</c:v>
                </c:pt>
                <c:pt idx="82">
                  <c:v>4.8863436628113112E-8</c:v>
                </c:pt>
                <c:pt idx="83">
                  <c:v>1.0291746525102024E-7</c:v>
                </c:pt>
                <c:pt idx="84">
                  <c:v>2.1238850210489969E-7</c:v>
                </c:pt>
                <c:pt idx="85">
                  <c:v>4.2944719446696345E-7</c:v>
                </c:pt>
                <c:pt idx="86">
                  <c:v>8.5079589353961557E-7</c:v>
                </c:pt>
                <c:pt idx="87">
                  <c:v>1.6514972222104619E-6</c:v>
                </c:pt>
                <c:pt idx="88">
                  <c:v>3.1409943655793234E-6</c:v>
                </c:pt>
                <c:pt idx="89">
                  <c:v>5.8531993332058325E-6</c:v>
                </c:pt>
                <c:pt idx="90">
                  <c:v>1.0687012536930293E-5</c:v>
                </c:pt>
                <c:pt idx="91">
                  <c:v>1.9118603680697908E-5</c:v>
                </c:pt>
                <c:pt idx="92">
                  <c:v>3.3511422990508117E-5</c:v>
                </c:pt>
                <c:pt idx="93">
                  <c:v>5.7552794515307346E-5</c:v>
                </c:pt>
                <c:pt idx="94">
                  <c:v>9.6844912161810965E-5</c:v>
                </c:pt>
                <c:pt idx="95">
                  <c:v>1.5967026664026341E-4</c:v>
                </c:pt>
                <c:pt idx="96">
                  <c:v>2.5793373014666569E-4</c:v>
                </c:pt>
                <c:pt idx="97">
                  <c:v>4.0825270819644502E-4</c:v>
                </c:pt>
                <c:pt idx="98">
                  <c:v>6.3312120170542965E-4</c:v>
                </c:pt>
                <c:pt idx="99">
                  <c:v>9.6201421074717749E-4</c:v>
                </c:pt>
                <c:pt idx="100">
                  <c:v>1.4322306547697795E-3</c:v>
                </c:pt>
                <c:pt idx="101">
                  <c:v>2.0892061217045723E-3</c:v>
                </c:pt>
                <c:pt idx="102">
                  <c:v>2.9859770251128835E-3</c:v>
                </c:pt>
                <c:pt idx="103">
                  <c:v>4.1814651470229672E-3</c:v>
                </c:pt>
                <c:pt idx="104">
                  <c:v>5.737297205843303E-3</c:v>
                </c:pt>
                <c:pt idx="105">
                  <c:v>7.712995216169723E-3</c:v>
                </c:pt>
                <c:pt idx="106">
                  <c:v>1.0159576932727636E-2</c:v>
                </c:pt>
                <c:pt idx="107">
                  <c:v>1.3111881994872581E-2</c:v>
                </c:pt>
                <c:pt idx="108">
                  <c:v>1.6580258143722392E-2</c:v>
                </c:pt>
                <c:pt idx="109">
                  <c:v>2.054255182126689E-2</c:v>
                </c:pt>
                <c:pt idx="110">
                  <c:v>2.493758204020002E-2</c:v>
                </c:pt>
                <c:pt idx="111">
                  <c:v>2.9661365445028648E-2</c:v>
                </c:pt>
                <c:pt idx="112">
                  <c:v>3.4567246359877624E-2</c:v>
                </c:pt>
                <c:pt idx="113">
                  <c:v>3.9470740790642965E-2</c:v>
                </c:pt>
                <c:pt idx="114">
                  <c:v>4.4159344402723774E-2</c:v>
                </c:pt>
                <c:pt idx="115">
                  <c:v>4.8406847965255365E-2</c:v>
                </c:pt>
                <c:pt idx="116">
                  <c:v>5.1990960245069093E-2</c:v>
                </c:pt>
                <c:pt idx="117">
                  <c:v>5.4712394277744596E-2</c:v>
                </c:pt>
                <c:pt idx="118">
                  <c:v>5.6413162847180141E-2</c:v>
                </c:pt>
                <c:pt idx="119">
                  <c:v>5.6991754343061814E-2</c:v>
                </c:pt>
                <c:pt idx="120">
                  <c:v>5.6413162847180141E-2</c:v>
                </c:pt>
                <c:pt idx="121">
                  <c:v>5.4712394277744596E-2</c:v>
                </c:pt>
                <c:pt idx="122">
                  <c:v>5.1990960245069093E-2</c:v>
                </c:pt>
                <c:pt idx="123">
                  <c:v>4.8406847965255365E-2</c:v>
                </c:pt>
                <c:pt idx="124">
                  <c:v>4.4159344402723774E-2</c:v>
                </c:pt>
                <c:pt idx="125">
                  <c:v>3.9470740790642965E-2</c:v>
                </c:pt>
                <c:pt idx="126">
                  <c:v>3.4567246359877624E-2</c:v>
                </c:pt>
                <c:pt idx="127">
                  <c:v>2.9661365445028648E-2</c:v>
                </c:pt>
                <c:pt idx="128">
                  <c:v>2.493758204020002E-2</c:v>
                </c:pt>
                <c:pt idx="129">
                  <c:v>2.054255182126689E-2</c:v>
                </c:pt>
                <c:pt idx="130">
                  <c:v>1.6580258143722392E-2</c:v>
                </c:pt>
                <c:pt idx="131">
                  <c:v>1.3111881994872581E-2</c:v>
                </c:pt>
                <c:pt idx="132">
                  <c:v>1.0159576932727636E-2</c:v>
                </c:pt>
                <c:pt idx="133">
                  <c:v>7.712995216169723E-3</c:v>
                </c:pt>
                <c:pt idx="134">
                  <c:v>5.737297205843303E-3</c:v>
                </c:pt>
                <c:pt idx="135">
                  <c:v>4.1814651470229672E-3</c:v>
                </c:pt>
                <c:pt idx="136">
                  <c:v>2.9859770251128835E-3</c:v>
                </c:pt>
                <c:pt idx="137">
                  <c:v>2.0892061217045723E-3</c:v>
                </c:pt>
                <c:pt idx="138">
                  <c:v>1.4322306547697795E-3</c:v>
                </c:pt>
                <c:pt idx="139">
                  <c:v>9.6201421074717749E-4</c:v>
                </c:pt>
                <c:pt idx="140">
                  <c:v>6.3312120170542965E-4</c:v>
                </c:pt>
                <c:pt idx="141">
                  <c:v>4.0825270819644502E-4</c:v>
                </c:pt>
                <c:pt idx="142">
                  <c:v>2.5793373014666569E-4</c:v>
                </c:pt>
                <c:pt idx="143">
                  <c:v>1.5967026664026341E-4</c:v>
                </c:pt>
                <c:pt idx="144">
                  <c:v>9.6844912161810965E-5</c:v>
                </c:pt>
                <c:pt idx="145">
                  <c:v>5.7552794515307346E-5</c:v>
                </c:pt>
                <c:pt idx="146">
                  <c:v>3.3511422990508117E-5</c:v>
                </c:pt>
                <c:pt idx="147">
                  <c:v>1.9118603680697908E-5</c:v>
                </c:pt>
                <c:pt idx="148">
                  <c:v>1.0687012536930293E-5</c:v>
                </c:pt>
                <c:pt idx="149">
                  <c:v>5.8531993332058325E-6</c:v>
                </c:pt>
                <c:pt idx="150">
                  <c:v>3.1409943655793234E-6</c:v>
                </c:pt>
                <c:pt idx="151">
                  <c:v>1.6514972222104619E-6</c:v>
                </c:pt>
                <c:pt idx="152">
                  <c:v>8.5079589353961557E-7</c:v>
                </c:pt>
                <c:pt idx="153">
                  <c:v>4.2944719446696345E-7</c:v>
                </c:pt>
                <c:pt idx="154">
                  <c:v>2.1238850210489969E-7</c:v>
                </c:pt>
                <c:pt idx="155">
                  <c:v>1.0291746525102024E-7</c:v>
                </c:pt>
                <c:pt idx="156">
                  <c:v>4.8863436628113112E-8</c:v>
                </c:pt>
                <c:pt idx="157">
                  <c:v>2.2730855556729885E-8</c:v>
                </c:pt>
                <c:pt idx="158">
                  <c:v>1.0360587994235681E-8</c:v>
                </c:pt>
                <c:pt idx="159">
                  <c:v>4.6268974321914444E-9</c:v>
                </c:pt>
              </c:numCache>
            </c:numRef>
          </c:val>
          <c:smooth val="0"/>
        </c:ser>
        <c:dLbls>
          <c:showLegendKey val="0"/>
          <c:showVal val="0"/>
          <c:showCatName val="0"/>
          <c:showSerName val="0"/>
          <c:showPercent val="0"/>
          <c:showBubbleSize val="0"/>
        </c:dLbls>
        <c:smooth val="0"/>
        <c:axId val="420053832"/>
        <c:axId val="420062456"/>
      </c:lineChart>
      <c:catAx>
        <c:axId val="420053832"/>
        <c:scaling>
          <c:orientation val="minMax"/>
        </c:scaling>
        <c:delete val="1"/>
        <c:axPos val="b"/>
        <c:numFmt formatCode="General" sourceLinked="1"/>
        <c:majorTickMark val="out"/>
        <c:minorTickMark val="none"/>
        <c:tickLblPos val="nextTo"/>
        <c:crossAx val="420062456"/>
        <c:crosses val="autoZero"/>
        <c:auto val="1"/>
        <c:lblAlgn val="ctr"/>
        <c:lblOffset val="100"/>
        <c:noMultiLvlLbl val="0"/>
      </c:catAx>
      <c:valAx>
        <c:axId val="420062456"/>
        <c:scaling>
          <c:orientation val="minMax"/>
          <c:max val="0.12000000000000001"/>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420053832"/>
        <c:crosses val="autoZero"/>
        <c:crossBetween val="between"/>
      </c:valAx>
      <c:spPr>
        <a:noFill/>
        <a:ln>
          <a:noFill/>
        </a:ln>
        <a:effectLst/>
      </c:spPr>
    </c:plotArea>
    <c:legend>
      <c:legendPos val="b"/>
      <c:layout>
        <c:manualLayout>
          <c:xMode val="edge"/>
          <c:yMode val="edge"/>
          <c:x val="0.13754915729013817"/>
          <c:y val="5.9187409703889339E-2"/>
          <c:w val="0.3146572644306207"/>
          <c:h val="0.3100622069035692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70886851486502"/>
          <c:y val="6.4114093662356667E-2"/>
          <c:w val="0.82968541757013248"/>
          <c:h val="0.87456491165306494"/>
        </c:manualLayout>
      </c:layout>
      <c:lineChart>
        <c:grouping val="standard"/>
        <c:varyColors val="0"/>
        <c:ser>
          <c:idx val="0"/>
          <c:order val="0"/>
          <c:tx>
            <c:strRef>
              <c:f>Sheet1!$B$3</c:f>
              <c:strCache>
                <c:ptCount val="1"/>
                <c:pt idx="0">
                  <c:v>事前分布</c:v>
                </c:pt>
              </c:strCache>
            </c:strRef>
          </c:tx>
          <c:spPr>
            <a:ln w="15875" cap="rnd">
              <a:solidFill>
                <a:srgbClr val="00B05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Sheet1!$B$4:$B$163</c:f>
              <c:numCache>
                <c:formatCode>General</c:formatCode>
                <c:ptCount val="160"/>
                <c:pt idx="0">
                  <c:v>5.8840333364891539E-4</c:v>
                </c:pt>
                <c:pt idx="1">
                  <c:v>7.1611532738488973E-4</c:v>
                </c:pt>
                <c:pt idx="2">
                  <c:v>8.6711165909259967E-4</c:v>
                </c:pt>
                <c:pt idx="3">
                  <c:v>1.0446030608522862E-3</c:v>
                </c:pt>
                <c:pt idx="4">
                  <c:v>1.2520214638263244E-3</c:v>
                </c:pt>
                <c:pt idx="5">
                  <c:v>1.4929885125564417E-3</c:v>
                </c:pt>
                <c:pt idx="6">
                  <c:v>1.7712724589718397E-3</c:v>
                </c:pt>
                <c:pt idx="7">
                  <c:v>2.0907325735114836E-3</c:v>
                </c:pt>
                <c:pt idx="8">
                  <c:v>2.4552505275389036E-3</c:v>
                </c:pt>
                <c:pt idx="9">
                  <c:v>2.8686486029216515E-3</c:v>
                </c:pt>
                <c:pt idx="10">
                  <c:v>3.3345950673055276E-3</c:v>
                </c:pt>
                <c:pt idx="11">
                  <c:v>3.8564976080848615E-3</c:v>
                </c:pt>
                <c:pt idx="12">
                  <c:v>4.4373863296112339E-3</c:v>
                </c:pt>
                <c:pt idx="13">
                  <c:v>5.0797884663638182E-3</c:v>
                </c:pt>
                <c:pt idx="14">
                  <c:v>5.7855976237648861E-3</c:v>
                </c:pt>
                <c:pt idx="15">
                  <c:v>6.5559409974362904E-3</c:v>
                </c:pt>
                <c:pt idx="16">
                  <c:v>7.3910486066359176E-3</c:v>
                </c:pt>
                <c:pt idx="17">
                  <c:v>8.2901290718611961E-3</c:v>
                </c:pt>
                <c:pt idx="18">
                  <c:v>9.2512568332779824E-3</c:v>
                </c:pt>
                <c:pt idx="19">
                  <c:v>1.0271275910633445E-2</c:v>
                </c:pt>
                <c:pt idx="20">
                  <c:v>1.1345725315654054E-2</c:v>
                </c:pt>
                <c:pt idx="21">
                  <c:v>1.246879102010001E-2</c:v>
                </c:pt>
                <c:pt idx="22">
                  <c:v>1.3633288940850665E-2</c:v>
                </c:pt>
                <c:pt idx="23">
                  <c:v>1.4830682722514324E-2</c:v>
                </c:pt>
                <c:pt idx="24">
                  <c:v>1.6051139185154824E-2</c:v>
                </c:pt>
                <c:pt idx="25">
                  <c:v>1.7283623179938812E-2</c:v>
                </c:pt>
                <c:pt idx="26">
                  <c:v>1.8516032292183786E-2</c:v>
                </c:pt>
                <c:pt idx="27">
                  <c:v>1.9735370395321482E-2</c:v>
                </c:pt>
                <c:pt idx="28">
                  <c:v>2.0927957547587996E-2</c:v>
                </c:pt>
                <c:pt idx="29">
                  <c:v>2.2079672201361887E-2</c:v>
                </c:pt>
                <c:pt idx="30">
                  <c:v>2.3176220234090411E-2</c:v>
                </c:pt>
                <c:pt idx="31">
                  <c:v>2.4203423982627682E-2</c:v>
                </c:pt>
                <c:pt idx="32">
                  <c:v>2.5147523340307107E-2</c:v>
                </c:pt>
                <c:pt idx="33">
                  <c:v>2.5995480122534546E-2</c:v>
                </c:pt>
                <c:pt idx="34">
                  <c:v>2.6735276376026396E-2</c:v>
                </c:pt>
                <c:pt idx="35">
                  <c:v>2.7356197138872298E-2</c:v>
                </c:pt>
                <c:pt idx="36">
                  <c:v>2.7849088376235672E-2</c:v>
                </c:pt>
                <c:pt idx="37">
                  <c:v>2.8206581423590071E-2</c:v>
                </c:pt>
                <c:pt idx="38">
                  <c:v>2.8423276249906291E-2</c:v>
                </c:pt>
                <c:pt idx="39">
                  <c:v>2.8495877171530907E-2</c:v>
                </c:pt>
                <c:pt idx="40">
                  <c:v>2.8423276249906291E-2</c:v>
                </c:pt>
                <c:pt idx="41">
                  <c:v>2.8206581423590071E-2</c:v>
                </c:pt>
                <c:pt idx="42">
                  <c:v>2.7849088376235672E-2</c:v>
                </c:pt>
                <c:pt idx="43">
                  <c:v>2.7356197138872298E-2</c:v>
                </c:pt>
                <c:pt idx="44">
                  <c:v>2.6735276376026396E-2</c:v>
                </c:pt>
                <c:pt idx="45">
                  <c:v>2.5995480122534546E-2</c:v>
                </c:pt>
                <c:pt idx="46">
                  <c:v>2.5147523340307107E-2</c:v>
                </c:pt>
                <c:pt idx="47">
                  <c:v>2.4203423982627682E-2</c:v>
                </c:pt>
                <c:pt idx="48">
                  <c:v>2.3176220234090411E-2</c:v>
                </c:pt>
                <c:pt idx="49">
                  <c:v>2.2079672201361887E-2</c:v>
                </c:pt>
                <c:pt idx="50">
                  <c:v>2.0927957547587996E-2</c:v>
                </c:pt>
                <c:pt idx="51">
                  <c:v>1.9735370395321482E-2</c:v>
                </c:pt>
                <c:pt idx="52">
                  <c:v>1.8516032292183786E-2</c:v>
                </c:pt>
                <c:pt idx="53">
                  <c:v>1.7283623179938812E-2</c:v>
                </c:pt>
                <c:pt idx="54">
                  <c:v>1.6051139185154824E-2</c:v>
                </c:pt>
                <c:pt idx="55">
                  <c:v>1.4830682722514324E-2</c:v>
                </c:pt>
                <c:pt idx="56">
                  <c:v>1.3633288940850665E-2</c:v>
                </c:pt>
                <c:pt idx="57">
                  <c:v>1.246879102010001E-2</c:v>
                </c:pt>
                <c:pt idx="58">
                  <c:v>1.1345725315654054E-2</c:v>
                </c:pt>
                <c:pt idx="59">
                  <c:v>1.0271275910633445E-2</c:v>
                </c:pt>
                <c:pt idx="60">
                  <c:v>9.2512568332779824E-3</c:v>
                </c:pt>
                <c:pt idx="61">
                  <c:v>8.2901290718611961E-3</c:v>
                </c:pt>
                <c:pt idx="62">
                  <c:v>7.3910486066359176E-3</c:v>
                </c:pt>
                <c:pt idx="63">
                  <c:v>6.5559409974362904E-3</c:v>
                </c:pt>
                <c:pt idx="64">
                  <c:v>5.7855976237648861E-3</c:v>
                </c:pt>
                <c:pt idx="65">
                  <c:v>5.0797884663638182E-3</c:v>
                </c:pt>
                <c:pt idx="66">
                  <c:v>4.4373863296112339E-3</c:v>
                </c:pt>
                <c:pt idx="67">
                  <c:v>3.8564976080848615E-3</c:v>
                </c:pt>
                <c:pt idx="68">
                  <c:v>3.3345950673055276E-3</c:v>
                </c:pt>
                <c:pt idx="69">
                  <c:v>2.8686486029216515E-3</c:v>
                </c:pt>
                <c:pt idx="70">
                  <c:v>2.4552505275389036E-3</c:v>
                </c:pt>
                <c:pt idx="71">
                  <c:v>2.0907325735114836E-3</c:v>
                </c:pt>
                <c:pt idx="72">
                  <c:v>1.7712724589718397E-3</c:v>
                </c:pt>
                <c:pt idx="73">
                  <c:v>1.4929885125564417E-3</c:v>
                </c:pt>
                <c:pt idx="74">
                  <c:v>1.2520214638263244E-3</c:v>
                </c:pt>
                <c:pt idx="75">
                  <c:v>1.0446030608522862E-3</c:v>
                </c:pt>
                <c:pt idx="76">
                  <c:v>8.6711165909259967E-4</c:v>
                </c:pt>
                <c:pt idx="77">
                  <c:v>7.1611532738488973E-4</c:v>
                </c:pt>
                <c:pt idx="78">
                  <c:v>5.8840333364891539E-4</c:v>
                </c:pt>
                <c:pt idx="79">
                  <c:v>4.8100710537358874E-4</c:v>
                </c:pt>
                <c:pt idx="80">
                  <c:v>3.91211912558287E-4</c:v>
                </c:pt>
                <c:pt idx="81">
                  <c:v>3.1656060085271482E-4</c:v>
                </c:pt>
                <c:pt idx="82">
                  <c:v>2.5485071961189193E-4</c:v>
                </c:pt>
                <c:pt idx="83">
                  <c:v>2.0412635409822251E-4</c:v>
                </c:pt>
                <c:pt idx="84">
                  <c:v>1.6266589423423464E-4</c:v>
                </c:pt>
                <c:pt idx="85">
                  <c:v>1.2896686507333284E-4</c:v>
                </c:pt>
                <c:pt idx="86">
                  <c:v>1.0172881675534603E-4</c:v>
                </c:pt>
                <c:pt idx="87">
                  <c:v>7.9835133320131706E-5</c:v>
                </c:pt>
                <c:pt idx="88">
                  <c:v>6.2334478217554291E-5</c:v>
                </c:pt>
                <c:pt idx="89">
                  <c:v>4.8422456080905483E-5</c:v>
                </c:pt>
                <c:pt idx="90">
                  <c:v>3.7423940258988789E-5</c:v>
                </c:pt>
                <c:pt idx="91">
                  <c:v>2.8776397257653673E-5</c:v>
                </c:pt>
                <c:pt idx="92">
                  <c:v>2.2014434869127046E-5</c:v>
                </c:pt>
                <c:pt idx="93">
                  <c:v>1.6755711495254058E-5</c:v>
                </c:pt>
                <c:pt idx="94">
                  <c:v>1.2688270200916598E-5</c:v>
                </c:pt>
                <c:pt idx="95">
                  <c:v>9.5593018403489539E-6</c:v>
                </c:pt>
                <c:pt idx="96">
                  <c:v>7.165296119388644E-6</c:v>
                </c:pt>
                <c:pt idx="97">
                  <c:v>5.3435062684651465E-6</c:v>
                </c:pt>
                <c:pt idx="98">
                  <c:v>3.9646304762115915E-6</c:v>
                </c:pt>
                <c:pt idx="99">
                  <c:v>2.9265996666029163E-6</c:v>
                </c:pt>
                <c:pt idx="100">
                  <c:v>2.1493549123885629E-6</c:v>
                </c:pt>
                <c:pt idx="101">
                  <c:v>1.5704971827896617E-6</c:v>
                </c:pt>
                <c:pt idx="102">
                  <c:v>1.1416957933503912E-6</c:v>
                </c:pt>
                <c:pt idx="103">
                  <c:v>8.2574861110523096E-7</c:v>
                </c:pt>
                <c:pt idx="104">
                  <c:v>5.9419571381803612E-7</c:v>
                </c:pt>
                <c:pt idx="105">
                  <c:v>4.2539794676980779E-7</c:v>
                </c:pt>
                <c:pt idx="106">
                  <c:v>3.0300198658729332E-7</c:v>
                </c:pt>
                <c:pt idx="107">
                  <c:v>2.1472359723348173E-7</c:v>
                </c:pt>
                <c:pt idx="108">
                  <c:v>1.5139038184199936E-7</c:v>
                </c:pt>
                <c:pt idx="109">
                  <c:v>1.0619425105244984E-7</c:v>
                </c:pt>
                <c:pt idx="110">
                  <c:v>7.4111898767893371E-8</c:v>
                </c:pt>
                <c:pt idx="111">
                  <c:v>5.145873262551012E-8</c:v>
                </c:pt>
                <c:pt idx="112">
                  <c:v>3.554794039132256E-8</c:v>
                </c:pt>
                <c:pt idx="113">
                  <c:v>2.4431718314056556E-8</c:v>
                </c:pt>
                <c:pt idx="114">
                  <c:v>1.6706204514005529E-8</c:v>
                </c:pt>
                <c:pt idx="115">
                  <c:v>1.1365427778364942E-8</c:v>
                </c:pt>
                <c:pt idx="116">
                  <c:v>7.6926857446737672E-9</c:v>
                </c:pt>
                <c:pt idx="117">
                  <c:v>5.1802939971178407E-9</c:v>
                </c:pt>
                <c:pt idx="118">
                  <c:v>3.4706837018348787E-9</c:v>
                </c:pt>
                <c:pt idx="119">
                  <c:v>2.3134487160957222E-9</c:v>
                </c:pt>
                <c:pt idx="120">
                  <c:v>1.5342245529567735E-9</c:v>
                </c:pt>
                <c:pt idx="121">
                  <c:v>1.0122835806414525E-9</c:v>
                </c:pt>
                <c:pt idx="122">
                  <c:v>6.6450716542092998E-10</c:v>
                </c:pt>
                <c:pt idx="123">
                  <c:v>4.3399163213023476E-10</c:v>
                </c:pt>
                <c:pt idx="124">
                  <c:v>2.8199879676240463E-10</c:v>
                </c:pt>
                <c:pt idx="125">
                  <c:v>1.823044905871266E-10</c:v>
                </c:pt>
                <c:pt idx="126">
                  <c:v>1.1725508599255709E-10</c:v>
                </c:pt>
                <c:pt idx="127">
                  <c:v>7.5032639506888088E-11</c:v>
                </c:pt>
                <c:pt idx="128">
                  <c:v>4.7769750289929284E-11</c:v>
                </c:pt>
                <c:pt idx="129">
                  <c:v>3.0257979868255569E-11</c:v>
                </c:pt>
                <c:pt idx="130">
                  <c:v>1.9068261534020371E-11</c:v>
                </c:pt>
                <c:pt idx="131">
                  <c:v>1.1955465267819226E-11</c:v>
                </c:pt>
                <c:pt idx="132">
                  <c:v>7.4577200404957722E-12</c:v>
                </c:pt>
                <c:pt idx="133">
                  <c:v>4.6283893109907951E-12</c:v>
                </c:pt>
                <c:pt idx="134">
                  <c:v>2.8578399276955916E-12</c:v>
                </c:pt>
                <c:pt idx="135">
                  <c:v>1.7556184209824914E-12</c:v>
                </c:pt>
                <c:pt idx="136">
                  <c:v>1.0730169203260855E-12</c:v>
                </c:pt>
                <c:pt idx="137">
                  <c:v>6.5248002916889959E-13</c:v>
                </c:pt>
                <c:pt idx="138">
                  <c:v>3.9474086501706384E-13</c:v>
                </c:pt>
                <c:pt idx="139">
                  <c:v>2.375971162590793E-13</c:v>
                </c:pt>
                <c:pt idx="140">
                  <c:v>1.4228347186459129E-13</c:v>
                </c:pt>
                <c:pt idx="141">
                  <c:v>8.4771907256584916E-14</c:v>
                </c:pt>
                <c:pt idx="142">
                  <c:v>5.0249722366878387E-14</c:v>
                </c:pt>
                <c:pt idx="143">
                  <c:v>2.9634635555665847E-14</c:v>
                </c:pt>
                <c:pt idx="144">
                  <c:v>1.7388003807350068E-14</c:v>
                </c:pt>
                <c:pt idx="145">
                  <c:v>1.0150421441626348E-14</c:v>
                </c:pt>
                <c:pt idx="146">
                  <c:v>5.8952555245497556E-15</c:v>
                </c:pt>
                <c:pt idx="147">
                  <c:v>3.4064765635065529E-15</c:v>
                </c:pt>
                <c:pt idx="148">
                  <c:v>1.9583593623822202E-15</c:v>
                </c:pt>
                <c:pt idx="149">
                  <c:v>1.1201175031326337E-15</c:v>
                </c:pt>
                <c:pt idx="150">
                  <c:v>6.3741017305533461E-16</c:v>
                </c:pt>
                <c:pt idx="151">
                  <c:v>3.6087650596692086E-16</c:v>
                </c:pt>
                <c:pt idx="152">
                  <c:v>2.0327428389235381E-16</c:v>
                </c:pt>
                <c:pt idx="153">
                  <c:v>1.1391750961292352E-16</c:v>
                </c:pt>
                <c:pt idx="154">
                  <c:v>6.35159409587208E-17</c:v>
                </c:pt>
                <c:pt idx="155">
                  <c:v>3.5233777086569166E-17</c:v>
                </c:pt>
                <c:pt idx="156">
                  <c:v>1.9445534280459079E-17</c:v>
                </c:pt>
                <c:pt idx="157">
                  <c:v>1.0677381737456114E-17</c:v>
                </c:pt>
                <c:pt idx="158">
                  <c:v>5.8330254511925367E-18</c:v>
                </c:pt>
                <c:pt idx="159">
                  <c:v>3.1703498149555322E-18</c:v>
                </c:pt>
              </c:numCache>
            </c:numRef>
          </c:val>
          <c:smooth val="0"/>
        </c:ser>
        <c:ser>
          <c:idx val="1"/>
          <c:order val="1"/>
          <c:tx>
            <c:strRef>
              <c:f>Sheet1!$C$3</c:f>
              <c:strCache>
                <c:ptCount val="1"/>
                <c:pt idx="0">
                  <c:v>事後分布</c:v>
                </c:pt>
              </c:strCache>
            </c:strRef>
          </c:tx>
          <c:spPr>
            <a:ln w="15875" cap="rnd">
              <a:solidFill>
                <a:srgbClr val="0070C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Sheet1!$C$4:$C$163</c:f>
              <c:numCache>
                <c:formatCode>General</c:formatCode>
                <c:ptCount val="160"/>
                <c:pt idx="0">
                  <c:v>8.4003604729168502E-87</c:v>
                </c:pt>
                <c:pt idx="1">
                  <c:v>5.6970082411638452E-85</c:v>
                </c:pt>
                <c:pt idx="2">
                  <c:v>3.690232072811572E-83</c:v>
                </c:pt>
                <c:pt idx="3">
                  <c:v>2.2830657397028956E-81</c:v>
                </c:pt>
                <c:pt idx="4">
                  <c:v>1.3490904290462029E-79</c:v>
                </c:pt>
                <c:pt idx="5">
                  <c:v>7.6141532215988981E-78</c:v>
                </c:pt>
                <c:pt idx="6">
                  <c:v>4.104498196440095E-76</c:v>
                </c:pt>
                <c:pt idx="7">
                  <c:v>2.1132770311613127E-74</c:v>
                </c:pt>
                <c:pt idx="8">
                  <c:v>1.0392276731450284E-72</c:v>
                </c:pt>
                <c:pt idx="9">
                  <c:v>4.8811581533873905E-71</c:v>
                </c:pt>
                <c:pt idx="10">
                  <c:v>2.1897420703681961E-69</c:v>
                </c:pt>
                <c:pt idx="11">
                  <c:v>9.3825513881693345E-68</c:v>
                </c:pt>
                <c:pt idx="12">
                  <c:v>3.8397844680968616E-66</c:v>
                </c:pt>
                <c:pt idx="13">
                  <c:v>1.5008961716397812E-64</c:v>
                </c:pt>
                <c:pt idx="14">
                  <c:v>5.6034094545977278E-63</c:v>
                </c:pt>
                <c:pt idx="15">
                  <c:v>1.9980758640597901E-61</c:v>
                </c:pt>
                <c:pt idx="16">
                  <c:v>6.8050214010628905E-60</c:v>
                </c:pt>
                <c:pt idx="17">
                  <c:v>2.213629446975815E-58</c:v>
                </c:pt>
                <c:pt idx="18">
                  <c:v>6.8776212867530154E-57</c:v>
                </c:pt>
                <c:pt idx="19">
                  <c:v>2.040936529134113E-55</c:v>
                </c:pt>
                <c:pt idx="20">
                  <c:v>5.784670766975709E-54</c:v>
                </c:pt>
                <c:pt idx="21">
                  <c:v>1.5659781571538268E-52</c:v>
                </c:pt>
                <c:pt idx="22">
                  <c:v>4.0490268840636035E-51</c:v>
                </c:pt>
                <c:pt idx="23">
                  <c:v>9.9993904563871186E-50</c:v>
                </c:pt>
                <c:pt idx="24">
                  <c:v>2.3586000326134165E-48</c:v>
                </c:pt>
                <c:pt idx="25">
                  <c:v>5.3136504275473236E-47</c:v>
                </c:pt>
                <c:pt idx="26">
                  <c:v>1.1433773003726623E-45</c:v>
                </c:pt>
                <c:pt idx="27">
                  <c:v>2.3498711986907198E-44</c:v>
                </c:pt>
                <c:pt idx="28">
                  <c:v>4.6127132479631721E-43</c:v>
                </c:pt>
                <c:pt idx="29">
                  <c:v>8.6482206700896575E-42</c:v>
                </c:pt>
                <c:pt idx="30">
                  <c:v>1.5486560534870146E-40</c:v>
                </c:pt>
                <c:pt idx="31">
                  <c:v>2.6487507502323336E-39</c:v>
                </c:pt>
                <c:pt idx="32">
                  <c:v>4.3269822876454277E-38</c:v>
                </c:pt>
                <c:pt idx="33">
                  <c:v>6.7512944332147992E-37</c:v>
                </c:pt>
                <c:pt idx="34">
                  <c:v>1.0061132909947029E-35</c:v>
                </c:pt>
                <c:pt idx="35">
                  <c:v>1.4320712638286817E-34</c:v>
                </c:pt>
                <c:pt idx="36">
                  <c:v>1.946884917614845E-33</c:v>
                </c:pt>
                <c:pt idx="37">
                  <c:v>2.5279811867599869E-32</c:v>
                </c:pt>
                <c:pt idx="38">
                  <c:v>3.1352003645314013E-31</c:v>
                </c:pt>
                <c:pt idx="39">
                  <c:v>3.7137671534619965E-30</c:v>
                </c:pt>
                <c:pt idx="40">
                  <c:v>4.2016700695450751E-29</c:v>
                </c:pt>
                <c:pt idx="41">
                  <c:v>4.5403269718058548E-28</c:v>
                </c:pt>
                <c:pt idx="42">
                  <c:v>4.6860856143357538E-27</c:v>
                </c:pt>
                <c:pt idx="43">
                  <c:v>4.6194600376015923E-26</c:v>
                </c:pt>
                <c:pt idx="44">
                  <c:v>4.349407674583675E-25</c:v>
                </c:pt>
                <c:pt idx="45">
                  <c:v>3.9113522081658121E-24</c:v>
                </c:pt>
                <c:pt idx="46">
                  <c:v>3.359554105891134E-23</c:v>
                </c:pt>
                <c:pt idx="47">
                  <c:v>2.7560954947890284E-22</c:v>
                </c:pt>
                <c:pt idx="48">
                  <c:v>2.1595575844928898E-21</c:v>
                </c:pt>
                <c:pt idx="49">
                  <c:v>1.6161930066412994E-20</c:v>
                </c:pt>
                <c:pt idx="50">
                  <c:v>1.1552595409043293E-19</c:v>
                </c:pt>
                <c:pt idx="51">
                  <c:v>7.887217387651222E-19</c:v>
                </c:pt>
                <c:pt idx="52">
                  <c:v>5.1431117947596943E-18</c:v>
                </c:pt>
                <c:pt idx="53">
                  <c:v>3.2032145212368802E-17</c:v>
                </c:pt>
                <c:pt idx="54">
                  <c:v>1.9054782287616239E-16</c:v>
                </c:pt>
                <c:pt idx="55">
                  <c:v>1.0826295179007779E-15</c:v>
                </c:pt>
                <c:pt idx="56">
                  <c:v>5.8750780871467228E-15</c:v>
                </c:pt>
                <c:pt idx="57">
                  <c:v>3.0451264324879261E-14</c:v>
                </c:pt>
                <c:pt idx="58">
                  <c:v>1.5074916710063625E-13</c:v>
                </c:pt>
                <c:pt idx="59">
                  <c:v>7.1279134877724561E-13</c:v>
                </c:pt>
                <c:pt idx="60">
                  <c:v>3.219050760978302E-12</c:v>
                </c:pt>
                <c:pt idx="61">
                  <c:v>1.3885167932972583E-11</c:v>
                </c:pt>
                <c:pt idx="62">
                  <c:v>5.7204784602061718E-11</c:v>
                </c:pt>
                <c:pt idx="63">
                  <c:v>2.2509791852066504E-10</c:v>
                </c:pt>
                <c:pt idx="64">
                  <c:v>8.4599639028721688E-10</c:v>
                </c:pt>
                <c:pt idx="65">
                  <c:v>3.0368507419243686E-9</c:v>
                </c:pt>
                <c:pt idx="66">
                  <c:v>1.0412051105504745E-8</c:v>
                </c:pt>
                <c:pt idx="67">
                  <c:v>3.4096283335095191E-8</c:v>
                </c:pt>
                <c:pt idx="68">
                  <c:v>1.0664382117396863E-7</c:v>
                </c:pt>
                <c:pt idx="69">
                  <c:v>3.1858275315735232E-7</c:v>
                </c:pt>
                <c:pt idx="70">
                  <c:v>9.0900595976188307E-7</c:v>
                </c:pt>
                <c:pt idx="71">
                  <c:v>2.4772458333157014E-6</c:v>
                </c:pt>
                <c:pt idx="72">
                  <c:v>6.4480647371657123E-6</c:v>
                </c:pt>
                <c:pt idx="73">
                  <c:v>1.6030518805395553E-5</c:v>
                </c:pt>
                <c:pt idx="74">
                  <c:v>3.8064810602749929E-5</c:v>
                </c:pt>
                <c:pt idx="75">
                  <c:v>8.6329191772961409E-5</c:v>
                </c:pt>
                <c:pt idx="76">
                  <c:v>1.870034346526637E-4</c:v>
                </c:pt>
                <c:pt idx="77">
                  <c:v>3.8690059521999951E-4</c:v>
                </c:pt>
                <c:pt idx="78">
                  <c:v>7.6455215883567838E-4</c:v>
                </c:pt>
                <c:pt idx="79">
                  <c:v>1.4430213161207715E-3</c:v>
                </c:pt>
                <c:pt idx="80">
                  <c:v>2.6013349772778089E-3</c:v>
                </c:pt>
                <c:pt idx="81">
                  <c:v>4.478965537669335E-3</c:v>
                </c:pt>
                <c:pt idx="82">
                  <c:v>7.3657515826167355E-3</c:v>
                </c:pt>
                <c:pt idx="83">
                  <c:v>1.1569492824254606E-2</c:v>
                </c:pt>
                <c:pt idx="84">
                  <c:v>1.7356792871294699E-2</c:v>
                </c:pt>
                <c:pt idx="85">
                  <c:v>2.4870387215583632E-2</c:v>
                </c:pt>
                <c:pt idx="86">
                  <c:v>3.4037175946962206E-2</c:v>
                </c:pt>
                <c:pt idx="87">
                  <c:v>4.4492048167543034E-2</c:v>
                </c:pt>
                <c:pt idx="88">
                  <c:v>5.554809687655142E-2</c:v>
                </c:pt>
                <c:pt idx="89">
                  <c:v>6.623901660408571E-2</c:v>
                </c:pt>
                <c:pt idx="90">
                  <c:v>7.5442570020921362E-2</c:v>
                </c:pt>
                <c:pt idx="91">
                  <c:v>8.2068591416616918E-2</c:v>
                </c:pt>
                <c:pt idx="92">
                  <c:v>8.5269828749718862E-2</c:v>
                </c:pt>
                <c:pt idx="93">
                  <c:v>8.4619744270770195E-2</c:v>
                </c:pt>
                <c:pt idx="94">
                  <c:v>8.0205829128079151E-2</c:v>
                </c:pt>
                <c:pt idx="95">
                  <c:v>7.2610271947883012E-2</c:v>
                </c:pt>
                <c:pt idx="96">
                  <c:v>6.278387264276393E-2</c:v>
                </c:pt>
                <c:pt idx="97">
                  <c:v>5.185086953981638E-2</c:v>
                </c:pt>
                <c:pt idx="98">
                  <c:v>4.0899866822551936E-2</c:v>
                </c:pt>
                <c:pt idx="99">
                  <c:v>3.0813827731900299E-2</c:v>
                </c:pt>
                <c:pt idx="100">
                  <c:v>2.2173145819907713E-2</c:v>
                </c:pt>
                <c:pt idx="101">
                  <c:v>1.5239365399091426E-2</c:v>
                </c:pt>
                <c:pt idx="102">
                  <c:v>1.0003785201916566E-2</c:v>
                </c:pt>
                <c:pt idx="103">
                  <c:v>6.2721977205344405E-3</c:v>
                </c:pt>
                <c:pt idx="104">
                  <c:v>3.7560643914789642E-3</c:v>
                </c:pt>
                <c:pt idx="105">
                  <c:v>2.1483459821546643E-3</c:v>
                </c:pt>
                <c:pt idx="106">
                  <c:v>1.1736357376748577E-3</c:v>
                </c:pt>
                <c:pt idx="107">
                  <c:v>6.1237906229466587E-4</c:v>
                </c:pt>
                <c:pt idx="108">
                  <c:v>3.0518645026603723E-4</c:v>
                </c:pt>
                <c:pt idx="109">
                  <c:v>1.4526736824271619E-4</c:v>
                </c:pt>
                <c:pt idx="110">
                  <c:v>6.6043304607380895E-5</c:v>
                </c:pt>
                <c:pt idx="111">
                  <c:v>2.867790552104676E-5</c:v>
                </c:pt>
                <c:pt idx="112">
                  <c:v>1.1893891428634731E-5</c:v>
                </c:pt>
                <c:pt idx="113">
                  <c:v>4.7114915483689684E-6</c:v>
                </c:pt>
                <c:pt idx="114">
                  <c:v>1.7825871414541081E-6</c:v>
                </c:pt>
                <c:pt idx="115">
                  <c:v>6.4417079170044282E-7</c:v>
                </c:pt>
                <c:pt idx="116">
                  <c:v>2.2233569630367894E-7</c:v>
                </c:pt>
                <c:pt idx="117">
                  <c:v>7.3295154942169397E-8</c:v>
                </c:pt>
                <c:pt idx="118">
                  <c:v>2.3078057234021183E-8</c:v>
                </c:pt>
                <c:pt idx="119">
                  <c:v>6.9403461482871173E-9</c:v>
                </c:pt>
                <c:pt idx="120">
                  <c:v>1.9935214962627897E-9</c:v>
                </c:pt>
                <c:pt idx="121">
                  <c:v>5.4691347176137976E-10</c:v>
                </c:pt>
                <c:pt idx="122">
                  <c:v>1.4330925086978733E-10</c:v>
                </c:pt>
                <c:pt idx="123">
                  <c:v>3.5866395803457416E-11</c:v>
                </c:pt>
                <c:pt idx="124">
                  <c:v>8.5735197830867142E-12</c:v>
                </c:pt>
                <c:pt idx="125">
                  <c:v>1.9574400875066847E-12</c:v>
                </c:pt>
                <c:pt idx="126">
                  <c:v>4.2685041559377381E-13</c:v>
                </c:pt>
                <c:pt idx="127">
                  <c:v>8.890390666699753E-14</c:v>
                </c:pt>
                <c:pt idx="128">
                  <c:v>1.7685766573649266E-14</c:v>
                </c:pt>
                <c:pt idx="129">
                  <c:v>3.3603525093978761E-15</c:v>
                </c:pt>
                <c:pt idx="130">
                  <c:v>6.0982285167706138E-16</c:v>
                </c:pt>
                <c:pt idx="131">
                  <c:v>1.0570133125970748E-16</c:v>
                </c:pt>
                <c:pt idx="132">
                  <c:v>1.7499076353577607E-17</c:v>
                </c:pt>
                <c:pt idx="133">
                  <c:v>2.7669907135047156E-18</c:v>
                </c:pt>
                <c:pt idx="134">
                  <c:v>4.1788634814804672E-19</c:v>
                </c:pt>
                <c:pt idx="135">
                  <c:v>6.0279073962719696E-20</c:v>
                </c:pt>
                <c:pt idx="136">
                  <c:v>8.3048705357599704E-21</c:v>
                </c:pt>
                <c:pt idx="137">
                  <c:v>1.0928412210941563E-21</c:v>
                </c:pt>
                <c:pt idx="138">
                  <c:v>1.3735332450738462E-22</c:v>
                </c:pt>
                <c:pt idx="139">
                  <c:v>1.6488425628656613E-23</c:v>
                </c:pt>
                <c:pt idx="140">
                  <c:v>1.8905018655950956E-24</c:v>
                </c:pt>
                <c:pt idx="141">
                  <c:v>2.0702983561382082E-25</c:v>
                </c:pt>
                <c:pt idx="142">
                  <c:v>2.1654425725420648E-26</c:v>
                </c:pt>
                <c:pt idx="143">
                  <c:v>2.1633077724796649E-27</c:v>
                </c:pt>
                <c:pt idx="144">
                  <c:v>2.0641813839090521E-28</c:v>
                </c:pt>
                <c:pt idx="145">
                  <c:v>1.8812014714733047E-29</c:v>
                </c:pt>
                <c:pt idx="146">
                  <c:v>1.6374975881972576E-30</c:v>
                </c:pt>
                <c:pt idx="147">
                  <c:v>1.3613943211668303E-31</c:v>
                </c:pt>
                <c:pt idx="148">
                  <c:v>1.0810483214937797E-32</c:v>
                </c:pt>
                <c:pt idx="149">
                  <c:v>8.1990622807697538E-34</c:v>
                </c:pt>
                <c:pt idx="150">
                  <c:v>5.9393807952764818E-35</c:v>
                </c:pt>
                <c:pt idx="151">
                  <c:v>4.1093777185596926E-36</c:v>
                </c:pt>
                <c:pt idx="152">
                  <c:v>2.7156191320758621E-37</c:v>
                </c:pt>
                <c:pt idx="153">
                  <c:v>1.7140345193586024E-38</c:v>
                </c:pt>
                <c:pt idx="154">
                  <c:v>1.0333041528307304E-39</c:v>
                </c:pt>
                <c:pt idx="155">
                  <c:v>5.9496948497233487E-41</c:v>
                </c:pt>
                <c:pt idx="156">
                  <c:v>3.272043853776179E-42</c:v>
                </c:pt>
                <c:pt idx="157">
                  <c:v>1.7187054171085537E-43</c:v>
                </c:pt>
                <c:pt idx="158">
                  <c:v>8.6226683502928086E-45</c:v>
                </c:pt>
                <c:pt idx="159">
                  <c:v>4.1318050807464875E-46</c:v>
                </c:pt>
              </c:numCache>
            </c:numRef>
          </c:val>
          <c:smooth val="0"/>
        </c:ser>
        <c:ser>
          <c:idx val="2"/>
          <c:order val="2"/>
          <c:tx>
            <c:strRef>
              <c:f>Sheet1!$D$3</c:f>
              <c:strCache>
                <c:ptCount val="1"/>
                <c:pt idx="0">
                  <c:v>観測分布</c:v>
                </c:pt>
              </c:strCache>
            </c:strRef>
          </c:tx>
          <c:spPr>
            <a:ln w="15875" cap="rnd">
              <a:solidFill>
                <a:srgbClr val="FF000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Sheet1!$D$4:$D$163</c:f>
              <c:numCache>
                <c:formatCode>General</c:formatCode>
                <c:ptCount val="160"/>
                <c:pt idx="0">
                  <c:v>1.0005974477597975E-64</c:v>
                </c:pt>
                <c:pt idx="1">
                  <c:v>1.1234221561238784E-63</c:v>
                </c:pt>
                <c:pt idx="2">
                  <c:v>1.2358433530425285E-62</c:v>
                </c:pt>
                <c:pt idx="3">
                  <c:v>1.3320505760397842E-61</c:v>
                </c:pt>
                <c:pt idx="4">
                  <c:v>1.4067432844936793E-60</c:v>
                </c:pt>
                <c:pt idx="5">
                  <c:v>1.4556126924123505E-59</c:v>
                </c:pt>
                <c:pt idx="6">
                  <c:v>1.4757529646505432E-58</c:v>
                </c:pt>
                <c:pt idx="7">
                  <c:v>1.4659472468455765E-57</c:v>
                </c:pt>
                <c:pt idx="8">
                  <c:v>1.4267893774929964E-56</c:v>
                </c:pt>
                <c:pt idx="9">
                  <c:v>1.3606243527560368E-55</c:v>
                </c:pt>
                <c:pt idx="10">
                  <c:v>1.2713158441752785E-54</c:v>
                </c:pt>
                <c:pt idx="11">
                  <c:v>1.163872821149551E-53</c:v>
                </c:pt>
                <c:pt idx="12">
                  <c:v>1.043985438102492E-52</c:v>
                </c:pt>
                <c:pt idx="13">
                  <c:v>9.175298513480732E-52</c:v>
                </c:pt>
                <c:pt idx="14">
                  <c:v>7.9010136426348805E-51</c:v>
                </c:pt>
                <c:pt idx="15">
                  <c:v>6.6662603042579832E-50</c:v>
                </c:pt>
                <c:pt idx="16">
                  <c:v>5.510849765193481E-49</c:v>
                </c:pt>
                <c:pt idx="17">
                  <c:v>4.4636663295993506E-48</c:v>
                </c:pt>
                <c:pt idx="18">
                  <c:v>3.5424336183647828E-47</c:v>
                </c:pt>
                <c:pt idx="19">
                  <c:v>2.7545367204976587E-46</c:v>
                </c:pt>
                <c:pt idx="20">
                  <c:v>2.0986125183914653E-45</c:v>
                </c:pt>
                <c:pt idx="21">
                  <c:v>1.5665807991271019E-44</c:v>
                </c:pt>
                <c:pt idx="22">
                  <c:v>1.1458036114057025E-43</c:v>
                </c:pt>
                <c:pt idx="23">
                  <c:v>8.2111582375673386E-43</c:v>
                </c:pt>
                <c:pt idx="24">
                  <c:v>5.7654804467263559E-42</c:v>
                </c:pt>
                <c:pt idx="25">
                  <c:v>3.9664632331488986E-41</c:v>
                </c:pt>
                <c:pt idx="26">
                  <c:v>2.6736725032040162E-40</c:v>
                </c:pt>
                <c:pt idx="27">
                  <c:v>1.7658338334881974E-39</c:v>
                </c:pt>
                <c:pt idx="28">
                  <c:v>1.1426896795724017E-38</c:v>
                </c:pt>
                <c:pt idx="29">
                  <c:v>7.2450873118417796E-38</c:v>
                </c:pt>
                <c:pt idx="30">
                  <c:v>4.5008629554764058E-37</c:v>
                </c:pt>
                <c:pt idx="31">
                  <c:v>2.7395851457064617E-36</c:v>
                </c:pt>
                <c:pt idx="32">
                  <c:v>1.6338442848389578E-35</c:v>
                </c:pt>
                <c:pt idx="33">
                  <c:v>9.5471417588577422E-35</c:v>
                </c:pt>
                <c:pt idx="34">
                  <c:v>5.4660415205131692E-34</c:v>
                </c:pt>
                <c:pt idx="35">
                  <c:v>3.0662624795186578E-33</c:v>
                </c:pt>
                <c:pt idx="36">
                  <c:v>1.6853207911733009E-32</c:v>
                </c:pt>
                <c:pt idx="37">
                  <c:v>9.0759621411124619E-32</c:v>
                </c:pt>
                <c:pt idx="38">
                  <c:v>4.7889424718040768E-31</c:v>
                </c:pt>
                <c:pt idx="39">
                  <c:v>2.475844768974629E-30</c:v>
                </c:pt>
                <c:pt idx="40">
                  <c:v>1.2541343143155367E-29</c:v>
                </c:pt>
                <c:pt idx="41">
                  <c:v>6.2244579453436695E-29</c:v>
                </c:pt>
                <c:pt idx="42">
                  <c:v>3.026884647870505E-28</c:v>
                </c:pt>
                <c:pt idx="43">
                  <c:v>1.4422051816531099E-27</c:v>
                </c:pt>
                <c:pt idx="44">
                  <c:v>6.7327901716316234E-27</c:v>
                </c:pt>
                <c:pt idx="45">
                  <c:v>3.0796400250676624E-26</c:v>
                </c:pt>
                <c:pt idx="46">
                  <c:v>1.3801989040921389E-25</c:v>
                </c:pt>
                <c:pt idx="47">
                  <c:v>6.0606645689861806E-25</c:v>
                </c:pt>
                <c:pt idx="48">
                  <c:v>2.607568138777171E-24</c:v>
                </c:pt>
                <c:pt idx="49">
                  <c:v>1.0992283752437743E-23</c:v>
                </c:pt>
                <c:pt idx="50">
                  <c:v>4.5402215187622287E-23</c:v>
                </c:pt>
                <c:pt idx="51">
                  <c:v>1.8373969965260188E-22</c:v>
                </c:pt>
                <c:pt idx="52">
                  <c:v>7.2856081406277093E-22</c:v>
                </c:pt>
                <c:pt idx="53">
                  <c:v>2.8305150138147085E-21</c:v>
                </c:pt>
                <c:pt idx="54">
                  <c:v>1.0774620044275101E-20</c:v>
                </c:pt>
                <c:pt idx="55">
                  <c:v>4.0186049308480371E-20</c:v>
                </c:pt>
                <c:pt idx="56">
                  <c:v>1.468539081666988E-19</c:v>
                </c:pt>
                <c:pt idx="57">
                  <c:v>5.2581449251007402E-19</c:v>
                </c:pt>
                <c:pt idx="58">
                  <c:v>1.8446604756698363E-18</c:v>
                </c:pt>
                <c:pt idx="59">
                  <c:v>6.3406996299110644E-18</c:v>
                </c:pt>
                <c:pt idx="60">
                  <c:v>2.1354763474912228E-17</c:v>
                </c:pt>
                <c:pt idx="61">
                  <c:v>7.0467554173138332E-17</c:v>
                </c:pt>
                <c:pt idx="62">
                  <c:v>2.2783501922584704E-16</c:v>
                </c:pt>
                <c:pt idx="63">
                  <c:v>7.2175301193384172E-16</c:v>
                </c:pt>
                <c:pt idx="64">
                  <c:v>2.2402350062652674E-15</c:v>
                </c:pt>
                <c:pt idx="65">
                  <c:v>6.8129531270131058E-15</c:v>
                </c:pt>
                <c:pt idx="66">
                  <c:v>2.0300842883252697E-14</c:v>
                </c:pt>
                <c:pt idx="67">
                  <c:v>5.9269271111331695E-14</c:v>
                </c:pt>
                <c:pt idx="68">
                  <c:v>1.6954381451316983E-13</c:v>
                </c:pt>
                <c:pt idx="69">
                  <c:v>4.7519423251815859E-13</c:v>
                </c:pt>
                <c:pt idx="70">
                  <c:v>1.3049600583377992E-12</c:v>
                </c:pt>
                <c:pt idx="71">
                  <c:v>3.5112368419649829E-12</c:v>
                </c:pt>
                <c:pt idx="72">
                  <c:v>9.2567786219815902E-12</c:v>
                </c:pt>
                <c:pt idx="73">
                  <c:v>2.3910930535638452E-11</c:v>
                </c:pt>
                <c:pt idx="74">
                  <c:v>6.0515959736511137E-11</c:v>
                </c:pt>
                <c:pt idx="75">
                  <c:v>1.5006527901377618E-10</c:v>
                </c:pt>
                <c:pt idx="76">
                  <c:v>3.6460898117425319E-10</c:v>
                </c:pt>
                <c:pt idx="77">
                  <c:v>8.6798326426046951E-10</c:v>
                </c:pt>
                <c:pt idx="78">
                  <c:v>2.0245671612829049E-9</c:v>
                </c:pt>
                <c:pt idx="79">
                  <c:v>4.6268974321914444E-9</c:v>
                </c:pt>
                <c:pt idx="80">
                  <c:v>1.0360587994235681E-8</c:v>
                </c:pt>
                <c:pt idx="81">
                  <c:v>2.2730855556729885E-8</c:v>
                </c:pt>
                <c:pt idx="82">
                  <c:v>4.8863436628113112E-8</c:v>
                </c:pt>
                <c:pt idx="83">
                  <c:v>1.0291746525102024E-7</c:v>
                </c:pt>
                <c:pt idx="84">
                  <c:v>2.1238850210489969E-7</c:v>
                </c:pt>
                <c:pt idx="85">
                  <c:v>4.2944719446696345E-7</c:v>
                </c:pt>
                <c:pt idx="86">
                  <c:v>8.5079589353961557E-7</c:v>
                </c:pt>
                <c:pt idx="87">
                  <c:v>1.6514972222104619E-6</c:v>
                </c:pt>
                <c:pt idx="88">
                  <c:v>3.1409943655793234E-6</c:v>
                </c:pt>
                <c:pt idx="89">
                  <c:v>5.8531993332058325E-6</c:v>
                </c:pt>
                <c:pt idx="90">
                  <c:v>1.0687012536930293E-5</c:v>
                </c:pt>
                <c:pt idx="91">
                  <c:v>1.9118603680697908E-5</c:v>
                </c:pt>
                <c:pt idx="92">
                  <c:v>3.3511422990508117E-5</c:v>
                </c:pt>
                <c:pt idx="93">
                  <c:v>5.7552794515307346E-5</c:v>
                </c:pt>
                <c:pt idx="94">
                  <c:v>9.6844912161810965E-5</c:v>
                </c:pt>
                <c:pt idx="95">
                  <c:v>1.5967026664026341E-4</c:v>
                </c:pt>
                <c:pt idx="96">
                  <c:v>2.5793373014666569E-4</c:v>
                </c:pt>
                <c:pt idx="97">
                  <c:v>4.0825270819644502E-4</c:v>
                </c:pt>
                <c:pt idx="98">
                  <c:v>6.3312120170542965E-4</c:v>
                </c:pt>
                <c:pt idx="99">
                  <c:v>9.6201421074717749E-4</c:v>
                </c:pt>
                <c:pt idx="100">
                  <c:v>1.4322306547697795E-3</c:v>
                </c:pt>
                <c:pt idx="101">
                  <c:v>2.0892061217045723E-3</c:v>
                </c:pt>
                <c:pt idx="102">
                  <c:v>2.9859770251128835E-3</c:v>
                </c:pt>
                <c:pt idx="103">
                  <c:v>4.1814651470229672E-3</c:v>
                </c:pt>
                <c:pt idx="104">
                  <c:v>5.737297205843303E-3</c:v>
                </c:pt>
                <c:pt idx="105">
                  <c:v>7.712995216169723E-3</c:v>
                </c:pt>
                <c:pt idx="106">
                  <c:v>1.0159576932727636E-2</c:v>
                </c:pt>
                <c:pt idx="107">
                  <c:v>1.3111881994872581E-2</c:v>
                </c:pt>
                <c:pt idx="108">
                  <c:v>1.6580258143722392E-2</c:v>
                </c:pt>
                <c:pt idx="109">
                  <c:v>2.054255182126689E-2</c:v>
                </c:pt>
                <c:pt idx="110">
                  <c:v>2.493758204020002E-2</c:v>
                </c:pt>
                <c:pt idx="111">
                  <c:v>2.9661365445028648E-2</c:v>
                </c:pt>
                <c:pt idx="112">
                  <c:v>3.4567246359877624E-2</c:v>
                </c:pt>
                <c:pt idx="113">
                  <c:v>3.9470740790642965E-2</c:v>
                </c:pt>
                <c:pt idx="114">
                  <c:v>4.4159344402723774E-2</c:v>
                </c:pt>
                <c:pt idx="115">
                  <c:v>4.8406847965255365E-2</c:v>
                </c:pt>
                <c:pt idx="116">
                  <c:v>5.1990960245069093E-2</c:v>
                </c:pt>
                <c:pt idx="117">
                  <c:v>5.4712394277744596E-2</c:v>
                </c:pt>
                <c:pt idx="118">
                  <c:v>5.6413162847180141E-2</c:v>
                </c:pt>
                <c:pt idx="119">
                  <c:v>5.6991754343061814E-2</c:v>
                </c:pt>
                <c:pt idx="120">
                  <c:v>5.6413162847180141E-2</c:v>
                </c:pt>
                <c:pt idx="121">
                  <c:v>5.4712394277744596E-2</c:v>
                </c:pt>
                <c:pt idx="122">
                  <c:v>5.1990960245069093E-2</c:v>
                </c:pt>
                <c:pt idx="123">
                  <c:v>4.8406847965255365E-2</c:v>
                </c:pt>
                <c:pt idx="124">
                  <c:v>4.4159344402723774E-2</c:v>
                </c:pt>
                <c:pt idx="125">
                  <c:v>3.9470740790642965E-2</c:v>
                </c:pt>
                <c:pt idx="126">
                  <c:v>3.4567246359877624E-2</c:v>
                </c:pt>
                <c:pt idx="127">
                  <c:v>2.9661365445028648E-2</c:v>
                </c:pt>
                <c:pt idx="128">
                  <c:v>2.493758204020002E-2</c:v>
                </c:pt>
                <c:pt idx="129">
                  <c:v>2.054255182126689E-2</c:v>
                </c:pt>
                <c:pt idx="130">
                  <c:v>1.6580258143722392E-2</c:v>
                </c:pt>
                <c:pt idx="131">
                  <c:v>1.3111881994872581E-2</c:v>
                </c:pt>
                <c:pt idx="132">
                  <c:v>1.0159576932727636E-2</c:v>
                </c:pt>
                <c:pt idx="133">
                  <c:v>7.712995216169723E-3</c:v>
                </c:pt>
                <c:pt idx="134">
                  <c:v>5.737297205843303E-3</c:v>
                </c:pt>
                <c:pt idx="135">
                  <c:v>4.1814651470229672E-3</c:v>
                </c:pt>
                <c:pt idx="136">
                  <c:v>2.9859770251128835E-3</c:v>
                </c:pt>
                <c:pt idx="137">
                  <c:v>2.0892061217045723E-3</c:v>
                </c:pt>
                <c:pt idx="138">
                  <c:v>1.4322306547697795E-3</c:v>
                </c:pt>
                <c:pt idx="139">
                  <c:v>9.6201421074717749E-4</c:v>
                </c:pt>
                <c:pt idx="140">
                  <c:v>6.3312120170542965E-4</c:v>
                </c:pt>
                <c:pt idx="141">
                  <c:v>4.0825270819644502E-4</c:v>
                </c:pt>
                <c:pt idx="142">
                  <c:v>2.5793373014666569E-4</c:v>
                </c:pt>
                <c:pt idx="143">
                  <c:v>1.5967026664026341E-4</c:v>
                </c:pt>
                <c:pt idx="144">
                  <c:v>9.6844912161810965E-5</c:v>
                </c:pt>
                <c:pt idx="145">
                  <c:v>5.7552794515307346E-5</c:v>
                </c:pt>
                <c:pt idx="146">
                  <c:v>3.3511422990508117E-5</c:v>
                </c:pt>
                <c:pt idx="147">
                  <c:v>1.9118603680697908E-5</c:v>
                </c:pt>
                <c:pt idx="148">
                  <c:v>1.0687012536930293E-5</c:v>
                </c:pt>
                <c:pt idx="149">
                  <c:v>5.8531993332058325E-6</c:v>
                </c:pt>
                <c:pt idx="150">
                  <c:v>3.1409943655793234E-6</c:v>
                </c:pt>
                <c:pt idx="151">
                  <c:v>1.6514972222104619E-6</c:v>
                </c:pt>
                <c:pt idx="152">
                  <c:v>8.5079589353961557E-7</c:v>
                </c:pt>
                <c:pt idx="153">
                  <c:v>4.2944719446696345E-7</c:v>
                </c:pt>
                <c:pt idx="154">
                  <c:v>2.1238850210489969E-7</c:v>
                </c:pt>
                <c:pt idx="155">
                  <c:v>1.0291746525102024E-7</c:v>
                </c:pt>
                <c:pt idx="156">
                  <c:v>4.8863436628113112E-8</c:v>
                </c:pt>
                <c:pt idx="157">
                  <c:v>2.2730855556729885E-8</c:v>
                </c:pt>
                <c:pt idx="158">
                  <c:v>1.0360587994235681E-8</c:v>
                </c:pt>
                <c:pt idx="159">
                  <c:v>4.6268974321914444E-9</c:v>
                </c:pt>
              </c:numCache>
            </c:numRef>
          </c:val>
          <c:smooth val="0"/>
        </c:ser>
        <c:dLbls>
          <c:showLegendKey val="0"/>
          <c:showVal val="0"/>
          <c:showCatName val="0"/>
          <c:showSerName val="0"/>
          <c:showPercent val="0"/>
          <c:showBubbleSize val="0"/>
        </c:dLbls>
        <c:smooth val="0"/>
        <c:axId val="420062848"/>
        <c:axId val="420054224"/>
      </c:lineChart>
      <c:catAx>
        <c:axId val="420062848"/>
        <c:scaling>
          <c:orientation val="minMax"/>
        </c:scaling>
        <c:delete val="1"/>
        <c:axPos val="b"/>
        <c:numFmt formatCode="General" sourceLinked="1"/>
        <c:majorTickMark val="out"/>
        <c:minorTickMark val="none"/>
        <c:tickLblPos val="nextTo"/>
        <c:crossAx val="420054224"/>
        <c:crosses val="autoZero"/>
        <c:auto val="1"/>
        <c:lblAlgn val="ctr"/>
        <c:lblOffset val="100"/>
        <c:noMultiLvlLbl val="0"/>
      </c:catAx>
      <c:valAx>
        <c:axId val="420054224"/>
        <c:scaling>
          <c:orientation val="minMax"/>
          <c:max val="0.12000000000000001"/>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420062848"/>
        <c:crosses val="autoZero"/>
        <c:crossBetween val="between"/>
      </c:valAx>
      <c:spPr>
        <a:noFill/>
        <a:ln>
          <a:noFill/>
        </a:ln>
        <a:effectLst/>
      </c:spPr>
    </c:plotArea>
    <c:legend>
      <c:legendPos val="b"/>
      <c:layout>
        <c:manualLayout>
          <c:xMode val="edge"/>
          <c:yMode val="edge"/>
          <c:x val="0.13754915729013817"/>
          <c:y val="5.9187409703889339E-2"/>
          <c:w val="0.3146572644306207"/>
          <c:h val="0.3100622069035692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70886851486502"/>
          <c:y val="6.4114093662356667E-2"/>
          <c:w val="0.82968541757013248"/>
          <c:h val="0.87456491165306494"/>
        </c:manualLayout>
      </c:layout>
      <c:lineChart>
        <c:grouping val="standard"/>
        <c:varyColors val="0"/>
        <c:ser>
          <c:idx val="0"/>
          <c:order val="0"/>
          <c:tx>
            <c:strRef>
              <c:f>Sheet1!$B$3</c:f>
              <c:strCache>
                <c:ptCount val="1"/>
                <c:pt idx="0">
                  <c:v>事前分布</c:v>
                </c:pt>
              </c:strCache>
            </c:strRef>
          </c:tx>
          <c:spPr>
            <a:ln w="15875" cap="rnd">
              <a:solidFill>
                <a:srgbClr val="00B05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Sheet1!$B$4:$B$163</c:f>
              <c:numCache>
                <c:formatCode>General</c:formatCode>
                <c:ptCount val="160"/>
                <c:pt idx="0">
                  <c:v>1.0360587994235681E-8</c:v>
                </c:pt>
                <c:pt idx="1">
                  <c:v>2.2730855556729885E-8</c:v>
                </c:pt>
                <c:pt idx="2">
                  <c:v>4.8863436628113112E-8</c:v>
                </c:pt>
                <c:pt idx="3">
                  <c:v>1.0291746525102024E-7</c:v>
                </c:pt>
                <c:pt idx="4">
                  <c:v>2.1238850210489969E-7</c:v>
                </c:pt>
                <c:pt idx="5">
                  <c:v>4.2944719446696345E-7</c:v>
                </c:pt>
                <c:pt idx="6">
                  <c:v>8.5079589353961557E-7</c:v>
                </c:pt>
                <c:pt idx="7">
                  <c:v>1.6514972222104619E-6</c:v>
                </c:pt>
                <c:pt idx="8">
                  <c:v>3.1409943655793234E-6</c:v>
                </c:pt>
                <c:pt idx="9">
                  <c:v>5.8531993332058325E-6</c:v>
                </c:pt>
                <c:pt idx="10">
                  <c:v>1.0687012536930293E-5</c:v>
                </c:pt>
                <c:pt idx="11">
                  <c:v>1.9118603680697908E-5</c:v>
                </c:pt>
                <c:pt idx="12">
                  <c:v>3.3511422990508117E-5</c:v>
                </c:pt>
                <c:pt idx="13">
                  <c:v>5.7552794515307346E-5</c:v>
                </c:pt>
                <c:pt idx="14">
                  <c:v>9.6844912161810965E-5</c:v>
                </c:pt>
                <c:pt idx="15">
                  <c:v>1.5967026664026341E-4</c:v>
                </c:pt>
                <c:pt idx="16">
                  <c:v>2.5793373014666569E-4</c:v>
                </c:pt>
                <c:pt idx="17">
                  <c:v>4.0825270819644502E-4</c:v>
                </c:pt>
                <c:pt idx="18">
                  <c:v>6.3312120170542965E-4</c:v>
                </c:pt>
                <c:pt idx="19">
                  <c:v>9.6201421074717749E-4</c:v>
                </c:pt>
                <c:pt idx="20">
                  <c:v>1.4322306547697795E-3</c:v>
                </c:pt>
                <c:pt idx="21">
                  <c:v>2.0892061217045723E-3</c:v>
                </c:pt>
                <c:pt idx="22">
                  <c:v>2.9859770251128835E-3</c:v>
                </c:pt>
                <c:pt idx="23">
                  <c:v>4.1814651470229672E-3</c:v>
                </c:pt>
                <c:pt idx="24">
                  <c:v>5.737297205843303E-3</c:v>
                </c:pt>
                <c:pt idx="25">
                  <c:v>7.712995216169723E-3</c:v>
                </c:pt>
                <c:pt idx="26">
                  <c:v>1.0159576932727636E-2</c:v>
                </c:pt>
                <c:pt idx="27">
                  <c:v>1.3111881994872581E-2</c:v>
                </c:pt>
                <c:pt idx="28">
                  <c:v>1.6580258143722392E-2</c:v>
                </c:pt>
                <c:pt idx="29">
                  <c:v>2.054255182126689E-2</c:v>
                </c:pt>
                <c:pt idx="30">
                  <c:v>2.493758204020002E-2</c:v>
                </c:pt>
                <c:pt idx="31">
                  <c:v>2.9661365445028648E-2</c:v>
                </c:pt>
                <c:pt idx="32">
                  <c:v>3.4567246359877624E-2</c:v>
                </c:pt>
                <c:pt idx="33">
                  <c:v>3.9470740790642965E-2</c:v>
                </c:pt>
                <c:pt idx="34">
                  <c:v>4.4159344402723774E-2</c:v>
                </c:pt>
                <c:pt idx="35">
                  <c:v>4.8406847965255365E-2</c:v>
                </c:pt>
                <c:pt idx="36">
                  <c:v>5.1990960245069093E-2</c:v>
                </c:pt>
                <c:pt idx="37">
                  <c:v>5.4712394277744596E-2</c:v>
                </c:pt>
                <c:pt idx="38">
                  <c:v>5.6413162847180141E-2</c:v>
                </c:pt>
                <c:pt idx="39">
                  <c:v>5.6991754343061814E-2</c:v>
                </c:pt>
                <c:pt idx="40">
                  <c:v>5.6413162847180141E-2</c:v>
                </c:pt>
                <c:pt idx="41">
                  <c:v>5.4712394277744596E-2</c:v>
                </c:pt>
                <c:pt idx="42">
                  <c:v>5.1990960245069093E-2</c:v>
                </c:pt>
                <c:pt idx="43">
                  <c:v>4.8406847965255365E-2</c:v>
                </c:pt>
                <c:pt idx="44">
                  <c:v>4.4159344402723774E-2</c:v>
                </c:pt>
                <c:pt idx="45">
                  <c:v>3.9470740790642965E-2</c:v>
                </c:pt>
                <c:pt idx="46">
                  <c:v>3.4567246359877624E-2</c:v>
                </c:pt>
                <c:pt idx="47">
                  <c:v>2.9661365445028648E-2</c:v>
                </c:pt>
                <c:pt idx="48">
                  <c:v>2.493758204020002E-2</c:v>
                </c:pt>
                <c:pt idx="49">
                  <c:v>2.054255182126689E-2</c:v>
                </c:pt>
                <c:pt idx="50">
                  <c:v>1.6580258143722392E-2</c:v>
                </c:pt>
                <c:pt idx="51">
                  <c:v>1.3111881994872581E-2</c:v>
                </c:pt>
                <c:pt idx="52">
                  <c:v>1.0159576932727636E-2</c:v>
                </c:pt>
                <c:pt idx="53">
                  <c:v>7.712995216169723E-3</c:v>
                </c:pt>
                <c:pt idx="54">
                  <c:v>5.737297205843303E-3</c:v>
                </c:pt>
                <c:pt idx="55">
                  <c:v>4.1814651470229672E-3</c:v>
                </c:pt>
                <c:pt idx="56">
                  <c:v>2.9859770251128835E-3</c:v>
                </c:pt>
                <c:pt idx="57">
                  <c:v>2.0892061217045723E-3</c:v>
                </c:pt>
                <c:pt idx="58">
                  <c:v>1.4322306547697795E-3</c:v>
                </c:pt>
                <c:pt idx="59">
                  <c:v>9.6201421074717749E-4</c:v>
                </c:pt>
                <c:pt idx="60">
                  <c:v>6.3312120170542965E-4</c:v>
                </c:pt>
                <c:pt idx="61">
                  <c:v>4.0825270819644502E-4</c:v>
                </c:pt>
                <c:pt idx="62">
                  <c:v>2.5793373014666569E-4</c:v>
                </c:pt>
                <c:pt idx="63">
                  <c:v>1.5967026664026341E-4</c:v>
                </c:pt>
                <c:pt idx="64">
                  <c:v>9.6844912161810965E-5</c:v>
                </c:pt>
                <c:pt idx="65">
                  <c:v>5.7552794515307346E-5</c:v>
                </c:pt>
                <c:pt idx="66">
                  <c:v>3.3511422990508117E-5</c:v>
                </c:pt>
                <c:pt idx="67">
                  <c:v>1.9118603680697908E-5</c:v>
                </c:pt>
                <c:pt idx="68">
                  <c:v>1.0687012536930293E-5</c:v>
                </c:pt>
                <c:pt idx="69">
                  <c:v>5.8531993332058325E-6</c:v>
                </c:pt>
                <c:pt idx="70">
                  <c:v>3.1409943655793234E-6</c:v>
                </c:pt>
                <c:pt idx="71">
                  <c:v>1.6514972222104619E-6</c:v>
                </c:pt>
                <c:pt idx="72">
                  <c:v>8.5079589353961557E-7</c:v>
                </c:pt>
                <c:pt idx="73">
                  <c:v>4.2944719446696345E-7</c:v>
                </c:pt>
                <c:pt idx="74">
                  <c:v>2.1238850210489969E-7</c:v>
                </c:pt>
                <c:pt idx="75">
                  <c:v>1.0291746525102024E-7</c:v>
                </c:pt>
                <c:pt idx="76">
                  <c:v>4.8863436628113112E-8</c:v>
                </c:pt>
                <c:pt idx="77">
                  <c:v>2.2730855556729885E-8</c:v>
                </c:pt>
                <c:pt idx="78">
                  <c:v>1.0360587994235681E-8</c:v>
                </c:pt>
                <c:pt idx="79">
                  <c:v>4.6268974321914444E-9</c:v>
                </c:pt>
                <c:pt idx="80">
                  <c:v>2.0245671612829049E-9</c:v>
                </c:pt>
                <c:pt idx="81">
                  <c:v>8.6798326426046951E-10</c:v>
                </c:pt>
                <c:pt idx="82">
                  <c:v>3.6460898117425319E-10</c:v>
                </c:pt>
                <c:pt idx="83">
                  <c:v>1.5006527901377618E-10</c:v>
                </c:pt>
                <c:pt idx="84">
                  <c:v>6.0515959736511137E-11</c:v>
                </c:pt>
                <c:pt idx="85">
                  <c:v>2.3910930535638452E-11</c:v>
                </c:pt>
                <c:pt idx="86">
                  <c:v>9.2567786219815902E-12</c:v>
                </c:pt>
                <c:pt idx="87">
                  <c:v>3.5112368419649829E-12</c:v>
                </c:pt>
                <c:pt idx="88">
                  <c:v>1.3049600583377992E-12</c:v>
                </c:pt>
                <c:pt idx="89">
                  <c:v>4.7519423251815859E-13</c:v>
                </c:pt>
                <c:pt idx="90">
                  <c:v>1.6954381451316983E-13</c:v>
                </c:pt>
                <c:pt idx="91">
                  <c:v>5.9269271111331695E-14</c:v>
                </c:pt>
                <c:pt idx="92">
                  <c:v>2.0300842883252697E-14</c:v>
                </c:pt>
                <c:pt idx="93">
                  <c:v>6.8129531270131058E-15</c:v>
                </c:pt>
                <c:pt idx="94">
                  <c:v>2.2402350062652674E-15</c:v>
                </c:pt>
                <c:pt idx="95">
                  <c:v>7.2175301193384172E-16</c:v>
                </c:pt>
                <c:pt idx="96">
                  <c:v>2.2783501922584704E-16</c:v>
                </c:pt>
                <c:pt idx="97">
                  <c:v>7.0467554173138332E-17</c:v>
                </c:pt>
                <c:pt idx="98">
                  <c:v>2.1354763474912228E-17</c:v>
                </c:pt>
                <c:pt idx="99">
                  <c:v>6.3406996299110644E-18</c:v>
                </c:pt>
                <c:pt idx="100">
                  <c:v>1.8446604756698363E-18</c:v>
                </c:pt>
                <c:pt idx="101">
                  <c:v>5.2581449251007402E-19</c:v>
                </c:pt>
                <c:pt idx="102">
                  <c:v>1.468539081666988E-19</c:v>
                </c:pt>
                <c:pt idx="103">
                  <c:v>4.0186049308480371E-20</c:v>
                </c:pt>
                <c:pt idx="104">
                  <c:v>1.0774620044275101E-20</c:v>
                </c:pt>
                <c:pt idx="105">
                  <c:v>2.8305150138147085E-21</c:v>
                </c:pt>
                <c:pt idx="106">
                  <c:v>7.2856081406277093E-22</c:v>
                </c:pt>
                <c:pt idx="107">
                  <c:v>1.8373969965260188E-22</c:v>
                </c:pt>
                <c:pt idx="108">
                  <c:v>4.5402215187622287E-23</c:v>
                </c:pt>
                <c:pt idx="109">
                  <c:v>1.0992283752437743E-23</c:v>
                </c:pt>
                <c:pt idx="110">
                  <c:v>2.607568138777171E-24</c:v>
                </c:pt>
                <c:pt idx="111">
                  <c:v>6.0606645689861806E-25</c:v>
                </c:pt>
                <c:pt idx="112">
                  <c:v>1.3801989040921389E-25</c:v>
                </c:pt>
                <c:pt idx="113">
                  <c:v>3.0796400250676624E-26</c:v>
                </c:pt>
                <c:pt idx="114">
                  <c:v>6.7327901716316234E-27</c:v>
                </c:pt>
                <c:pt idx="115">
                  <c:v>1.4422051816531099E-27</c:v>
                </c:pt>
                <c:pt idx="116">
                  <c:v>3.026884647870505E-28</c:v>
                </c:pt>
                <c:pt idx="117">
                  <c:v>6.2244579453436695E-29</c:v>
                </c:pt>
                <c:pt idx="118">
                  <c:v>1.2541343143155367E-29</c:v>
                </c:pt>
                <c:pt idx="119">
                  <c:v>2.475844768974629E-30</c:v>
                </c:pt>
                <c:pt idx="120">
                  <c:v>4.7889424718040768E-31</c:v>
                </c:pt>
                <c:pt idx="121">
                  <c:v>9.0759621411124619E-32</c:v>
                </c:pt>
                <c:pt idx="122">
                  <c:v>1.6853207911733009E-32</c:v>
                </c:pt>
                <c:pt idx="123">
                  <c:v>3.0662624795186578E-33</c:v>
                </c:pt>
                <c:pt idx="124">
                  <c:v>5.4660415205131692E-34</c:v>
                </c:pt>
                <c:pt idx="125">
                  <c:v>9.5471417588577422E-35</c:v>
                </c:pt>
                <c:pt idx="126">
                  <c:v>1.6338442848389578E-35</c:v>
                </c:pt>
                <c:pt idx="127">
                  <c:v>2.7395851457064617E-36</c:v>
                </c:pt>
                <c:pt idx="128">
                  <c:v>4.5008629554764058E-37</c:v>
                </c:pt>
                <c:pt idx="129">
                  <c:v>7.2450873118417796E-38</c:v>
                </c:pt>
                <c:pt idx="130">
                  <c:v>1.1426896795724017E-38</c:v>
                </c:pt>
                <c:pt idx="131">
                  <c:v>1.7658338334881974E-39</c:v>
                </c:pt>
                <c:pt idx="132">
                  <c:v>2.6736725032040162E-40</c:v>
                </c:pt>
                <c:pt idx="133">
                  <c:v>3.9664632331488986E-41</c:v>
                </c:pt>
                <c:pt idx="134">
                  <c:v>5.7654804467263559E-42</c:v>
                </c:pt>
                <c:pt idx="135">
                  <c:v>8.2111582375673386E-43</c:v>
                </c:pt>
                <c:pt idx="136">
                  <c:v>1.1458036114057025E-43</c:v>
                </c:pt>
                <c:pt idx="137">
                  <c:v>1.5665807991271019E-44</c:v>
                </c:pt>
                <c:pt idx="138">
                  <c:v>2.0986125183914653E-45</c:v>
                </c:pt>
                <c:pt idx="139">
                  <c:v>2.7545367204976587E-46</c:v>
                </c:pt>
                <c:pt idx="140">
                  <c:v>3.5424336183647828E-47</c:v>
                </c:pt>
                <c:pt idx="141">
                  <c:v>4.4636663295993506E-48</c:v>
                </c:pt>
                <c:pt idx="142">
                  <c:v>5.510849765193481E-49</c:v>
                </c:pt>
                <c:pt idx="143">
                  <c:v>6.6662603042579832E-50</c:v>
                </c:pt>
                <c:pt idx="144">
                  <c:v>7.9010136426348805E-51</c:v>
                </c:pt>
                <c:pt idx="145">
                  <c:v>9.175298513480732E-52</c:v>
                </c:pt>
                <c:pt idx="146">
                  <c:v>1.043985438102492E-52</c:v>
                </c:pt>
                <c:pt idx="147">
                  <c:v>1.163872821149551E-53</c:v>
                </c:pt>
                <c:pt idx="148">
                  <c:v>1.2713158441752785E-54</c:v>
                </c:pt>
                <c:pt idx="149">
                  <c:v>1.3606243527560368E-55</c:v>
                </c:pt>
                <c:pt idx="150">
                  <c:v>1.4267893774929964E-56</c:v>
                </c:pt>
                <c:pt idx="151">
                  <c:v>1.4659472468455765E-57</c:v>
                </c:pt>
                <c:pt idx="152">
                  <c:v>1.4757529646505432E-58</c:v>
                </c:pt>
                <c:pt idx="153">
                  <c:v>1.4556126924123505E-59</c:v>
                </c:pt>
                <c:pt idx="154">
                  <c:v>1.4067432844936793E-60</c:v>
                </c:pt>
                <c:pt idx="155">
                  <c:v>1.3320505760397842E-61</c:v>
                </c:pt>
                <c:pt idx="156">
                  <c:v>1.2358433530425285E-62</c:v>
                </c:pt>
                <c:pt idx="157">
                  <c:v>1.1234221561238784E-63</c:v>
                </c:pt>
                <c:pt idx="158">
                  <c:v>1.0005974477597975E-64</c:v>
                </c:pt>
                <c:pt idx="159">
                  <c:v>8.7319782263945163E-66</c:v>
                </c:pt>
              </c:numCache>
            </c:numRef>
          </c:val>
          <c:smooth val="0"/>
        </c:ser>
        <c:ser>
          <c:idx val="1"/>
          <c:order val="1"/>
          <c:tx>
            <c:strRef>
              <c:f>Sheet1!$C$3</c:f>
              <c:strCache>
                <c:ptCount val="1"/>
                <c:pt idx="0">
                  <c:v>事後分布</c:v>
                </c:pt>
              </c:strCache>
            </c:strRef>
          </c:tx>
          <c:spPr>
            <a:ln w="15875" cap="rnd">
              <a:solidFill>
                <a:srgbClr val="0070C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Sheet1!$C$4:$C$163</c:f>
              <c:numCache>
                <c:formatCode>General</c:formatCode>
                <c:ptCount val="160"/>
                <c:pt idx="0">
                  <c:v>2.6728225158198066E-112</c:v>
                </c:pt>
                <c:pt idx="1">
                  <c:v>1.6218103452969118E-109</c:v>
                </c:pt>
                <c:pt idx="2">
                  <c:v>9.0693758652150361E-107</c:v>
                </c:pt>
                <c:pt idx="3">
                  <c:v>4.6741443949330716E-104</c:v>
                </c:pt>
                <c:pt idx="4">
                  <c:v>2.2201086941283906E-101</c:v>
                </c:pt>
                <c:pt idx="5">
                  <c:v>9.7183769402908197E-99</c:v>
                </c:pt>
                <c:pt idx="6">
                  <c:v>3.9206730837291443E-96</c:v>
                </c:pt>
                <c:pt idx="7">
                  <c:v>1.4577226833798101E-93</c:v>
                </c:pt>
                <c:pt idx="8">
                  <c:v>4.995012526683015E-91</c:v>
                </c:pt>
                <c:pt idx="9">
                  <c:v>1.5774138177599324E-88</c:v>
                </c:pt>
                <c:pt idx="10">
                  <c:v>4.5909449922341746E-86</c:v>
                </c:pt>
                <c:pt idx="11">
                  <c:v>1.2314192170825448E-83</c:v>
                </c:pt>
                <c:pt idx="12">
                  <c:v>3.044087652937194E-81</c:v>
                </c:pt>
                <c:pt idx="13">
                  <c:v>6.9351485750606979E-79</c:v>
                </c:pt>
                <c:pt idx="14">
                  <c:v>1.4561354495878021E-76</c:v>
                </c:pt>
                <c:pt idx="15">
                  <c:v>2.8177027082150832E-74</c:v>
                </c:pt>
                <c:pt idx="16">
                  <c:v>5.0249986931288681E-72</c:v>
                </c:pt>
                <c:pt idx="17">
                  <c:v>8.2589364834226202E-70</c:v>
                </c:pt>
                <c:pt idx="18">
                  <c:v>1.2510068517559113E-67</c:v>
                </c:pt>
                <c:pt idx="19">
                  <c:v>1.7463956452789033E-65</c:v>
                </c:pt>
                <c:pt idx="20">
                  <c:v>2.2468443122477568E-63</c:v>
                </c:pt>
                <c:pt idx="21">
                  <c:v>2.6641011520795685E-61</c:v>
                </c:pt>
                <c:pt idx="22">
                  <c:v>2.911225384824701E-59</c:v>
                </c:pt>
                <c:pt idx="23">
                  <c:v>2.931894493691153E-57</c:v>
                </c:pt>
                <c:pt idx="24">
                  <c:v>2.7212487055120736E-55</c:v>
                </c:pt>
                <c:pt idx="25">
                  <c:v>2.327745642299102E-53</c:v>
                </c:pt>
                <c:pt idx="26">
                  <c:v>1.8350597026961464E-51</c:v>
                </c:pt>
                <c:pt idx="27">
                  <c:v>1.3332520608515966E-49</c:v>
                </c:pt>
                <c:pt idx="28">
                  <c:v>8.9273326591987012E-48</c:v>
                </c:pt>
                <c:pt idx="29">
                  <c:v>5.5090734409953174E-46</c:v>
                </c:pt>
                <c:pt idx="30">
                  <c:v>3.1331615982542038E-44</c:v>
                </c:pt>
                <c:pt idx="31">
                  <c:v>1.6422316475134677E-42</c:v>
                </c:pt>
                <c:pt idx="32">
                  <c:v>7.9329264662977972E-41</c:v>
                </c:pt>
                <c:pt idx="33">
                  <c:v>3.5316676669763948E-39</c:v>
                </c:pt>
                <c:pt idx="34">
                  <c:v>1.4490174623683559E-37</c:v>
                </c:pt>
                <c:pt idx="35">
                  <c:v>5.4791702914129235E-36</c:v>
                </c:pt>
                <c:pt idx="36">
                  <c:v>1.9094283517715484E-34</c:v>
                </c:pt>
                <c:pt idx="37">
                  <c:v>6.1325249590373155E-33</c:v>
                </c:pt>
                <c:pt idx="38">
                  <c:v>1.8151924282224924E-31</c:v>
                </c:pt>
                <c:pt idx="39">
                  <c:v>4.951689537949258E-30</c:v>
                </c:pt>
                <c:pt idx="40">
                  <c:v>1.2448915890687339E-28</c:v>
                </c:pt>
                <c:pt idx="41">
                  <c:v>2.8844103633062198E-27</c:v>
                </c:pt>
                <c:pt idx="42">
                  <c:v>6.1592800501353248E-26</c:v>
                </c:pt>
                <c:pt idx="43">
                  <c:v>1.2121329137972361E-24</c:v>
                </c:pt>
                <c:pt idx="44">
                  <c:v>2.1984567504875487E-23</c:v>
                </c:pt>
                <c:pt idx="45">
                  <c:v>3.6747939930520377E-22</c:v>
                </c:pt>
                <c:pt idx="46">
                  <c:v>5.6610300276294171E-21</c:v>
                </c:pt>
                <c:pt idx="47">
                  <c:v>8.0372098616960742E-20</c:v>
                </c:pt>
                <c:pt idx="48">
                  <c:v>1.051628985020148E-18</c:v>
                </c:pt>
                <c:pt idx="49">
                  <c:v>1.2681399259822129E-17</c:v>
                </c:pt>
                <c:pt idx="50">
                  <c:v>1.4093510834627666E-16</c:v>
                </c:pt>
                <c:pt idx="51">
                  <c:v>1.4435060238676834E-15</c:v>
                </c:pt>
                <c:pt idx="52">
                  <c:v>1.3625906254026212E-14</c:v>
                </c:pt>
                <c:pt idx="53">
                  <c:v>1.1853854222266339E-13</c:v>
                </c:pt>
                <c:pt idx="54">
                  <c:v>9.5038846503631718E-13</c:v>
                </c:pt>
                <c:pt idx="55">
                  <c:v>7.0224736839299658E-12</c:v>
                </c:pt>
                <c:pt idx="56">
                  <c:v>4.7821861071276904E-11</c:v>
                </c:pt>
                <c:pt idx="57">
                  <c:v>3.0013055802755235E-10</c:v>
                </c:pt>
                <c:pt idx="58">
                  <c:v>1.735966528520939E-9</c:v>
                </c:pt>
                <c:pt idx="59">
                  <c:v>9.2537948643828887E-9</c:v>
                </c:pt>
                <c:pt idx="60">
                  <c:v>4.546171111345977E-8</c:v>
                </c:pt>
                <c:pt idx="61">
                  <c:v>2.0583493050204048E-7</c:v>
                </c:pt>
                <c:pt idx="62">
                  <c:v>8.588943889339269E-7</c:v>
                </c:pt>
                <c:pt idx="63">
                  <c:v>3.3029944444209239E-6</c:v>
                </c:pt>
                <c:pt idx="64">
                  <c:v>1.1706398666411665E-5</c:v>
                </c:pt>
                <c:pt idx="65">
                  <c:v>3.8237207361395815E-5</c:v>
                </c:pt>
                <c:pt idx="66">
                  <c:v>1.1510558903061469E-4</c:v>
                </c:pt>
                <c:pt idx="67">
                  <c:v>3.1934053328052682E-4</c:v>
                </c:pt>
                <c:pt idx="68">
                  <c:v>8.1650541639289003E-4</c:v>
                </c:pt>
                <c:pt idx="69">
                  <c:v>1.924028421494355E-3</c:v>
                </c:pt>
                <c:pt idx="70">
                  <c:v>4.1784122434091447E-3</c:v>
                </c:pt>
                <c:pt idx="71">
                  <c:v>8.3629302940459345E-3</c:v>
                </c:pt>
                <c:pt idx="72">
                  <c:v>1.5425990432339446E-2</c:v>
                </c:pt>
                <c:pt idx="73">
                  <c:v>2.6223763989745161E-2</c:v>
                </c:pt>
                <c:pt idx="74">
                  <c:v>4.1085103642533781E-2</c:v>
                </c:pt>
                <c:pt idx="75">
                  <c:v>5.9322730890057296E-2</c:v>
                </c:pt>
                <c:pt idx="76">
                  <c:v>7.894148158128593E-2</c:v>
                </c:pt>
                <c:pt idx="77">
                  <c:v>9.6813695930510729E-2</c:v>
                </c:pt>
                <c:pt idx="78">
                  <c:v>0.10942478855548919</c:v>
                </c:pt>
                <c:pt idx="79">
                  <c:v>0.11398350868612363</c:v>
                </c:pt>
                <c:pt idx="80">
                  <c:v>0.10942478855548919</c:v>
                </c:pt>
                <c:pt idx="81">
                  <c:v>9.6813695930510729E-2</c:v>
                </c:pt>
                <c:pt idx="82">
                  <c:v>7.894148158128593E-2</c:v>
                </c:pt>
                <c:pt idx="83">
                  <c:v>5.9322730890057296E-2</c:v>
                </c:pt>
                <c:pt idx="84">
                  <c:v>4.1085103642533781E-2</c:v>
                </c:pt>
                <c:pt idx="85">
                  <c:v>2.6223763989745161E-2</c:v>
                </c:pt>
                <c:pt idx="86">
                  <c:v>1.5425990432339446E-2</c:v>
                </c:pt>
                <c:pt idx="87">
                  <c:v>8.3629302940459345E-3</c:v>
                </c:pt>
                <c:pt idx="88">
                  <c:v>4.1784122434091447E-3</c:v>
                </c:pt>
                <c:pt idx="89">
                  <c:v>1.924028421494355E-3</c:v>
                </c:pt>
                <c:pt idx="90">
                  <c:v>8.1650541639289003E-4</c:v>
                </c:pt>
                <c:pt idx="91">
                  <c:v>3.1934053328052682E-4</c:v>
                </c:pt>
                <c:pt idx="92">
                  <c:v>1.1510558903061469E-4</c:v>
                </c:pt>
                <c:pt idx="93">
                  <c:v>3.8237207361395815E-5</c:v>
                </c:pt>
                <c:pt idx="94">
                  <c:v>1.1706398666411665E-5</c:v>
                </c:pt>
                <c:pt idx="95">
                  <c:v>3.3029944444209239E-6</c:v>
                </c:pt>
                <c:pt idx="96">
                  <c:v>8.588943889339269E-7</c:v>
                </c:pt>
                <c:pt idx="97">
                  <c:v>2.0583493050204048E-7</c:v>
                </c:pt>
                <c:pt idx="98">
                  <c:v>4.546171111345977E-8</c:v>
                </c:pt>
                <c:pt idx="99">
                  <c:v>9.2537948643828887E-9</c:v>
                </c:pt>
                <c:pt idx="100">
                  <c:v>1.735966528520939E-9</c:v>
                </c:pt>
                <c:pt idx="101">
                  <c:v>3.0013055802755235E-10</c:v>
                </c:pt>
                <c:pt idx="102">
                  <c:v>4.7821861071276904E-11</c:v>
                </c:pt>
                <c:pt idx="103">
                  <c:v>7.0224736839299658E-12</c:v>
                </c:pt>
                <c:pt idx="104">
                  <c:v>9.5038846503631718E-13</c:v>
                </c:pt>
                <c:pt idx="105">
                  <c:v>1.1853854222266339E-13</c:v>
                </c:pt>
                <c:pt idx="106">
                  <c:v>1.3625906254026212E-14</c:v>
                </c:pt>
                <c:pt idx="107">
                  <c:v>1.4435060238676834E-15</c:v>
                </c:pt>
                <c:pt idx="108">
                  <c:v>1.4093510834627666E-16</c:v>
                </c:pt>
                <c:pt idx="109">
                  <c:v>1.2681399259822129E-17</c:v>
                </c:pt>
                <c:pt idx="110">
                  <c:v>1.051628985020148E-18</c:v>
                </c:pt>
                <c:pt idx="111">
                  <c:v>8.0372098616960742E-20</c:v>
                </c:pt>
                <c:pt idx="112">
                  <c:v>5.6610300276294171E-21</c:v>
                </c:pt>
                <c:pt idx="113">
                  <c:v>3.6747939930520377E-22</c:v>
                </c:pt>
                <c:pt idx="114">
                  <c:v>2.1984567504875487E-23</c:v>
                </c:pt>
                <c:pt idx="115">
                  <c:v>1.2121329137972361E-24</c:v>
                </c:pt>
                <c:pt idx="116">
                  <c:v>6.1592800501353248E-26</c:v>
                </c:pt>
                <c:pt idx="117">
                  <c:v>2.8844103633062198E-27</c:v>
                </c:pt>
                <c:pt idx="118">
                  <c:v>1.2448915890687339E-28</c:v>
                </c:pt>
                <c:pt idx="119">
                  <c:v>4.951689537949258E-30</c:v>
                </c:pt>
                <c:pt idx="120">
                  <c:v>1.8151924282224924E-31</c:v>
                </c:pt>
                <c:pt idx="121">
                  <c:v>6.1325249590373155E-33</c:v>
                </c:pt>
                <c:pt idx="122">
                  <c:v>1.9094283517715484E-34</c:v>
                </c:pt>
                <c:pt idx="123">
                  <c:v>5.4791702914129235E-36</c:v>
                </c:pt>
                <c:pt idx="124">
                  <c:v>1.4490174623683559E-37</c:v>
                </c:pt>
                <c:pt idx="125">
                  <c:v>3.5316676669763948E-39</c:v>
                </c:pt>
                <c:pt idx="126">
                  <c:v>7.9329264662977972E-41</c:v>
                </c:pt>
                <c:pt idx="127">
                  <c:v>1.6422316475134677E-42</c:v>
                </c:pt>
                <c:pt idx="128">
                  <c:v>3.1331615982542038E-44</c:v>
                </c:pt>
                <c:pt idx="129">
                  <c:v>5.5090734409953174E-46</c:v>
                </c:pt>
                <c:pt idx="130">
                  <c:v>8.9273326591987012E-48</c:v>
                </c:pt>
                <c:pt idx="131">
                  <c:v>1.3332520608515966E-49</c:v>
                </c:pt>
                <c:pt idx="132">
                  <c:v>1.8350597026961464E-51</c:v>
                </c:pt>
                <c:pt idx="133">
                  <c:v>2.327745642299102E-53</c:v>
                </c:pt>
                <c:pt idx="134">
                  <c:v>2.7212487055120736E-55</c:v>
                </c:pt>
                <c:pt idx="135">
                  <c:v>2.931894493691153E-57</c:v>
                </c:pt>
                <c:pt idx="136">
                  <c:v>2.911225384824701E-59</c:v>
                </c:pt>
                <c:pt idx="137">
                  <c:v>2.6641011520795685E-61</c:v>
                </c:pt>
                <c:pt idx="138">
                  <c:v>2.2468443122477568E-63</c:v>
                </c:pt>
                <c:pt idx="139">
                  <c:v>1.7463956452789033E-65</c:v>
                </c:pt>
                <c:pt idx="140">
                  <c:v>1.2510068517559113E-67</c:v>
                </c:pt>
                <c:pt idx="141">
                  <c:v>8.2589364834226202E-70</c:v>
                </c:pt>
                <c:pt idx="142">
                  <c:v>5.0249986931288681E-72</c:v>
                </c:pt>
                <c:pt idx="143">
                  <c:v>2.8177027082150832E-74</c:v>
                </c:pt>
                <c:pt idx="144">
                  <c:v>1.4561354495878021E-76</c:v>
                </c:pt>
                <c:pt idx="145">
                  <c:v>6.9351485750606979E-79</c:v>
                </c:pt>
                <c:pt idx="146">
                  <c:v>3.044087652937194E-81</c:v>
                </c:pt>
                <c:pt idx="147">
                  <c:v>1.2314192170825448E-83</c:v>
                </c:pt>
                <c:pt idx="148">
                  <c:v>4.5909449922341746E-86</c:v>
                </c:pt>
                <c:pt idx="149">
                  <c:v>1.5774138177599324E-88</c:v>
                </c:pt>
                <c:pt idx="150">
                  <c:v>4.995012526683015E-91</c:v>
                </c:pt>
                <c:pt idx="151">
                  <c:v>1.4577226833798101E-93</c:v>
                </c:pt>
                <c:pt idx="152">
                  <c:v>3.9206730837291443E-96</c:v>
                </c:pt>
                <c:pt idx="153">
                  <c:v>9.7183769402908197E-99</c:v>
                </c:pt>
                <c:pt idx="154">
                  <c:v>2.2201086941283906E-101</c:v>
                </c:pt>
                <c:pt idx="155">
                  <c:v>4.6741443949330716E-104</c:v>
                </c:pt>
                <c:pt idx="156">
                  <c:v>9.0693758652150361E-107</c:v>
                </c:pt>
                <c:pt idx="157">
                  <c:v>1.6218103452969118E-109</c:v>
                </c:pt>
                <c:pt idx="158">
                  <c:v>2.6728225158198066E-112</c:v>
                </c:pt>
                <c:pt idx="159">
                  <c:v>4.0596403936444323E-115</c:v>
                </c:pt>
              </c:numCache>
            </c:numRef>
          </c:val>
          <c:smooth val="0"/>
        </c:ser>
        <c:ser>
          <c:idx val="2"/>
          <c:order val="2"/>
          <c:tx>
            <c:strRef>
              <c:f>Sheet1!$D$3</c:f>
              <c:strCache>
                <c:ptCount val="1"/>
                <c:pt idx="0">
                  <c:v>観測分布</c:v>
                </c:pt>
              </c:strCache>
            </c:strRef>
          </c:tx>
          <c:spPr>
            <a:ln w="15875" cap="rnd">
              <a:solidFill>
                <a:srgbClr val="FF000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Sheet1!$D$4:$D$163</c:f>
              <c:numCache>
                <c:formatCode>General</c:formatCode>
                <c:ptCount val="160"/>
                <c:pt idx="0">
                  <c:v>1.0005974477597975E-64</c:v>
                </c:pt>
                <c:pt idx="1">
                  <c:v>1.1234221561238784E-63</c:v>
                </c:pt>
                <c:pt idx="2">
                  <c:v>1.2358433530425285E-62</c:v>
                </c:pt>
                <c:pt idx="3">
                  <c:v>1.3320505760397842E-61</c:v>
                </c:pt>
                <c:pt idx="4">
                  <c:v>1.4067432844936793E-60</c:v>
                </c:pt>
                <c:pt idx="5">
                  <c:v>1.4556126924123505E-59</c:v>
                </c:pt>
                <c:pt idx="6">
                  <c:v>1.4757529646505432E-58</c:v>
                </c:pt>
                <c:pt idx="7">
                  <c:v>1.4659472468455765E-57</c:v>
                </c:pt>
                <c:pt idx="8">
                  <c:v>1.4267893774929964E-56</c:v>
                </c:pt>
                <c:pt idx="9">
                  <c:v>1.3606243527560368E-55</c:v>
                </c:pt>
                <c:pt idx="10">
                  <c:v>1.2713158441752785E-54</c:v>
                </c:pt>
                <c:pt idx="11">
                  <c:v>1.163872821149551E-53</c:v>
                </c:pt>
                <c:pt idx="12">
                  <c:v>1.043985438102492E-52</c:v>
                </c:pt>
                <c:pt idx="13">
                  <c:v>9.175298513480732E-52</c:v>
                </c:pt>
                <c:pt idx="14">
                  <c:v>7.9010136426348805E-51</c:v>
                </c:pt>
                <c:pt idx="15">
                  <c:v>6.6662603042579832E-50</c:v>
                </c:pt>
                <c:pt idx="16">
                  <c:v>5.510849765193481E-49</c:v>
                </c:pt>
                <c:pt idx="17">
                  <c:v>4.4636663295993506E-48</c:v>
                </c:pt>
                <c:pt idx="18">
                  <c:v>3.5424336183647828E-47</c:v>
                </c:pt>
                <c:pt idx="19">
                  <c:v>2.7545367204976587E-46</c:v>
                </c:pt>
                <c:pt idx="20">
                  <c:v>2.0986125183914653E-45</c:v>
                </c:pt>
                <c:pt idx="21">
                  <c:v>1.5665807991271019E-44</c:v>
                </c:pt>
                <c:pt idx="22">
                  <c:v>1.1458036114057025E-43</c:v>
                </c:pt>
                <c:pt idx="23">
                  <c:v>8.2111582375673386E-43</c:v>
                </c:pt>
                <c:pt idx="24">
                  <c:v>5.7654804467263559E-42</c:v>
                </c:pt>
                <c:pt idx="25">
                  <c:v>3.9664632331488986E-41</c:v>
                </c:pt>
                <c:pt idx="26">
                  <c:v>2.6736725032040162E-40</c:v>
                </c:pt>
                <c:pt idx="27">
                  <c:v>1.7658338334881974E-39</c:v>
                </c:pt>
                <c:pt idx="28">
                  <c:v>1.1426896795724017E-38</c:v>
                </c:pt>
                <c:pt idx="29">
                  <c:v>7.2450873118417796E-38</c:v>
                </c:pt>
                <c:pt idx="30">
                  <c:v>4.5008629554764058E-37</c:v>
                </c:pt>
                <c:pt idx="31">
                  <c:v>2.7395851457064617E-36</c:v>
                </c:pt>
                <c:pt idx="32">
                  <c:v>1.6338442848389578E-35</c:v>
                </c:pt>
                <c:pt idx="33">
                  <c:v>9.5471417588577422E-35</c:v>
                </c:pt>
                <c:pt idx="34">
                  <c:v>5.4660415205131692E-34</c:v>
                </c:pt>
                <c:pt idx="35">
                  <c:v>3.0662624795186578E-33</c:v>
                </c:pt>
                <c:pt idx="36">
                  <c:v>1.6853207911733009E-32</c:v>
                </c:pt>
                <c:pt idx="37">
                  <c:v>9.0759621411124619E-32</c:v>
                </c:pt>
                <c:pt idx="38">
                  <c:v>4.7889424718040768E-31</c:v>
                </c:pt>
                <c:pt idx="39">
                  <c:v>2.475844768974629E-30</c:v>
                </c:pt>
                <c:pt idx="40">
                  <c:v>1.2541343143155367E-29</c:v>
                </c:pt>
                <c:pt idx="41">
                  <c:v>6.2244579453436695E-29</c:v>
                </c:pt>
                <c:pt idx="42">
                  <c:v>3.026884647870505E-28</c:v>
                </c:pt>
                <c:pt idx="43">
                  <c:v>1.4422051816531099E-27</c:v>
                </c:pt>
                <c:pt idx="44">
                  <c:v>6.7327901716316234E-27</c:v>
                </c:pt>
                <c:pt idx="45">
                  <c:v>3.0796400250676624E-26</c:v>
                </c:pt>
                <c:pt idx="46">
                  <c:v>1.3801989040921389E-25</c:v>
                </c:pt>
                <c:pt idx="47">
                  <c:v>6.0606645689861806E-25</c:v>
                </c:pt>
                <c:pt idx="48">
                  <c:v>2.607568138777171E-24</c:v>
                </c:pt>
                <c:pt idx="49">
                  <c:v>1.0992283752437743E-23</c:v>
                </c:pt>
                <c:pt idx="50">
                  <c:v>4.5402215187622287E-23</c:v>
                </c:pt>
                <c:pt idx="51">
                  <c:v>1.8373969965260188E-22</c:v>
                </c:pt>
                <c:pt idx="52">
                  <c:v>7.2856081406277093E-22</c:v>
                </c:pt>
                <c:pt idx="53">
                  <c:v>2.8305150138147085E-21</c:v>
                </c:pt>
                <c:pt idx="54">
                  <c:v>1.0774620044275101E-20</c:v>
                </c:pt>
                <c:pt idx="55">
                  <c:v>4.0186049308480371E-20</c:v>
                </c:pt>
                <c:pt idx="56">
                  <c:v>1.468539081666988E-19</c:v>
                </c:pt>
                <c:pt idx="57">
                  <c:v>5.2581449251007402E-19</c:v>
                </c:pt>
                <c:pt idx="58">
                  <c:v>1.8446604756698363E-18</c:v>
                </c:pt>
                <c:pt idx="59">
                  <c:v>6.3406996299110644E-18</c:v>
                </c:pt>
                <c:pt idx="60">
                  <c:v>2.1354763474912228E-17</c:v>
                </c:pt>
                <c:pt idx="61">
                  <c:v>7.0467554173138332E-17</c:v>
                </c:pt>
                <c:pt idx="62">
                  <c:v>2.2783501922584704E-16</c:v>
                </c:pt>
                <c:pt idx="63">
                  <c:v>7.2175301193384172E-16</c:v>
                </c:pt>
                <c:pt idx="64">
                  <c:v>2.2402350062652674E-15</c:v>
                </c:pt>
                <c:pt idx="65">
                  <c:v>6.8129531270131058E-15</c:v>
                </c:pt>
                <c:pt idx="66">
                  <c:v>2.0300842883252697E-14</c:v>
                </c:pt>
                <c:pt idx="67">
                  <c:v>5.9269271111331695E-14</c:v>
                </c:pt>
                <c:pt idx="68">
                  <c:v>1.6954381451316983E-13</c:v>
                </c:pt>
                <c:pt idx="69">
                  <c:v>4.7519423251815859E-13</c:v>
                </c:pt>
                <c:pt idx="70">
                  <c:v>1.3049600583377992E-12</c:v>
                </c:pt>
                <c:pt idx="71">
                  <c:v>3.5112368419649829E-12</c:v>
                </c:pt>
                <c:pt idx="72">
                  <c:v>9.2567786219815902E-12</c:v>
                </c:pt>
                <c:pt idx="73">
                  <c:v>2.3910930535638452E-11</c:v>
                </c:pt>
                <c:pt idx="74">
                  <c:v>6.0515959736511137E-11</c:v>
                </c:pt>
                <c:pt idx="75">
                  <c:v>1.5006527901377618E-10</c:v>
                </c:pt>
                <c:pt idx="76">
                  <c:v>3.6460898117425319E-10</c:v>
                </c:pt>
                <c:pt idx="77">
                  <c:v>8.6798326426046951E-10</c:v>
                </c:pt>
                <c:pt idx="78">
                  <c:v>2.0245671612829049E-9</c:v>
                </c:pt>
                <c:pt idx="79">
                  <c:v>4.6268974321914444E-9</c:v>
                </c:pt>
                <c:pt idx="80">
                  <c:v>1.0360587994235681E-8</c:v>
                </c:pt>
                <c:pt idx="81">
                  <c:v>2.2730855556729885E-8</c:v>
                </c:pt>
                <c:pt idx="82">
                  <c:v>4.8863436628113112E-8</c:v>
                </c:pt>
                <c:pt idx="83">
                  <c:v>1.0291746525102024E-7</c:v>
                </c:pt>
                <c:pt idx="84">
                  <c:v>2.1238850210489969E-7</c:v>
                </c:pt>
                <c:pt idx="85">
                  <c:v>4.2944719446696345E-7</c:v>
                </c:pt>
                <c:pt idx="86">
                  <c:v>8.5079589353961557E-7</c:v>
                </c:pt>
                <c:pt idx="87">
                  <c:v>1.6514972222104619E-6</c:v>
                </c:pt>
                <c:pt idx="88">
                  <c:v>3.1409943655793234E-6</c:v>
                </c:pt>
                <c:pt idx="89">
                  <c:v>5.8531993332058325E-6</c:v>
                </c:pt>
                <c:pt idx="90">
                  <c:v>1.0687012536930293E-5</c:v>
                </c:pt>
                <c:pt idx="91">
                  <c:v>1.9118603680697908E-5</c:v>
                </c:pt>
                <c:pt idx="92">
                  <c:v>3.3511422990508117E-5</c:v>
                </c:pt>
                <c:pt idx="93">
                  <c:v>5.7552794515307346E-5</c:v>
                </c:pt>
                <c:pt idx="94">
                  <c:v>9.6844912161810965E-5</c:v>
                </c:pt>
                <c:pt idx="95">
                  <c:v>1.5967026664026341E-4</c:v>
                </c:pt>
                <c:pt idx="96">
                  <c:v>2.5793373014666569E-4</c:v>
                </c:pt>
                <c:pt idx="97">
                  <c:v>4.0825270819644502E-4</c:v>
                </c:pt>
                <c:pt idx="98">
                  <c:v>6.3312120170542965E-4</c:v>
                </c:pt>
                <c:pt idx="99">
                  <c:v>9.6201421074717749E-4</c:v>
                </c:pt>
                <c:pt idx="100">
                  <c:v>1.4322306547697795E-3</c:v>
                </c:pt>
                <c:pt idx="101">
                  <c:v>2.0892061217045723E-3</c:v>
                </c:pt>
                <c:pt idx="102">
                  <c:v>2.9859770251128835E-3</c:v>
                </c:pt>
                <c:pt idx="103">
                  <c:v>4.1814651470229672E-3</c:v>
                </c:pt>
                <c:pt idx="104">
                  <c:v>5.737297205843303E-3</c:v>
                </c:pt>
                <c:pt idx="105">
                  <c:v>7.712995216169723E-3</c:v>
                </c:pt>
                <c:pt idx="106">
                  <c:v>1.0159576932727636E-2</c:v>
                </c:pt>
                <c:pt idx="107">
                  <c:v>1.3111881994872581E-2</c:v>
                </c:pt>
                <c:pt idx="108">
                  <c:v>1.6580258143722392E-2</c:v>
                </c:pt>
                <c:pt idx="109">
                  <c:v>2.054255182126689E-2</c:v>
                </c:pt>
                <c:pt idx="110">
                  <c:v>2.493758204020002E-2</c:v>
                </c:pt>
                <c:pt idx="111">
                  <c:v>2.9661365445028648E-2</c:v>
                </c:pt>
                <c:pt idx="112">
                  <c:v>3.4567246359877624E-2</c:v>
                </c:pt>
                <c:pt idx="113">
                  <c:v>3.9470740790642965E-2</c:v>
                </c:pt>
                <c:pt idx="114">
                  <c:v>4.4159344402723774E-2</c:v>
                </c:pt>
                <c:pt idx="115">
                  <c:v>4.8406847965255365E-2</c:v>
                </c:pt>
                <c:pt idx="116">
                  <c:v>5.1990960245069093E-2</c:v>
                </c:pt>
                <c:pt idx="117">
                  <c:v>5.4712394277744596E-2</c:v>
                </c:pt>
                <c:pt idx="118">
                  <c:v>5.6413162847180141E-2</c:v>
                </c:pt>
                <c:pt idx="119">
                  <c:v>5.6991754343061814E-2</c:v>
                </c:pt>
                <c:pt idx="120">
                  <c:v>5.6413162847180141E-2</c:v>
                </c:pt>
                <c:pt idx="121">
                  <c:v>5.4712394277744596E-2</c:v>
                </c:pt>
                <c:pt idx="122">
                  <c:v>5.1990960245069093E-2</c:v>
                </c:pt>
                <c:pt idx="123">
                  <c:v>4.8406847965255365E-2</c:v>
                </c:pt>
                <c:pt idx="124">
                  <c:v>4.4159344402723774E-2</c:v>
                </c:pt>
                <c:pt idx="125">
                  <c:v>3.9470740790642965E-2</c:v>
                </c:pt>
                <c:pt idx="126">
                  <c:v>3.4567246359877624E-2</c:v>
                </c:pt>
                <c:pt idx="127">
                  <c:v>2.9661365445028648E-2</c:v>
                </c:pt>
                <c:pt idx="128">
                  <c:v>2.493758204020002E-2</c:v>
                </c:pt>
                <c:pt idx="129">
                  <c:v>2.054255182126689E-2</c:v>
                </c:pt>
                <c:pt idx="130">
                  <c:v>1.6580258143722392E-2</c:v>
                </c:pt>
                <c:pt idx="131">
                  <c:v>1.3111881994872581E-2</c:v>
                </c:pt>
                <c:pt idx="132">
                  <c:v>1.0159576932727636E-2</c:v>
                </c:pt>
                <c:pt idx="133">
                  <c:v>7.712995216169723E-3</c:v>
                </c:pt>
                <c:pt idx="134">
                  <c:v>5.737297205843303E-3</c:v>
                </c:pt>
                <c:pt idx="135">
                  <c:v>4.1814651470229672E-3</c:v>
                </c:pt>
                <c:pt idx="136">
                  <c:v>2.9859770251128835E-3</c:v>
                </c:pt>
                <c:pt idx="137">
                  <c:v>2.0892061217045723E-3</c:v>
                </c:pt>
                <c:pt idx="138">
                  <c:v>1.4322306547697795E-3</c:v>
                </c:pt>
                <c:pt idx="139">
                  <c:v>9.6201421074717749E-4</c:v>
                </c:pt>
                <c:pt idx="140">
                  <c:v>6.3312120170542965E-4</c:v>
                </c:pt>
                <c:pt idx="141">
                  <c:v>4.0825270819644502E-4</c:v>
                </c:pt>
                <c:pt idx="142">
                  <c:v>2.5793373014666569E-4</c:v>
                </c:pt>
                <c:pt idx="143">
                  <c:v>1.5967026664026341E-4</c:v>
                </c:pt>
                <c:pt idx="144">
                  <c:v>9.6844912161810965E-5</c:v>
                </c:pt>
                <c:pt idx="145">
                  <c:v>5.7552794515307346E-5</c:v>
                </c:pt>
                <c:pt idx="146">
                  <c:v>3.3511422990508117E-5</c:v>
                </c:pt>
                <c:pt idx="147">
                  <c:v>1.9118603680697908E-5</c:v>
                </c:pt>
                <c:pt idx="148">
                  <c:v>1.0687012536930293E-5</c:v>
                </c:pt>
                <c:pt idx="149">
                  <c:v>5.8531993332058325E-6</c:v>
                </c:pt>
                <c:pt idx="150">
                  <c:v>3.1409943655793234E-6</c:v>
                </c:pt>
                <c:pt idx="151">
                  <c:v>1.6514972222104619E-6</c:v>
                </c:pt>
                <c:pt idx="152">
                  <c:v>8.5079589353961557E-7</c:v>
                </c:pt>
                <c:pt idx="153">
                  <c:v>4.2944719446696345E-7</c:v>
                </c:pt>
                <c:pt idx="154">
                  <c:v>2.1238850210489969E-7</c:v>
                </c:pt>
                <c:pt idx="155">
                  <c:v>1.0291746525102024E-7</c:v>
                </c:pt>
                <c:pt idx="156">
                  <c:v>4.8863436628113112E-8</c:v>
                </c:pt>
                <c:pt idx="157">
                  <c:v>2.2730855556729885E-8</c:v>
                </c:pt>
                <c:pt idx="158">
                  <c:v>1.0360587994235681E-8</c:v>
                </c:pt>
                <c:pt idx="159">
                  <c:v>4.6268974321914444E-9</c:v>
                </c:pt>
              </c:numCache>
            </c:numRef>
          </c:val>
          <c:smooth val="0"/>
        </c:ser>
        <c:dLbls>
          <c:showLegendKey val="0"/>
          <c:showVal val="0"/>
          <c:showCatName val="0"/>
          <c:showSerName val="0"/>
          <c:showPercent val="0"/>
          <c:showBubbleSize val="0"/>
        </c:dLbls>
        <c:smooth val="0"/>
        <c:axId val="420063240"/>
        <c:axId val="420055792"/>
      </c:lineChart>
      <c:catAx>
        <c:axId val="420063240"/>
        <c:scaling>
          <c:orientation val="minMax"/>
        </c:scaling>
        <c:delete val="1"/>
        <c:axPos val="b"/>
        <c:numFmt formatCode="General" sourceLinked="1"/>
        <c:majorTickMark val="none"/>
        <c:minorTickMark val="none"/>
        <c:tickLblPos val="nextTo"/>
        <c:crossAx val="420055792"/>
        <c:crosses val="autoZero"/>
        <c:auto val="1"/>
        <c:lblAlgn val="ctr"/>
        <c:lblOffset val="100"/>
        <c:noMultiLvlLbl val="0"/>
      </c:catAx>
      <c:valAx>
        <c:axId val="42005579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420063240"/>
        <c:crosses val="autoZero"/>
        <c:crossBetween val="between"/>
      </c:valAx>
      <c:spPr>
        <a:noFill/>
        <a:ln>
          <a:noFill/>
        </a:ln>
        <a:effectLst/>
      </c:spPr>
    </c:plotArea>
    <c:legend>
      <c:legendPos val="b"/>
      <c:layout>
        <c:manualLayout>
          <c:xMode val="edge"/>
          <c:yMode val="edge"/>
          <c:x val="0.13754915729013817"/>
          <c:y val="5.9187409703889339E-2"/>
          <c:w val="0.3146572644306207"/>
          <c:h val="0.3100622069035692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70886851486502"/>
          <c:y val="6.4114093662356667E-2"/>
          <c:w val="0.82968541757013248"/>
          <c:h val="0.87456491165306494"/>
        </c:manualLayout>
      </c:layout>
      <c:lineChart>
        <c:grouping val="standard"/>
        <c:varyColors val="0"/>
        <c:ser>
          <c:idx val="0"/>
          <c:order val="0"/>
          <c:tx>
            <c:strRef>
              <c:f>Sheet1!$B$3</c:f>
              <c:strCache>
                <c:ptCount val="1"/>
                <c:pt idx="0">
                  <c:v>事前分布</c:v>
                </c:pt>
              </c:strCache>
            </c:strRef>
          </c:tx>
          <c:spPr>
            <a:ln w="15875" cap="rnd">
              <a:solidFill>
                <a:srgbClr val="00B05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Sheet1!$B$4:$B$163</c:f>
              <c:numCache>
                <c:formatCode>General</c:formatCode>
                <c:ptCount val="160"/>
                <c:pt idx="0">
                  <c:v>1.0360587994235681E-8</c:v>
                </c:pt>
                <c:pt idx="1">
                  <c:v>2.2730855556729885E-8</c:v>
                </c:pt>
                <c:pt idx="2">
                  <c:v>4.8863436628113112E-8</c:v>
                </c:pt>
                <c:pt idx="3">
                  <c:v>1.0291746525102024E-7</c:v>
                </c:pt>
                <c:pt idx="4">
                  <c:v>2.1238850210489969E-7</c:v>
                </c:pt>
                <c:pt idx="5">
                  <c:v>4.2944719446696345E-7</c:v>
                </c:pt>
                <c:pt idx="6">
                  <c:v>8.5079589353961557E-7</c:v>
                </c:pt>
                <c:pt idx="7">
                  <c:v>1.6514972222104619E-6</c:v>
                </c:pt>
                <c:pt idx="8">
                  <c:v>3.1409943655793234E-6</c:v>
                </c:pt>
                <c:pt idx="9">
                  <c:v>5.8531993332058325E-6</c:v>
                </c:pt>
                <c:pt idx="10">
                  <c:v>1.0687012536930293E-5</c:v>
                </c:pt>
                <c:pt idx="11">
                  <c:v>1.9118603680697908E-5</c:v>
                </c:pt>
                <c:pt idx="12">
                  <c:v>3.3511422990508117E-5</c:v>
                </c:pt>
                <c:pt idx="13">
                  <c:v>5.7552794515307346E-5</c:v>
                </c:pt>
                <c:pt idx="14">
                  <c:v>9.6844912161810965E-5</c:v>
                </c:pt>
                <c:pt idx="15">
                  <c:v>1.5967026664026341E-4</c:v>
                </c:pt>
                <c:pt idx="16">
                  <c:v>2.5793373014666569E-4</c:v>
                </c:pt>
                <c:pt idx="17">
                  <c:v>4.0825270819644502E-4</c:v>
                </c:pt>
                <c:pt idx="18">
                  <c:v>6.3312120170542965E-4</c:v>
                </c:pt>
                <c:pt idx="19">
                  <c:v>9.6201421074717749E-4</c:v>
                </c:pt>
                <c:pt idx="20">
                  <c:v>1.4322306547697795E-3</c:v>
                </c:pt>
                <c:pt idx="21">
                  <c:v>2.0892061217045723E-3</c:v>
                </c:pt>
                <c:pt idx="22">
                  <c:v>2.9859770251128835E-3</c:v>
                </c:pt>
                <c:pt idx="23">
                  <c:v>4.1814651470229672E-3</c:v>
                </c:pt>
                <c:pt idx="24">
                  <c:v>5.737297205843303E-3</c:v>
                </c:pt>
                <c:pt idx="25">
                  <c:v>7.712995216169723E-3</c:v>
                </c:pt>
                <c:pt idx="26">
                  <c:v>1.0159576932727636E-2</c:v>
                </c:pt>
                <c:pt idx="27">
                  <c:v>1.3111881994872581E-2</c:v>
                </c:pt>
                <c:pt idx="28">
                  <c:v>1.6580258143722392E-2</c:v>
                </c:pt>
                <c:pt idx="29">
                  <c:v>2.054255182126689E-2</c:v>
                </c:pt>
                <c:pt idx="30">
                  <c:v>2.493758204020002E-2</c:v>
                </c:pt>
                <c:pt idx="31">
                  <c:v>2.9661365445028648E-2</c:v>
                </c:pt>
                <c:pt idx="32">
                  <c:v>3.4567246359877624E-2</c:v>
                </c:pt>
                <c:pt idx="33">
                  <c:v>3.9470740790642965E-2</c:v>
                </c:pt>
                <c:pt idx="34">
                  <c:v>4.4159344402723774E-2</c:v>
                </c:pt>
                <c:pt idx="35">
                  <c:v>4.8406847965255365E-2</c:v>
                </c:pt>
                <c:pt idx="36">
                  <c:v>5.1990960245069093E-2</c:v>
                </c:pt>
                <c:pt idx="37">
                  <c:v>5.4712394277744596E-2</c:v>
                </c:pt>
                <c:pt idx="38">
                  <c:v>5.6413162847180141E-2</c:v>
                </c:pt>
                <c:pt idx="39">
                  <c:v>5.6991754343061814E-2</c:v>
                </c:pt>
                <c:pt idx="40">
                  <c:v>5.6413162847180141E-2</c:v>
                </c:pt>
                <c:pt idx="41">
                  <c:v>5.4712394277744596E-2</c:v>
                </c:pt>
                <c:pt idx="42">
                  <c:v>5.1990960245069093E-2</c:v>
                </c:pt>
                <c:pt idx="43">
                  <c:v>4.8406847965255365E-2</c:v>
                </c:pt>
                <c:pt idx="44">
                  <c:v>4.4159344402723774E-2</c:v>
                </c:pt>
                <c:pt idx="45">
                  <c:v>3.9470740790642965E-2</c:v>
                </c:pt>
                <c:pt idx="46">
                  <c:v>3.4567246359877624E-2</c:v>
                </c:pt>
                <c:pt idx="47">
                  <c:v>2.9661365445028648E-2</c:v>
                </c:pt>
                <c:pt idx="48">
                  <c:v>2.493758204020002E-2</c:v>
                </c:pt>
                <c:pt idx="49">
                  <c:v>2.054255182126689E-2</c:v>
                </c:pt>
                <c:pt idx="50">
                  <c:v>1.6580258143722392E-2</c:v>
                </c:pt>
                <c:pt idx="51">
                  <c:v>1.3111881994872581E-2</c:v>
                </c:pt>
                <c:pt idx="52">
                  <c:v>1.0159576932727636E-2</c:v>
                </c:pt>
                <c:pt idx="53">
                  <c:v>7.712995216169723E-3</c:v>
                </c:pt>
                <c:pt idx="54">
                  <c:v>5.737297205843303E-3</c:v>
                </c:pt>
                <c:pt idx="55">
                  <c:v>4.1814651470229672E-3</c:v>
                </c:pt>
                <c:pt idx="56">
                  <c:v>2.9859770251128835E-3</c:v>
                </c:pt>
                <c:pt idx="57">
                  <c:v>2.0892061217045723E-3</c:v>
                </c:pt>
                <c:pt idx="58">
                  <c:v>1.4322306547697795E-3</c:v>
                </c:pt>
                <c:pt idx="59">
                  <c:v>9.6201421074717749E-4</c:v>
                </c:pt>
                <c:pt idx="60">
                  <c:v>6.3312120170542965E-4</c:v>
                </c:pt>
                <c:pt idx="61">
                  <c:v>4.0825270819644502E-4</c:v>
                </c:pt>
                <c:pt idx="62">
                  <c:v>2.5793373014666569E-4</c:v>
                </c:pt>
                <c:pt idx="63">
                  <c:v>1.5967026664026341E-4</c:v>
                </c:pt>
                <c:pt idx="64">
                  <c:v>9.6844912161810965E-5</c:v>
                </c:pt>
                <c:pt idx="65">
                  <c:v>5.7552794515307346E-5</c:v>
                </c:pt>
                <c:pt idx="66">
                  <c:v>3.3511422990508117E-5</c:v>
                </c:pt>
                <c:pt idx="67">
                  <c:v>1.9118603680697908E-5</c:v>
                </c:pt>
                <c:pt idx="68">
                  <c:v>1.0687012536930293E-5</c:v>
                </c:pt>
                <c:pt idx="69">
                  <c:v>5.8531993332058325E-6</c:v>
                </c:pt>
                <c:pt idx="70">
                  <c:v>3.1409943655793234E-6</c:v>
                </c:pt>
                <c:pt idx="71">
                  <c:v>1.6514972222104619E-6</c:v>
                </c:pt>
                <c:pt idx="72">
                  <c:v>8.5079589353961557E-7</c:v>
                </c:pt>
                <c:pt idx="73">
                  <c:v>4.2944719446696345E-7</c:v>
                </c:pt>
                <c:pt idx="74">
                  <c:v>2.1238850210489969E-7</c:v>
                </c:pt>
                <c:pt idx="75">
                  <c:v>1.0291746525102024E-7</c:v>
                </c:pt>
                <c:pt idx="76">
                  <c:v>4.8863436628113112E-8</c:v>
                </c:pt>
                <c:pt idx="77">
                  <c:v>2.2730855556729885E-8</c:v>
                </c:pt>
                <c:pt idx="78">
                  <c:v>1.0360587994235681E-8</c:v>
                </c:pt>
                <c:pt idx="79">
                  <c:v>4.6268974321914444E-9</c:v>
                </c:pt>
                <c:pt idx="80">
                  <c:v>2.0245671612829049E-9</c:v>
                </c:pt>
                <c:pt idx="81">
                  <c:v>8.6798326426046951E-10</c:v>
                </c:pt>
                <c:pt idx="82">
                  <c:v>3.6460898117425319E-10</c:v>
                </c:pt>
                <c:pt idx="83">
                  <c:v>1.5006527901377618E-10</c:v>
                </c:pt>
                <c:pt idx="84">
                  <c:v>6.0515959736511137E-11</c:v>
                </c:pt>
                <c:pt idx="85">
                  <c:v>2.3910930535638452E-11</c:v>
                </c:pt>
                <c:pt idx="86">
                  <c:v>9.2567786219815902E-12</c:v>
                </c:pt>
                <c:pt idx="87">
                  <c:v>3.5112368419649829E-12</c:v>
                </c:pt>
                <c:pt idx="88">
                  <c:v>1.3049600583377992E-12</c:v>
                </c:pt>
                <c:pt idx="89">
                  <c:v>4.7519423251815859E-13</c:v>
                </c:pt>
                <c:pt idx="90">
                  <c:v>1.6954381451316983E-13</c:v>
                </c:pt>
                <c:pt idx="91">
                  <c:v>5.9269271111331695E-14</c:v>
                </c:pt>
                <c:pt idx="92">
                  <c:v>2.0300842883252697E-14</c:v>
                </c:pt>
                <c:pt idx="93">
                  <c:v>6.8129531270131058E-15</c:v>
                </c:pt>
                <c:pt idx="94">
                  <c:v>2.2402350062652674E-15</c:v>
                </c:pt>
                <c:pt idx="95">
                  <c:v>7.2175301193384172E-16</c:v>
                </c:pt>
                <c:pt idx="96">
                  <c:v>2.2783501922584704E-16</c:v>
                </c:pt>
                <c:pt idx="97">
                  <c:v>7.0467554173138332E-17</c:v>
                </c:pt>
                <c:pt idx="98">
                  <c:v>2.1354763474912228E-17</c:v>
                </c:pt>
                <c:pt idx="99">
                  <c:v>6.3406996299110644E-18</c:v>
                </c:pt>
                <c:pt idx="100">
                  <c:v>1.8446604756698363E-18</c:v>
                </c:pt>
                <c:pt idx="101">
                  <c:v>5.2581449251007402E-19</c:v>
                </c:pt>
                <c:pt idx="102">
                  <c:v>1.468539081666988E-19</c:v>
                </c:pt>
                <c:pt idx="103">
                  <c:v>4.0186049308480371E-20</c:v>
                </c:pt>
                <c:pt idx="104">
                  <c:v>1.0774620044275101E-20</c:v>
                </c:pt>
                <c:pt idx="105">
                  <c:v>2.8305150138147085E-21</c:v>
                </c:pt>
                <c:pt idx="106">
                  <c:v>7.2856081406277093E-22</c:v>
                </c:pt>
                <c:pt idx="107">
                  <c:v>1.8373969965260188E-22</c:v>
                </c:pt>
                <c:pt idx="108">
                  <c:v>4.5402215187622287E-23</c:v>
                </c:pt>
                <c:pt idx="109">
                  <c:v>1.0992283752437743E-23</c:v>
                </c:pt>
                <c:pt idx="110">
                  <c:v>2.607568138777171E-24</c:v>
                </c:pt>
                <c:pt idx="111">
                  <c:v>6.0606645689861806E-25</c:v>
                </c:pt>
                <c:pt idx="112">
                  <c:v>1.3801989040921389E-25</c:v>
                </c:pt>
                <c:pt idx="113">
                  <c:v>3.0796400250676624E-26</c:v>
                </c:pt>
                <c:pt idx="114">
                  <c:v>6.7327901716316234E-27</c:v>
                </c:pt>
                <c:pt idx="115">
                  <c:v>1.4422051816531099E-27</c:v>
                </c:pt>
                <c:pt idx="116">
                  <c:v>3.026884647870505E-28</c:v>
                </c:pt>
                <c:pt idx="117">
                  <c:v>6.2244579453436695E-29</c:v>
                </c:pt>
                <c:pt idx="118">
                  <c:v>1.2541343143155367E-29</c:v>
                </c:pt>
                <c:pt idx="119">
                  <c:v>2.475844768974629E-30</c:v>
                </c:pt>
                <c:pt idx="120">
                  <c:v>4.7889424718040768E-31</c:v>
                </c:pt>
                <c:pt idx="121">
                  <c:v>9.0759621411124619E-32</c:v>
                </c:pt>
                <c:pt idx="122">
                  <c:v>1.6853207911733009E-32</c:v>
                </c:pt>
                <c:pt idx="123">
                  <c:v>3.0662624795186578E-33</c:v>
                </c:pt>
                <c:pt idx="124">
                  <c:v>5.4660415205131692E-34</c:v>
                </c:pt>
                <c:pt idx="125">
                  <c:v>9.5471417588577422E-35</c:v>
                </c:pt>
                <c:pt idx="126">
                  <c:v>1.6338442848389578E-35</c:v>
                </c:pt>
                <c:pt idx="127">
                  <c:v>2.7395851457064617E-36</c:v>
                </c:pt>
                <c:pt idx="128">
                  <c:v>4.5008629554764058E-37</c:v>
                </c:pt>
                <c:pt idx="129">
                  <c:v>7.2450873118417796E-38</c:v>
                </c:pt>
                <c:pt idx="130">
                  <c:v>1.1426896795724017E-38</c:v>
                </c:pt>
                <c:pt idx="131">
                  <c:v>1.7658338334881974E-39</c:v>
                </c:pt>
                <c:pt idx="132">
                  <c:v>2.6736725032040162E-40</c:v>
                </c:pt>
                <c:pt idx="133">
                  <c:v>3.9664632331488986E-41</c:v>
                </c:pt>
                <c:pt idx="134">
                  <c:v>5.7654804467263559E-42</c:v>
                </c:pt>
                <c:pt idx="135">
                  <c:v>8.2111582375673386E-43</c:v>
                </c:pt>
                <c:pt idx="136">
                  <c:v>1.1458036114057025E-43</c:v>
                </c:pt>
                <c:pt idx="137">
                  <c:v>1.5665807991271019E-44</c:v>
                </c:pt>
                <c:pt idx="138">
                  <c:v>2.0986125183914653E-45</c:v>
                </c:pt>
                <c:pt idx="139">
                  <c:v>2.7545367204976587E-46</c:v>
                </c:pt>
                <c:pt idx="140">
                  <c:v>3.5424336183647828E-47</c:v>
                </c:pt>
                <c:pt idx="141">
                  <c:v>4.4636663295993506E-48</c:v>
                </c:pt>
                <c:pt idx="142">
                  <c:v>5.510849765193481E-49</c:v>
                </c:pt>
                <c:pt idx="143">
                  <c:v>6.6662603042579832E-50</c:v>
                </c:pt>
                <c:pt idx="144">
                  <c:v>7.9010136426348805E-51</c:v>
                </c:pt>
                <c:pt idx="145">
                  <c:v>9.175298513480732E-52</c:v>
                </c:pt>
                <c:pt idx="146">
                  <c:v>1.043985438102492E-52</c:v>
                </c:pt>
                <c:pt idx="147">
                  <c:v>1.163872821149551E-53</c:v>
                </c:pt>
                <c:pt idx="148">
                  <c:v>1.2713158441752785E-54</c:v>
                </c:pt>
                <c:pt idx="149">
                  <c:v>1.3606243527560368E-55</c:v>
                </c:pt>
                <c:pt idx="150">
                  <c:v>1.4267893774929964E-56</c:v>
                </c:pt>
                <c:pt idx="151">
                  <c:v>1.4659472468455765E-57</c:v>
                </c:pt>
                <c:pt idx="152">
                  <c:v>1.4757529646505432E-58</c:v>
                </c:pt>
                <c:pt idx="153">
                  <c:v>1.4556126924123505E-59</c:v>
                </c:pt>
                <c:pt idx="154">
                  <c:v>1.4067432844936793E-60</c:v>
                </c:pt>
                <c:pt idx="155">
                  <c:v>1.3320505760397842E-61</c:v>
                </c:pt>
                <c:pt idx="156">
                  <c:v>1.2358433530425285E-62</c:v>
                </c:pt>
                <c:pt idx="157">
                  <c:v>1.1234221561238784E-63</c:v>
                </c:pt>
                <c:pt idx="158">
                  <c:v>1.0005974477597975E-64</c:v>
                </c:pt>
                <c:pt idx="159">
                  <c:v>8.7319782263945163E-66</c:v>
                </c:pt>
              </c:numCache>
            </c:numRef>
          </c:val>
          <c:smooth val="0"/>
        </c:ser>
        <c:ser>
          <c:idx val="1"/>
          <c:order val="1"/>
          <c:tx>
            <c:strRef>
              <c:f>Sheet1!$C$3</c:f>
              <c:strCache>
                <c:ptCount val="1"/>
                <c:pt idx="0">
                  <c:v>事後分布</c:v>
                </c:pt>
              </c:strCache>
            </c:strRef>
          </c:tx>
          <c:spPr>
            <a:ln w="15875" cap="rnd">
              <a:solidFill>
                <a:srgbClr val="0070C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Sheet1!$C$4:$C$163</c:f>
              <c:numCache>
                <c:formatCode>General</c:formatCode>
                <c:ptCount val="160"/>
                <c:pt idx="0">
                  <c:v>8.622668350293299E-45</c:v>
                </c:pt>
                <c:pt idx="1">
                  <c:v>1.7187054171086516E-43</c:v>
                </c:pt>
                <c:pt idx="2">
                  <c:v>3.272043853776272E-42</c:v>
                </c:pt>
                <c:pt idx="3">
                  <c:v>5.9496948497236862E-41</c:v>
                </c:pt>
                <c:pt idx="4">
                  <c:v>1.0333041528307743E-39</c:v>
                </c:pt>
                <c:pt idx="5">
                  <c:v>1.7140345193586755E-38</c:v>
                </c:pt>
                <c:pt idx="6">
                  <c:v>2.7156191320759778E-37</c:v>
                </c:pt>
                <c:pt idx="7">
                  <c:v>4.1093777185597507E-36</c:v>
                </c:pt>
                <c:pt idx="8">
                  <c:v>5.9393807952767352E-35</c:v>
                </c:pt>
                <c:pt idx="9">
                  <c:v>8.1990622807698719E-34</c:v>
                </c:pt>
                <c:pt idx="10">
                  <c:v>1.081048321493826E-32</c:v>
                </c:pt>
                <c:pt idx="11">
                  <c:v>1.3613943211668883E-31</c:v>
                </c:pt>
                <c:pt idx="12">
                  <c:v>1.637497588197328E-30</c:v>
                </c:pt>
                <c:pt idx="13">
                  <c:v>1.8812014714733849E-29</c:v>
                </c:pt>
                <c:pt idx="14">
                  <c:v>2.064181383909096E-28</c:v>
                </c:pt>
                <c:pt idx="15">
                  <c:v>2.1633077724797571E-27</c:v>
                </c:pt>
                <c:pt idx="16">
                  <c:v>2.165442572542111E-26</c:v>
                </c:pt>
                <c:pt idx="17">
                  <c:v>2.0702983561382817E-25</c:v>
                </c:pt>
                <c:pt idx="18">
                  <c:v>1.8905018655951624E-24</c:v>
                </c:pt>
                <c:pt idx="19">
                  <c:v>1.6488425628657198E-23</c:v>
                </c:pt>
                <c:pt idx="20">
                  <c:v>1.3735332450738949E-22</c:v>
                </c:pt>
                <c:pt idx="21">
                  <c:v>1.0928412210941719E-21</c:v>
                </c:pt>
                <c:pt idx="22">
                  <c:v>8.3048705357602653E-21</c:v>
                </c:pt>
                <c:pt idx="23">
                  <c:v>6.0279073962721405E-20</c:v>
                </c:pt>
                <c:pt idx="24">
                  <c:v>4.178863481480615E-19</c:v>
                </c:pt>
                <c:pt idx="25">
                  <c:v>2.7669907135047942E-18</c:v>
                </c:pt>
                <c:pt idx="26">
                  <c:v>1.7499076353577857E-17</c:v>
                </c:pt>
                <c:pt idx="27">
                  <c:v>1.057013312597105E-16</c:v>
                </c:pt>
                <c:pt idx="28">
                  <c:v>6.0982285167707006E-16</c:v>
                </c:pt>
                <c:pt idx="29">
                  <c:v>3.3603525093979479E-15</c:v>
                </c:pt>
                <c:pt idx="30">
                  <c:v>1.7685766573649645E-14</c:v>
                </c:pt>
                <c:pt idx="31">
                  <c:v>8.890390666699912E-14</c:v>
                </c:pt>
                <c:pt idx="32">
                  <c:v>4.2685041559378295E-13</c:v>
                </c:pt>
                <c:pt idx="33">
                  <c:v>1.9574400875067336E-12</c:v>
                </c:pt>
                <c:pt idx="34">
                  <c:v>8.5735197830869275E-12</c:v>
                </c:pt>
                <c:pt idx="35">
                  <c:v>3.5866395803458056E-11</c:v>
                </c:pt>
                <c:pt idx="36">
                  <c:v>1.4330925086978986E-10</c:v>
                </c:pt>
                <c:pt idx="37">
                  <c:v>5.4691347176138752E-10</c:v>
                </c:pt>
                <c:pt idx="38">
                  <c:v>1.9935214962628179E-9</c:v>
                </c:pt>
                <c:pt idx="39">
                  <c:v>6.9403461482872671E-9</c:v>
                </c:pt>
                <c:pt idx="40">
                  <c:v>2.3078057234021636E-8</c:v>
                </c:pt>
                <c:pt idx="41">
                  <c:v>7.3295154942170694E-8</c:v>
                </c:pt>
                <c:pt idx="42">
                  <c:v>2.2233569630368211E-7</c:v>
                </c:pt>
                <c:pt idx="43">
                  <c:v>6.4417079170045087E-7</c:v>
                </c:pt>
                <c:pt idx="44">
                  <c:v>1.7825871414541301E-6</c:v>
                </c:pt>
                <c:pt idx="45">
                  <c:v>4.7114915483690446E-6</c:v>
                </c:pt>
                <c:pt idx="46">
                  <c:v>1.1893891428634899E-5</c:v>
                </c:pt>
                <c:pt idx="47">
                  <c:v>2.8677905521047119E-5</c:v>
                </c:pt>
                <c:pt idx="48">
                  <c:v>6.6043304607381722E-5</c:v>
                </c:pt>
                <c:pt idx="49">
                  <c:v>1.4526736824271776E-4</c:v>
                </c:pt>
                <c:pt idx="50">
                  <c:v>3.0518645026604053E-4</c:v>
                </c:pt>
                <c:pt idx="51">
                  <c:v>6.1237906229467183E-4</c:v>
                </c:pt>
                <c:pt idx="52">
                  <c:v>1.1736357376748682E-3</c:v>
                </c:pt>
                <c:pt idx="53">
                  <c:v>2.1483459821546825E-3</c:v>
                </c:pt>
                <c:pt idx="54">
                  <c:v>3.7560643914789919E-3</c:v>
                </c:pt>
                <c:pt idx="55">
                  <c:v>6.2721977205344847E-3</c:v>
                </c:pt>
                <c:pt idx="56">
                  <c:v>1.0003785201916629E-2</c:v>
                </c:pt>
                <c:pt idx="57">
                  <c:v>1.5239365399091515E-2</c:v>
                </c:pt>
                <c:pt idx="58">
                  <c:v>2.2173145819907817E-2</c:v>
                </c:pt>
                <c:pt idx="59">
                  <c:v>3.0813827731900438E-2</c:v>
                </c:pt>
                <c:pt idx="60">
                  <c:v>4.0899866822552096E-2</c:v>
                </c:pt>
                <c:pt idx="61">
                  <c:v>5.1850869539816546E-2</c:v>
                </c:pt>
                <c:pt idx="62">
                  <c:v>6.2783872642764083E-2</c:v>
                </c:pt>
                <c:pt idx="63">
                  <c:v>7.2610271947883123E-2</c:v>
                </c:pt>
                <c:pt idx="64">
                  <c:v>8.0205829128079248E-2</c:v>
                </c:pt>
                <c:pt idx="65">
                  <c:v>8.4619744270770236E-2</c:v>
                </c:pt>
                <c:pt idx="66">
                  <c:v>8.5269828749718835E-2</c:v>
                </c:pt>
                <c:pt idx="67">
                  <c:v>8.2068591416616848E-2</c:v>
                </c:pt>
                <c:pt idx="68">
                  <c:v>7.5442570020921251E-2</c:v>
                </c:pt>
                <c:pt idx="69">
                  <c:v>6.6239016604085571E-2</c:v>
                </c:pt>
                <c:pt idx="70">
                  <c:v>5.554809687655126E-2</c:v>
                </c:pt>
                <c:pt idx="71">
                  <c:v>4.4492048167542875E-2</c:v>
                </c:pt>
                <c:pt idx="72">
                  <c:v>3.4037175946962074E-2</c:v>
                </c:pt>
                <c:pt idx="73">
                  <c:v>2.487038721558351E-2</c:v>
                </c:pt>
                <c:pt idx="74">
                  <c:v>1.7356792871294602E-2</c:v>
                </c:pt>
                <c:pt idx="75">
                  <c:v>1.156949282425454E-2</c:v>
                </c:pt>
                <c:pt idx="76">
                  <c:v>7.3657515826166817E-3</c:v>
                </c:pt>
                <c:pt idx="77">
                  <c:v>4.4789655376693011E-3</c:v>
                </c:pt>
                <c:pt idx="78">
                  <c:v>2.6013349772777876E-3</c:v>
                </c:pt>
                <c:pt idx="79">
                  <c:v>1.4430213161207585E-3</c:v>
                </c:pt>
                <c:pt idx="80">
                  <c:v>7.6455215883567155E-4</c:v>
                </c:pt>
                <c:pt idx="81">
                  <c:v>3.8690059521999609E-4</c:v>
                </c:pt>
                <c:pt idx="82">
                  <c:v>1.8700343465266172E-4</c:v>
                </c:pt>
                <c:pt idx="83">
                  <c:v>8.6329191772960393E-5</c:v>
                </c:pt>
                <c:pt idx="84">
                  <c:v>3.8064810602749522E-5</c:v>
                </c:pt>
                <c:pt idx="85">
                  <c:v>1.6030518805395323E-5</c:v>
                </c:pt>
                <c:pt idx="86">
                  <c:v>6.448064737165642E-6</c:v>
                </c:pt>
                <c:pt idx="87">
                  <c:v>2.4772458333156751E-6</c:v>
                </c:pt>
                <c:pt idx="88">
                  <c:v>9.0900595976187174E-7</c:v>
                </c:pt>
                <c:pt idx="89">
                  <c:v>3.1858275315734666E-7</c:v>
                </c:pt>
                <c:pt idx="90">
                  <c:v>1.0664382117396654E-7</c:v>
                </c:pt>
                <c:pt idx="91">
                  <c:v>3.4096283335094523E-8</c:v>
                </c:pt>
                <c:pt idx="92">
                  <c:v>1.0412051105504578E-8</c:v>
                </c:pt>
                <c:pt idx="93">
                  <c:v>3.0368507419243256E-9</c:v>
                </c:pt>
                <c:pt idx="94">
                  <c:v>8.4599639028720489E-10</c:v>
                </c:pt>
                <c:pt idx="95">
                  <c:v>2.2509791852066186E-10</c:v>
                </c:pt>
                <c:pt idx="96">
                  <c:v>5.7204784602060503E-11</c:v>
                </c:pt>
                <c:pt idx="97">
                  <c:v>1.3885167932972237E-11</c:v>
                </c:pt>
                <c:pt idx="98">
                  <c:v>3.2190507609782221E-12</c:v>
                </c:pt>
                <c:pt idx="99">
                  <c:v>7.1279134877723299E-13</c:v>
                </c:pt>
                <c:pt idx="100">
                  <c:v>1.5074916710063302E-13</c:v>
                </c:pt>
                <c:pt idx="101">
                  <c:v>3.0451264324878611E-14</c:v>
                </c:pt>
                <c:pt idx="102">
                  <c:v>5.8750780871465769E-15</c:v>
                </c:pt>
                <c:pt idx="103">
                  <c:v>1.0826295179007471E-15</c:v>
                </c:pt>
                <c:pt idx="104">
                  <c:v>1.9054782287615968E-16</c:v>
                </c:pt>
                <c:pt idx="105">
                  <c:v>3.203214521236789E-17</c:v>
                </c:pt>
                <c:pt idx="106">
                  <c:v>5.1431117947595117E-18</c:v>
                </c:pt>
                <c:pt idx="107">
                  <c:v>7.8872173876509996E-19</c:v>
                </c:pt>
                <c:pt idx="108">
                  <c:v>1.1552595409042879E-19</c:v>
                </c:pt>
                <c:pt idx="109">
                  <c:v>1.6161930066412651E-20</c:v>
                </c:pt>
                <c:pt idx="110">
                  <c:v>2.1595575844928285E-21</c:v>
                </c:pt>
                <c:pt idx="111">
                  <c:v>2.7560954947889889E-22</c:v>
                </c:pt>
                <c:pt idx="112">
                  <c:v>3.3595541058910147E-23</c:v>
                </c:pt>
                <c:pt idx="113">
                  <c:v>3.9113522081656732E-24</c:v>
                </c:pt>
                <c:pt idx="114">
                  <c:v>4.3494076745835822E-25</c:v>
                </c:pt>
                <c:pt idx="115">
                  <c:v>4.6194600376014282E-26</c:v>
                </c:pt>
                <c:pt idx="116">
                  <c:v>4.6860856143356871E-27</c:v>
                </c:pt>
                <c:pt idx="117">
                  <c:v>4.5403269718056611E-28</c:v>
                </c:pt>
                <c:pt idx="118">
                  <c:v>4.2016700695448952E-29</c:v>
                </c:pt>
                <c:pt idx="119">
                  <c:v>3.7137671534618375E-30</c:v>
                </c:pt>
                <c:pt idx="120">
                  <c:v>3.1352003645313124E-31</c:v>
                </c:pt>
                <c:pt idx="121">
                  <c:v>2.5279811867599514E-32</c:v>
                </c:pt>
                <c:pt idx="122">
                  <c:v>1.9468849176147619E-33</c:v>
                </c:pt>
                <c:pt idx="123">
                  <c:v>1.4320712638286612E-34</c:v>
                </c:pt>
                <c:pt idx="124">
                  <c:v>1.0061132909946457E-35</c:v>
                </c:pt>
                <c:pt idx="125">
                  <c:v>6.751294433214511E-37</c:v>
                </c:pt>
                <c:pt idx="126">
                  <c:v>4.3269822876452434E-38</c:v>
                </c:pt>
                <c:pt idx="127">
                  <c:v>2.6487507502322207E-39</c:v>
                </c:pt>
                <c:pt idx="128">
                  <c:v>1.5486560534869705E-40</c:v>
                </c:pt>
                <c:pt idx="129">
                  <c:v>8.6482206700892879E-42</c:v>
                </c:pt>
                <c:pt idx="130">
                  <c:v>4.6127132479630406E-43</c:v>
                </c:pt>
                <c:pt idx="131">
                  <c:v>2.3498711986905859E-44</c:v>
                </c:pt>
                <c:pt idx="132">
                  <c:v>1.1433773003726136E-45</c:v>
                </c:pt>
                <c:pt idx="133">
                  <c:v>5.3136504275471729E-47</c:v>
                </c:pt>
                <c:pt idx="134">
                  <c:v>2.3586000326132822E-48</c:v>
                </c:pt>
                <c:pt idx="135">
                  <c:v>9.9993904563869743E-50</c:v>
                </c:pt>
                <c:pt idx="136">
                  <c:v>4.0490268840633733E-51</c:v>
                </c:pt>
                <c:pt idx="137">
                  <c:v>1.565978157153738E-52</c:v>
                </c:pt>
                <c:pt idx="138">
                  <c:v>5.7846707669753798E-54</c:v>
                </c:pt>
                <c:pt idx="139">
                  <c:v>2.0409365291339971E-55</c:v>
                </c:pt>
                <c:pt idx="140">
                  <c:v>6.8776212867528196E-57</c:v>
                </c:pt>
                <c:pt idx="141">
                  <c:v>2.213629446975815E-58</c:v>
                </c:pt>
                <c:pt idx="142">
                  <c:v>6.8050214010623102E-60</c:v>
                </c:pt>
                <c:pt idx="143">
                  <c:v>1.9980758640596765E-61</c:v>
                </c:pt>
                <c:pt idx="144">
                  <c:v>5.6034094545972507E-63</c:v>
                </c:pt>
                <c:pt idx="145">
                  <c:v>1.5008961716396961E-64</c:v>
                </c:pt>
                <c:pt idx="146">
                  <c:v>3.8397844680966428E-66</c:v>
                </c:pt>
                <c:pt idx="147">
                  <c:v>9.3825513881688025E-68</c:v>
                </c:pt>
                <c:pt idx="148">
                  <c:v>2.1897420703681961E-69</c:v>
                </c:pt>
                <c:pt idx="149">
                  <c:v>4.8811581533871138E-71</c:v>
                </c:pt>
                <c:pt idx="150">
                  <c:v>1.0392276731449692E-72</c:v>
                </c:pt>
                <c:pt idx="151">
                  <c:v>2.1132770311611921E-74</c:v>
                </c:pt>
                <c:pt idx="152">
                  <c:v>4.1044981964398612E-76</c:v>
                </c:pt>
                <c:pt idx="153">
                  <c:v>7.6141532215982499E-78</c:v>
                </c:pt>
                <c:pt idx="154">
                  <c:v>1.3490904290460877E-79</c:v>
                </c:pt>
                <c:pt idx="155">
                  <c:v>2.2830657397028956E-81</c:v>
                </c:pt>
                <c:pt idx="156">
                  <c:v>3.690232072811362E-83</c:v>
                </c:pt>
                <c:pt idx="157">
                  <c:v>5.6970082411635218E-85</c:v>
                </c:pt>
                <c:pt idx="158">
                  <c:v>8.400360472916134E-87</c:v>
                </c:pt>
                <c:pt idx="159">
                  <c:v>1.1830603633199492E-88</c:v>
                </c:pt>
              </c:numCache>
            </c:numRef>
          </c:val>
          <c:smooth val="0"/>
        </c:ser>
        <c:ser>
          <c:idx val="2"/>
          <c:order val="2"/>
          <c:tx>
            <c:strRef>
              <c:f>Sheet1!$D$3</c:f>
              <c:strCache>
                <c:ptCount val="1"/>
                <c:pt idx="0">
                  <c:v>観測分布</c:v>
                </c:pt>
              </c:strCache>
            </c:strRef>
          </c:tx>
          <c:spPr>
            <a:ln w="15875" cap="rnd">
              <a:solidFill>
                <a:srgbClr val="FF000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Sheet1!$D$4:$D$163</c:f>
              <c:numCache>
                <c:formatCode>General</c:formatCode>
                <c:ptCount val="160"/>
                <c:pt idx="0">
                  <c:v>5.8330254511925367E-18</c:v>
                </c:pt>
                <c:pt idx="1">
                  <c:v>1.0677381737456114E-17</c:v>
                </c:pt>
                <c:pt idx="2">
                  <c:v>1.9445534280459079E-17</c:v>
                </c:pt>
                <c:pt idx="3">
                  <c:v>3.5233777086569166E-17</c:v>
                </c:pt>
                <c:pt idx="4">
                  <c:v>6.35159409587208E-17</c:v>
                </c:pt>
                <c:pt idx="5">
                  <c:v>1.1391750961292352E-16</c:v>
                </c:pt>
                <c:pt idx="6">
                  <c:v>2.0327428389235381E-16</c:v>
                </c:pt>
                <c:pt idx="7">
                  <c:v>3.6087650596692086E-16</c:v>
                </c:pt>
                <c:pt idx="8">
                  <c:v>6.3741017305533461E-16</c:v>
                </c:pt>
                <c:pt idx="9">
                  <c:v>1.1201175031326337E-15</c:v>
                </c:pt>
                <c:pt idx="10">
                  <c:v>1.9583593623822202E-15</c:v>
                </c:pt>
                <c:pt idx="11">
                  <c:v>3.4064765635065529E-15</c:v>
                </c:pt>
                <c:pt idx="12">
                  <c:v>5.8952555245497556E-15</c:v>
                </c:pt>
                <c:pt idx="13">
                  <c:v>1.0150421441626348E-14</c:v>
                </c:pt>
                <c:pt idx="14">
                  <c:v>1.7388003807350068E-14</c:v>
                </c:pt>
                <c:pt idx="15">
                  <c:v>2.9634635555665847E-14</c:v>
                </c:pt>
                <c:pt idx="16">
                  <c:v>5.0249722366878387E-14</c:v>
                </c:pt>
                <c:pt idx="17">
                  <c:v>8.4771907256584916E-14</c:v>
                </c:pt>
                <c:pt idx="18">
                  <c:v>1.4228347186459129E-13</c:v>
                </c:pt>
                <c:pt idx="19">
                  <c:v>2.375971162590793E-13</c:v>
                </c:pt>
                <c:pt idx="20">
                  <c:v>3.9474086501706384E-13</c:v>
                </c:pt>
                <c:pt idx="21">
                  <c:v>6.5248002916889959E-13</c:v>
                </c:pt>
                <c:pt idx="22">
                  <c:v>1.0730169203260855E-12</c:v>
                </c:pt>
                <c:pt idx="23">
                  <c:v>1.7556184209824914E-12</c:v>
                </c:pt>
                <c:pt idx="24">
                  <c:v>2.8578399276955916E-12</c:v>
                </c:pt>
                <c:pt idx="25">
                  <c:v>4.6283893109907951E-12</c:v>
                </c:pt>
                <c:pt idx="26">
                  <c:v>7.4577200404957722E-12</c:v>
                </c:pt>
                <c:pt idx="27">
                  <c:v>1.1955465267819226E-11</c:v>
                </c:pt>
                <c:pt idx="28">
                  <c:v>1.9068261534020371E-11</c:v>
                </c:pt>
                <c:pt idx="29">
                  <c:v>3.0257979868255569E-11</c:v>
                </c:pt>
                <c:pt idx="30">
                  <c:v>4.7769750289929284E-11</c:v>
                </c:pt>
                <c:pt idx="31">
                  <c:v>7.5032639506888088E-11</c:v>
                </c:pt>
                <c:pt idx="32">
                  <c:v>1.1725508599255709E-10</c:v>
                </c:pt>
                <c:pt idx="33">
                  <c:v>1.823044905871266E-10</c:v>
                </c:pt>
                <c:pt idx="34">
                  <c:v>2.8199879676240463E-10</c:v>
                </c:pt>
                <c:pt idx="35">
                  <c:v>4.3399163213023476E-10</c:v>
                </c:pt>
                <c:pt idx="36">
                  <c:v>6.6450716542092998E-10</c:v>
                </c:pt>
                <c:pt idx="37">
                  <c:v>1.0122835806414525E-9</c:v>
                </c:pt>
                <c:pt idx="38">
                  <c:v>1.5342245529567735E-9</c:v>
                </c:pt>
                <c:pt idx="39">
                  <c:v>2.3134487160957222E-9</c:v>
                </c:pt>
                <c:pt idx="40">
                  <c:v>3.4706837018348787E-9</c:v>
                </c:pt>
                <c:pt idx="41">
                  <c:v>5.1802939971178407E-9</c:v>
                </c:pt>
                <c:pt idx="42">
                  <c:v>7.6926857446737672E-9</c:v>
                </c:pt>
                <c:pt idx="43">
                  <c:v>1.1365427778364942E-8</c:v>
                </c:pt>
                <c:pt idx="44">
                  <c:v>1.6706204514005529E-8</c:v>
                </c:pt>
                <c:pt idx="45">
                  <c:v>2.4431718314056556E-8</c:v>
                </c:pt>
                <c:pt idx="46">
                  <c:v>3.554794039132256E-8</c:v>
                </c:pt>
                <c:pt idx="47">
                  <c:v>5.145873262551012E-8</c:v>
                </c:pt>
                <c:pt idx="48">
                  <c:v>7.4111898767893371E-8</c:v>
                </c:pt>
                <c:pt idx="49">
                  <c:v>1.0619425105244984E-7</c:v>
                </c:pt>
                <c:pt idx="50">
                  <c:v>1.5139038184199936E-7</c:v>
                </c:pt>
                <c:pt idx="51">
                  <c:v>2.1472359723348173E-7</c:v>
                </c:pt>
                <c:pt idx="52">
                  <c:v>3.0300198658729332E-7</c:v>
                </c:pt>
                <c:pt idx="53">
                  <c:v>4.2539794676980779E-7</c:v>
                </c:pt>
                <c:pt idx="54">
                  <c:v>5.9419571381803612E-7</c:v>
                </c:pt>
                <c:pt idx="55">
                  <c:v>8.2574861110523096E-7</c:v>
                </c:pt>
                <c:pt idx="56">
                  <c:v>1.1416957933503912E-6</c:v>
                </c:pt>
                <c:pt idx="57">
                  <c:v>1.5704971827896617E-6</c:v>
                </c:pt>
                <c:pt idx="58">
                  <c:v>2.1493549123885629E-6</c:v>
                </c:pt>
                <c:pt idx="59">
                  <c:v>2.9265996666029163E-6</c:v>
                </c:pt>
                <c:pt idx="60">
                  <c:v>3.9646304762115915E-6</c:v>
                </c:pt>
                <c:pt idx="61">
                  <c:v>5.3435062684651465E-6</c:v>
                </c:pt>
                <c:pt idx="62">
                  <c:v>7.165296119388644E-6</c:v>
                </c:pt>
                <c:pt idx="63">
                  <c:v>9.5593018403489539E-6</c:v>
                </c:pt>
                <c:pt idx="64">
                  <c:v>1.2688270200916598E-5</c:v>
                </c:pt>
                <c:pt idx="65">
                  <c:v>1.6755711495254058E-5</c:v>
                </c:pt>
                <c:pt idx="66">
                  <c:v>2.2014434869127046E-5</c:v>
                </c:pt>
                <c:pt idx="67">
                  <c:v>2.8776397257653673E-5</c:v>
                </c:pt>
                <c:pt idx="68">
                  <c:v>3.7423940258988789E-5</c:v>
                </c:pt>
                <c:pt idx="69">
                  <c:v>4.8422456080905483E-5</c:v>
                </c:pt>
                <c:pt idx="70">
                  <c:v>6.2334478217554291E-5</c:v>
                </c:pt>
                <c:pt idx="71">
                  <c:v>7.9835133320131706E-5</c:v>
                </c:pt>
                <c:pt idx="72">
                  <c:v>1.0172881675534603E-4</c:v>
                </c:pt>
                <c:pt idx="73">
                  <c:v>1.2896686507333284E-4</c:v>
                </c:pt>
                <c:pt idx="74">
                  <c:v>1.6266589423423464E-4</c:v>
                </c:pt>
                <c:pt idx="75">
                  <c:v>2.0412635409822251E-4</c:v>
                </c:pt>
                <c:pt idx="76">
                  <c:v>2.5485071961189193E-4</c:v>
                </c:pt>
                <c:pt idx="77">
                  <c:v>3.1656060085271482E-4</c:v>
                </c:pt>
                <c:pt idx="78">
                  <c:v>3.91211912558287E-4</c:v>
                </c:pt>
                <c:pt idx="79">
                  <c:v>4.8100710537358874E-4</c:v>
                </c:pt>
                <c:pt idx="80">
                  <c:v>5.8840333364891539E-4</c:v>
                </c:pt>
                <c:pt idx="81">
                  <c:v>7.1611532738488973E-4</c:v>
                </c:pt>
                <c:pt idx="82">
                  <c:v>8.6711165909259967E-4</c:v>
                </c:pt>
                <c:pt idx="83">
                  <c:v>1.0446030608522862E-3</c:v>
                </c:pt>
                <c:pt idx="84">
                  <c:v>1.2520214638263244E-3</c:v>
                </c:pt>
                <c:pt idx="85">
                  <c:v>1.4929885125564417E-3</c:v>
                </c:pt>
                <c:pt idx="86">
                  <c:v>1.7712724589718397E-3</c:v>
                </c:pt>
                <c:pt idx="87">
                  <c:v>2.0907325735114836E-3</c:v>
                </c:pt>
                <c:pt idx="88">
                  <c:v>2.4552505275389036E-3</c:v>
                </c:pt>
                <c:pt idx="89">
                  <c:v>2.8686486029216515E-3</c:v>
                </c:pt>
                <c:pt idx="90">
                  <c:v>3.3345950673055276E-3</c:v>
                </c:pt>
                <c:pt idx="91">
                  <c:v>3.8564976080848615E-3</c:v>
                </c:pt>
                <c:pt idx="92">
                  <c:v>4.4373863296112339E-3</c:v>
                </c:pt>
                <c:pt idx="93">
                  <c:v>5.0797884663638182E-3</c:v>
                </c:pt>
                <c:pt idx="94">
                  <c:v>5.7855976237648861E-3</c:v>
                </c:pt>
                <c:pt idx="95">
                  <c:v>6.5559409974362904E-3</c:v>
                </c:pt>
                <c:pt idx="96">
                  <c:v>7.3910486066359176E-3</c:v>
                </c:pt>
                <c:pt idx="97">
                  <c:v>8.2901290718611961E-3</c:v>
                </c:pt>
                <c:pt idx="98">
                  <c:v>9.2512568332779824E-3</c:v>
                </c:pt>
                <c:pt idx="99">
                  <c:v>1.0271275910633445E-2</c:v>
                </c:pt>
                <c:pt idx="100">
                  <c:v>1.1345725315654054E-2</c:v>
                </c:pt>
                <c:pt idx="101">
                  <c:v>1.246879102010001E-2</c:v>
                </c:pt>
                <c:pt idx="102">
                  <c:v>1.3633288940850665E-2</c:v>
                </c:pt>
                <c:pt idx="103">
                  <c:v>1.4830682722514324E-2</c:v>
                </c:pt>
                <c:pt idx="104">
                  <c:v>1.6051139185154824E-2</c:v>
                </c:pt>
                <c:pt idx="105">
                  <c:v>1.7283623179938812E-2</c:v>
                </c:pt>
                <c:pt idx="106">
                  <c:v>1.8516032292183786E-2</c:v>
                </c:pt>
                <c:pt idx="107">
                  <c:v>1.9735370395321482E-2</c:v>
                </c:pt>
                <c:pt idx="108">
                  <c:v>2.0927957547587996E-2</c:v>
                </c:pt>
                <c:pt idx="109">
                  <c:v>2.2079672201361887E-2</c:v>
                </c:pt>
                <c:pt idx="110">
                  <c:v>2.3176220234090411E-2</c:v>
                </c:pt>
                <c:pt idx="111">
                  <c:v>2.4203423982627682E-2</c:v>
                </c:pt>
                <c:pt idx="112">
                  <c:v>2.5147523340307107E-2</c:v>
                </c:pt>
                <c:pt idx="113">
                  <c:v>2.5995480122534546E-2</c:v>
                </c:pt>
                <c:pt idx="114">
                  <c:v>2.6735276376026396E-2</c:v>
                </c:pt>
                <c:pt idx="115">
                  <c:v>2.7356197138872298E-2</c:v>
                </c:pt>
                <c:pt idx="116">
                  <c:v>2.7849088376235672E-2</c:v>
                </c:pt>
                <c:pt idx="117">
                  <c:v>2.8206581423590071E-2</c:v>
                </c:pt>
                <c:pt idx="118">
                  <c:v>2.8423276249906291E-2</c:v>
                </c:pt>
                <c:pt idx="119">
                  <c:v>2.8495877171530907E-2</c:v>
                </c:pt>
                <c:pt idx="120">
                  <c:v>2.8423276249906291E-2</c:v>
                </c:pt>
                <c:pt idx="121">
                  <c:v>2.8206581423590071E-2</c:v>
                </c:pt>
                <c:pt idx="122">
                  <c:v>2.7849088376235672E-2</c:v>
                </c:pt>
                <c:pt idx="123">
                  <c:v>2.7356197138872298E-2</c:v>
                </c:pt>
                <c:pt idx="124">
                  <c:v>2.6735276376026396E-2</c:v>
                </c:pt>
                <c:pt idx="125">
                  <c:v>2.5995480122534546E-2</c:v>
                </c:pt>
                <c:pt idx="126">
                  <c:v>2.5147523340307107E-2</c:v>
                </c:pt>
                <c:pt idx="127">
                  <c:v>2.4203423982627682E-2</c:v>
                </c:pt>
                <c:pt idx="128">
                  <c:v>2.3176220234090411E-2</c:v>
                </c:pt>
                <c:pt idx="129">
                  <c:v>2.2079672201361887E-2</c:v>
                </c:pt>
                <c:pt idx="130">
                  <c:v>2.0927957547587996E-2</c:v>
                </c:pt>
                <c:pt idx="131">
                  <c:v>1.9735370395321482E-2</c:v>
                </c:pt>
                <c:pt idx="132">
                  <c:v>1.8516032292183786E-2</c:v>
                </c:pt>
                <c:pt idx="133">
                  <c:v>1.7283623179938812E-2</c:v>
                </c:pt>
                <c:pt idx="134">
                  <c:v>1.6051139185154824E-2</c:v>
                </c:pt>
                <c:pt idx="135">
                  <c:v>1.4830682722514324E-2</c:v>
                </c:pt>
                <c:pt idx="136">
                  <c:v>1.3633288940850665E-2</c:v>
                </c:pt>
                <c:pt idx="137">
                  <c:v>1.246879102010001E-2</c:v>
                </c:pt>
                <c:pt idx="138">
                  <c:v>1.1345725315654054E-2</c:v>
                </c:pt>
                <c:pt idx="139">
                  <c:v>1.0271275910633445E-2</c:v>
                </c:pt>
                <c:pt idx="140">
                  <c:v>9.2512568332779824E-3</c:v>
                </c:pt>
                <c:pt idx="141">
                  <c:v>8.2901290718611961E-3</c:v>
                </c:pt>
                <c:pt idx="142">
                  <c:v>7.3910486066359176E-3</c:v>
                </c:pt>
                <c:pt idx="143">
                  <c:v>6.5559409974362904E-3</c:v>
                </c:pt>
                <c:pt idx="144">
                  <c:v>5.7855976237648861E-3</c:v>
                </c:pt>
                <c:pt idx="145">
                  <c:v>5.0797884663638182E-3</c:v>
                </c:pt>
                <c:pt idx="146">
                  <c:v>4.4373863296112339E-3</c:v>
                </c:pt>
                <c:pt idx="147">
                  <c:v>3.8564976080848615E-3</c:v>
                </c:pt>
                <c:pt idx="148">
                  <c:v>3.3345950673055276E-3</c:v>
                </c:pt>
                <c:pt idx="149">
                  <c:v>2.8686486029216515E-3</c:v>
                </c:pt>
                <c:pt idx="150">
                  <c:v>2.4552505275389036E-3</c:v>
                </c:pt>
                <c:pt idx="151">
                  <c:v>2.0907325735114836E-3</c:v>
                </c:pt>
                <c:pt idx="152">
                  <c:v>1.7712724589718397E-3</c:v>
                </c:pt>
                <c:pt idx="153">
                  <c:v>1.4929885125564417E-3</c:v>
                </c:pt>
                <c:pt idx="154">
                  <c:v>1.2520214638263244E-3</c:v>
                </c:pt>
                <c:pt idx="155">
                  <c:v>1.0446030608522862E-3</c:v>
                </c:pt>
                <c:pt idx="156">
                  <c:v>8.6711165909259967E-4</c:v>
                </c:pt>
                <c:pt idx="157">
                  <c:v>7.1611532738488973E-4</c:v>
                </c:pt>
                <c:pt idx="158">
                  <c:v>5.8840333364891539E-4</c:v>
                </c:pt>
                <c:pt idx="159">
                  <c:v>4.8100710537358874E-4</c:v>
                </c:pt>
              </c:numCache>
            </c:numRef>
          </c:val>
          <c:smooth val="0"/>
        </c:ser>
        <c:dLbls>
          <c:showLegendKey val="0"/>
          <c:showVal val="0"/>
          <c:showCatName val="0"/>
          <c:showSerName val="0"/>
          <c:showPercent val="0"/>
          <c:showBubbleSize val="0"/>
        </c:dLbls>
        <c:smooth val="0"/>
        <c:axId val="420063632"/>
        <c:axId val="420059320"/>
      </c:lineChart>
      <c:catAx>
        <c:axId val="420063632"/>
        <c:scaling>
          <c:orientation val="minMax"/>
        </c:scaling>
        <c:delete val="1"/>
        <c:axPos val="b"/>
        <c:numFmt formatCode="General" sourceLinked="1"/>
        <c:majorTickMark val="none"/>
        <c:minorTickMark val="none"/>
        <c:tickLblPos val="nextTo"/>
        <c:crossAx val="420059320"/>
        <c:crosses val="autoZero"/>
        <c:auto val="1"/>
        <c:lblAlgn val="ctr"/>
        <c:lblOffset val="100"/>
        <c:noMultiLvlLbl val="0"/>
      </c:catAx>
      <c:valAx>
        <c:axId val="420059320"/>
        <c:scaling>
          <c:orientation val="minMax"/>
          <c:max val="0.12000000000000001"/>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420063632"/>
        <c:crosses val="autoZero"/>
        <c:crossBetween val="between"/>
      </c:valAx>
      <c:spPr>
        <a:noFill/>
        <a:ln>
          <a:noFill/>
        </a:ln>
        <a:effectLst/>
      </c:spPr>
    </c:plotArea>
    <c:legend>
      <c:legendPos val="b"/>
      <c:layout>
        <c:manualLayout>
          <c:xMode val="edge"/>
          <c:yMode val="edge"/>
          <c:x val="0.13754915729013817"/>
          <c:y val="5.9187409703889339E-2"/>
          <c:w val="0.3146572644306207"/>
          <c:h val="0.3100622069035692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70886851486502"/>
          <c:y val="6.4114093662356667E-2"/>
          <c:w val="0.82968541757013248"/>
          <c:h val="0.87456491165306494"/>
        </c:manualLayout>
      </c:layout>
      <c:lineChart>
        <c:grouping val="standard"/>
        <c:varyColors val="0"/>
        <c:ser>
          <c:idx val="0"/>
          <c:order val="0"/>
          <c:tx>
            <c:strRef>
              <c:f>Sheet1!$B$3</c:f>
              <c:strCache>
                <c:ptCount val="1"/>
                <c:pt idx="0">
                  <c:v>事前分布</c:v>
                </c:pt>
              </c:strCache>
            </c:strRef>
          </c:tx>
          <c:spPr>
            <a:ln w="15875" cap="rnd">
              <a:solidFill>
                <a:srgbClr val="00B05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Sheet1!$B$4:$B$163</c:f>
              <c:numCache>
                <c:formatCode>General</c:formatCode>
                <c:ptCount val="160"/>
                <c:pt idx="0">
                  <c:v>5.8840333364891539E-4</c:v>
                </c:pt>
                <c:pt idx="1">
                  <c:v>7.1611532738488973E-4</c:v>
                </c:pt>
                <c:pt idx="2">
                  <c:v>8.6711165909259967E-4</c:v>
                </c:pt>
                <c:pt idx="3">
                  <c:v>1.0446030608522862E-3</c:v>
                </c:pt>
                <c:pt idx="4">
                  <c:v>1.2520214638263244E-3</c:v>
                </c:pt>
                <c:pt idx="5">
                  <c:v>1.4929885125564417E-3</c:v>
                </c:pt>
                <c:pt idx="6">
                  <c:v>1.7712724589718397E-3</c:v>
                </c:pt>
                <c:pt idx="7">
                  <c:v>2.0907325735114836E-3</c:v>
                </c:pt>
                <c:pt idx="8">
                  <c:v>2.4552505275389036E-3</c:v>
                </c:pt>
                <c:pt idx="9">
                  <c:v>2.8686486029216515E-3</c:v>
                </c:pt>
                <c:pt idx="10">
                  <c:v>3.3345950673055276E-3</c:v>
                </c:pt>
                <c:pt idx="11">
                  <c:v>3.8564976080848615E-3</c:v>
                </c:pt>
                <c:pt idx="12">
                  <c:v>4.4373863296112339E-3</c:v>
                </c:pt>
                <c:pt idx="13">
                  <c:v>5.0797884663638182E-3</c:v>
                </c:pt>
                <c:pt idx="14">
                  <c:v>5.7855976237648861E-3</c:v>
                </c:pt>
                <c:pt idx="15">
                  <c:v>6.5559409974362904E-3</c:v>
                </c:pt>
                <c:pt idx="16">
                  <c:v>7.3910486066359176E-3</c:v>
                </c:pt>
                <c:pt idx="17">
                  <c:v>8.2901290718611961E-3</c:v>
                </c:pt>
                <c:pt idx="18">
                  <c:v>9.2512568332779824E-3</c:v>
                </c:pt>
                <c:pt idx="19">
                  <c:v>1.0271275910633445E-2</c:v>
                </c:pt>
                <c:pt idx="20">
                  <c:v>1.1345725315654054E-2</c:v>
                </c:pt>
                <c:pt idx="21">
                  <c:v>1.246879102010001E-2</c:v>
                </c:pt>
                <c:pt idx="22">
                  <c:v>1.3633288940850665E-2</c:v>
                </c:pt>
                <c:pt idx="23">
                  <c:v>1.4830682722514324E-2</c:v>
                </c:pt>
                <c:pt idx="24">
                  <c:v>1.6051139185154824E-2</c:v>
                </c:pt>
                <c:pt idx="25">
                  <c:v>1.7283623179938812E-2</c:v>
                </c:pt>
                <c:pt idx="26">
                  <c:v>1.8516032292183786E-2</c:v>
                </c:pt>
                <c:pt idx="27">
                  <c:v>1.9735370395321482E-2</c:v>
                </c:pt>
                <c:pt idx="28">
                  <c:v>2.0927957547587996E-2</c:v>
                </c:pt>
                <c:pt idx="29">
                  <c:v>2.2079672201361887E-2</c:v>
                </c:pt>
                <c:pt idx="30">
                  <c:v>2.3176220234090411E-2</c:v>
                </c:pt>
                <c:pt idx="31">
                  <c:v>2.4203423982627682E-2</c:v>
                </c:pt>
                <c:pt idx="32">
                  <c:v>2.5147523340307107E-2</c:v>
                </c:pt>
                <c:pt idx="33">
                  <c:v>2.5995480122534546E-2</c:v>
                </c:pt>
                <c:pt idx="34">
                  <c:v>2.6735276376026396E-2</c:v>
                </c:pt>
                <c:pt idx="35">
                  <c:v>2.7356197138872298E-2</c:v>
                </c:pt>
                <c:pt idx="36">
                  <c:v>2.7849088376235672E-2</c:v>
                </c:pt>
                <c:pt idx="37">
                  <c:v>2.8206581423590071E-2</c:v>
                </c:pt>
                <c:pt idx="38">
                  <c:v>2.8423276249906291E-2</c:v>
                </c:pt>
                <c:pt idx="39">
                  <c:v>2.8495877171530907E-2</c:v>
                </c:pt>
                <c:pt idx="40">
                  <c:v>2.8423276249906291E-2</c:v>
                </c:pt>
                <c:pt idx="41">
                  <c:v>2.8206581423590071E-2</c:v>
                </c:pt>
                <c:pt idx="42">
                  <c:v>2.7849088376235672E-2</c:v>
                </c:pt>
                <c:pt idx="43">
                  <c:v>2.7356197138872298E-2</c:v>
                </c:pt>
                <c:pt idx="44">
                  <c:v>2.6735276376026396E-2</c:v>
                </c:pt>
                <c:pt idx="45">
                  <c:v>2.5995480122534546E-2</c:v>
                </c:pt>
                <c:pt idx="46">
                  <c:v>2.5147523340307107E-2</c:v>
                </c:pt>
                <c:pt idx="47">
                  <c:v>2.4203423982627682E-2</c:v>
                </c:pt>
                <c:pt idx="48">
                  <c:v>2.3176220234090411E-2</c:v>
                </c:pt>
                <c:pt idx="49">
                  <c:v>2.2079672201361887E-2</c:v>
                </c:pt>
                <c:pt idx="50">
                  <c:v>2.0927957547587996E-2</c:v>
                </c:pt>
                <c:pt idx="51">
                  <c:v>1.9735370395321482E-2</c:v>
                </c:pt>
                <c:pt idx="52">
                  <c:v>1.8516032292183786E-2</c:v>
                </c:pt>
                <c:pt idx="53">
                  <c:v>1.7283623179938812E-2</c:v>
                </c:pt>
                <c:pt idx="54">
                  <c:v>1.6051139185154824E-2</c:v>
                </c:pt>
                <c:pt idx="55">
                  <c:v>1.4830682722514324E-2</c:v>
                </c:pt>
                <c:pt idx="56">
                  <c:v>1.3633288940850665E-2</c:v>
                </c:pt>
                <c:pt idx="57">
                  <c:v>1.246879102010001E-2</c:v>
                </c:pt>
                <c:pt idx="58">
                  <c:v>1.1345725315654054E-2</c:v>
                </c:pt>
                <c:pt idx="59">
                  <c:v>1.0271275910633445E-2</c:v>
                </c:pt>
                <c:pt idx="60">
                  <c:v>9.2512568332779824E-3</c:v>
                </c:pt>
                <c:pt idx="61">
                  <c:v>8.2901290718611961E-3</c:v>
                </c:pt>
                <c:pt idx="62">
                  <c:v>7.3910486066359176E-3</c:v>
                </c:pt>
                <c:pt idx="63">
                  <c:v>6.5559409974362904E-3</c:v>
                </c:pt>
                <c:pt idx="64">
                  <c:v>5.7855976237648861E-3</c:v>
                </c:pt>
                <c:pt idx="65">
                  <c:v>5.0797884663638182E-3</c:v>
                </c:pt>
                <c:pt idx="66">
                  <c:v>4.4373863296112339E-3</c:v>
                </c:pt>
                <c:pt idx="67">
                  <c:v>3.8564976080848615E-3</c:v>
                </c:pt>
                <c:pt idx="68">
                  <c:v>3.3345950673055276E-3</c:v>
                </c:pt>
                <c:pt idx="69">
                  <c:v>2.8686486029216515E-3</c:v>
                </c:pt>
                <c:pt idx="70">
                  <c:v>2.4552505275389036E-3</c:v>
                </c:pt>
                <c:pt idx="71">
                  <c:v>2.0907325735114836E-3</c:v>
                </c:pt>
                <c:pt idx="72">
                  <c:v>1.7712724589718397E-3</c:v>
                </c:pt>
                <c:pt idx="73">
                  <c:v>1.4929885125564417E-3</c:v>
                </c:pt>
                <c:pt idx="74">
                  <c:v>1.2520214638263244E-3</c:v>
                </c:pt>
                <c:pt idx="75">
                  <c:v>1.0446030608522862E-3</c:v>
                </c:pt>
                <c:pt idx="76">
                  <c:v>8.6711165909259967E-4</c:v>
                </c:pt>
                <c:pt idx="77">
                  <c:v>7.1611532738488973E-4</c:v>
                </c:pt>
                <c:pt idx="78">
                  <c:v>5.8840333364891539E-4</c:v>
                </c:pt>
                <c:pt idx="79">
                  <c:v>4.8100710537358874E-4</c:v>
                </c:pt>
                <c:pt idx="80">
                  <c:v>3.91211912558287E-4</c:v>
                </c:pt>
                <c:pt idx="81">
                  <c:v>3.1656060085271482E-4</c:v>
                </c:pt>
                <c:pt idx="82">
                  <c:v>2.5485071961189193E-4</c:v>
                </c:pt>
                <c:pt idx="83">
                  <c:v>2.0412635409822251E-4</c:v>
                </c:pt>
                <c:pt idx="84">
                  <c:v>1.6266589423423464E-4</c:v>
                </c:pt>
                <c:pt idx="85">
                  <c:v>1.2896686507333284E-4</c:v>
                </c:pt>
                <c:pt idx="86">
                  <c:v>1.0172881675534603E-4</c:v>
                </c:pt>
                <c:pt idx="87">
                  <c:v>7.9835133320131706E-5</c:v>
                </c:pt>
                <c:pt idx="88">
                  <c:v>6.2334478217554291E-5</c:v>
                </c:pt>
                <c:pt idx="89">
                  <c:v>4.8422456080905483E-5</c:v>
                </c:pt>
                <c:pt idx="90">
                  <c:v>3.7423940258988789E-5</c:v>
                </c:pt>
                <c:pt idx="91">
                  <c:v>2.8776397257653673E-5</c:v>
                </c:pt>
                <c:pt idx="92">
                  <c:v>2.2014434869127046E-5</c:v>
                </c:pt>
                <c:pt idx="93">
                  <c:v>1.6755711495254058E-5</c:v>
                </c:pt>
                <c:pt idx="94">
                  <c:v>1.2688270200916598E-5</c:v>
                </c:pt>
                <c:pt idx="95">
                  <c:v>9.5593018403489539E-6</c:v>
                </c:pt>
                <c:pt idx="96">
                  <c:v>7.165296119388644E-6</c:v>
                </c:pt>
                <c:pt idx="97">
                  <c:v>5.3435062684651465E-6</c:v>
                </c:pt>
                <c:pt idx="98">
                  <c:v>3.9646304762115915E-6</c:v>
                </c:pt>
                <c:pt idx="99">
                  <c:v>2.9265996666029163E-6</c:v>
                </c:pt>
                <c:pt idx="100">
                  <c:v>2.1493549123885629E-6</c:v>
                </c:pt>
                <c:pt idx="101">
                  <c:v>1.5704971827896617E-6</c:v>
                </c:pt>
                <c:pt idx="102">
                  <c:v>1.1416957933503912E-6</c:v>
                </c:pt>
                <c:pt idx="103">
                  <c:v>8.2574861110523096E-7</c:v>
                </c:pt>
                <c:pt idx="104">
                  <c:v>5.9419571381803612E-7</c:v>
                </c:pt>
                <c:pt idx="105">
                  <c:v>4.2539794676980779E-7</c:v>
                </c:pt>
                <c:pt idx="106">
                  <c:v>3.0300198658729332E-7</c:v>
                </c:pt>
                <c:pt idx="107">
                  <c:v>2.1472359723348173E-7</c:v>
                </c:pt>
                <c:pt idx="108">
                  <c:v>1.5139038184199936E-7</c:v>
                </c:pt>
                <c:pt idx="109">
                  <c:v>1.0619425105244984E-7</c:v>
                </c:pt>
                <c:pt idx="110">
                  <c:v>7.4111898767893371E-8</c:v>
                </c:pt>
                <c:pt idx="111">
                  <c:v>5.145873262551012E-8</c:v>
                </c:pt>
                <c:pt idx="112">
                  <c:v>3.554794039132256E-8</c:v>
                </c:pt>
                <c:pt idx="113">
                  <c:v>2.4431718314056556E-8</c:v>
                </c:pt>
                <c:pt idx="114">
                  <c:v>1.6706204514005529E-8</c:v>
                </c:pt>
                <c:pt idx="115">
                  <c:v>1.1365427778364942E-8</c:v>
                </c:pt>
                <c:pt idx="116">
                  <c:v>7.6926857446737672E-9</c:v>
                </c:pt>
                <c:pt idx="117">
                  <c:v>5.1802939971178407E-9</c:v>
                </c:pt>
                <c:pt idx="118">
                  <c:v>3.4706837018348787E-9</c:v>
                </c:pt>
                <c:pt idx="119">
                  <c:v>2.3134487160957222E-9</c:v>
                </c:pt>
                <c:pt idx="120">
                  <c:v>1.5342245529567735E-9</c:v>
                </c:pt>
                <c:pt idx="121">
                  <c:v>1.0122835806414525E-9</c:v>
                </c:pt>
                <c:pt idx="122">
                  <c:v>6.6450716542092998E-10</c:v>
                </c:pt>
                <c:pt idx="123">
                  <c:v>4.3399163213023476E-10</c:v>
                </c:pt>
                <c:pt idx="124">
                  <c:v>2.8199879676240463E-10</c:v>
                </c:pt>
                <c:pt idx="125">
                  <c:v>1.823044905871266E-10</c:v>
                </c:pt>
                <c:pt idx="126">
                  <c:v>1.1725508599255709E-10</c:v>
                </c:pt>
                <c:pt idx="127">
                  <c:v>7.5032639506888088E-11</c:v>
                </c:pt>
                <c:pt idx="128">
                  <c:v>4.7769750289929284E-11</c:v>
                </c:pt>
                <c:pt idx="129">
                  <c:v>3.0257979868255569E-11</c:v>
                </c:pt>
                <c:pt idx="130">
                  <c:v>1.9068261534020371E-11</c:v>
                </c:pt>
                <c:pt idx="131">
                  <c:v>1.1955465267819226E-11</c:v>
                </c:pt>
                <c:pt idx="132">
                  <c:v>7.4577200404957722E-12</c:v>
                </c:pt>
                <c:pt idx="133">
                  <c:v>4.6283893109907951E-12</c:v>
                </c:pt>
                <c:pt idx="134">
                  <c:v>2.8578399276955916E-12</c:v>
                </c:pt>
                <c:pt idx="135">
                  <c:v>1.7556184209824914E-12</c:v>
                </c:pt>
                <c:pt idx="136">
                  <c:v>1.0730169203260855E-12</c:v>
                </c:pt>
                <c:pt idx="137">
                  <c:v>6.5248002916889959E-13</c:v>
                </c:pt>
                <c:pt idx="138">
                  <c:v>3.9474086501706384E-13</c:v>
                </c:pt>
                <c:pt idx="139">
                  <c:v>2.375971162590793E-13</c:v>
                </c:pt>
                <c:pt idx="140">
                  <c:v>1.4228347186459129E-13</c:v>
                </c:pt>
                <c:pt idx="141">
                  <c:v>8.4771907256584916E-14</c:v>
                </c:pt>
                <c:pt idx="142">
                  <c:v>5.0249722366878387E-14</c:v>
                </c:pt>
                <c:pt idx="143">
                  <c:v>2.9634635555665847E-14</c:v>
                </c:pt>
                <c:pt idx="144">
                  <c:v>1.7388003807350068E-14</c:v>
                </c:pt>
                <c:pt idx="145">
                  <c:v>1.0150421441626348E-14</c:v>
                </c:pt>
                <c:pt idx="146">
                  <c:v>5.8952555245497556E-15</c:v>
                </c:pt>
                <c:pt idx="147">
                  <c:v>3.4064765635065529E-15</c:v>
                </c:pt>
                <c:pt idx="148">
                  <c:v>1.9583593623822202E-15</c:v>
                </c:pt>
                <c:pt idx="149">
                  <c:v>1.1201175031326337E-15</c:v>
                </c:pt>
                <c:pt idx="150">
                  <c:v>6.3741017305533461E-16</c:v>
                </c:pt>
                <c:pt idx="151">
                  <c:v>3.6087650596692086E-16</c:v>
                </c:pt>
                <c:pt idx="152">
                  <c:v>2.0327428389235381E-16</c:v>
                </c:pt>
                <c:pt idx="153">
                  <c:v>1.1391750961292352E-16</c:v>
                </c:pt>
                <c:pt idx="154">
                  <c:v>6.35159409587208E-17</c:v>
                </c:pt>
                <c:pt idx="155">
                  <c:v>3.5233777086569166E-17</c:v>
                </c:pt>
                <c:pt idx="156">
                  <c:v>1.9445534280459079E-17</c:v>
                </c:pt>
                <c:pt idx="157">
                  <c:v>1.0677381737456114E-17</c:v>
                </c:pt>
                <c:pt idx="158">
                  <c:v>5.8330254511925367E-18</c:v>
                </c:pt>
                <c:pt idx="159">
                  <c:v>3.1703498149555322E-18</c:v>
                </c:pt>
              </c:numCache>
            </c:numRef>
          </c:val>
          <c:smooth val="0"/>
        </c:ser>
        <c:ser>
          <c:idx val="1"/>
          <c:order val="1"/>
          <c:tx>
            <c:strRef>
              <c:f>Sheet1!$C$3</c:f>
              <c:strCache>
                <c:ptCount val="1"/>
                <c:pt idx="0">
                  <c:v>事後分布</c:v>
                </c:pt>
              </c:strCache>
            </c:strRef>
          </c:tx>
          <c:spPr>
            <a:ln w="15875" cap="rnd">
              <a:solidFill>
                <a:srgbClr val="0070C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Sheet1!$C$4:$C$163</c:f>
              <c:numCache>
                <c:formatCode>General</c:formatCode>
                <c:ptCount val="160"/>
                <c:pt idx="0">
                  <c:v>3.4487786960910545E-187</c:v>
                </c:pt>
                <c:pt idx="1">
                  <c:v>1.7647758949162302E-183</c:v>
                </c:pt>
                <c:pt idx="2">
                  <c:v>8.2844607259930012E-180</c:v>
                </c:pt>
                <c:pt idx="3">
                  <c:v>3.5677085412048086E-176</c:v>
                </c:pt>
                <c:pt idx="4">
                  <c:v>1.4094995355130043E-172</c:v>
                </c:pt>
                <c:pt idx="5">
                  <c:v>5.1084712131579635E-169</c:v>
                </c:pt>
                <c:pt idx="6">
                  <c:v>1.6985072621849163E-165</c:v>
                </c:pt>
                <c:pt idx="7">
                  <c:v>5.1807699744790135E-162</c:v>
                </c:pt>
                <c:pt idx="8">
                  <c:v>1.4496783612981008E-158</c:v>
                </c:pt>
                <c:pt idx="9">
                  <c:v>3.721340822503077E-155</c:v>
                </c:pt>
                <c:pt idx="10">
                  <c:v>8.7635018388036406E-152</c:v>
                </c:pt>
                <c:pt idx="11">
                  <c:v>1.8932430074736499E-148</c:v>
                </c:pt>
                <c:pt idx="12">
                  <c:v>3.7521957322948009E-145</c:v>
                </c:pt>
                <c:pt idx="13">
                  <c:v>6.822052435892969E-142</c:v>
                </c:pt>
                <c:pt idx="14">
                  <c:v>1.1378763356748561E-138</c:v>
                </c:pt>
                <c:pt idx="15">
                  <c:v>1.7411072431342502E-135</c:v>
                </c:pt>
                <c:pt idx="16">
                  <c:v>2.4440293852416031E-132</c:v>
                </c:pt>
                <c:pt idx="17">
                  <c:v>3.1472972958688683E-129</c:v>
                </c:pt>
                <c:pt idx="18">
                  <c:v>3.7180870910624292E-126</c:v>
                </c:pt>
                <c:pt idx="19">
                  <c:v>4.0295058659993992E-123</c:v>
                </c:pt>
                <c:pt idx="20">
                  <c:v>4.0062170110576994E-120</c:v>
                </c:pt>
                <c:pt idx="21">
                  <c:v>3.6539920103724137E-117</c:v>
                </c:pt>
                <c:pt idx="22">
                  <c:v>3.0573922505434124E-114</c:v>
                </c:pt>
                <c:pt idx="23">
                  <c:v>2.3468491325552295E-111</c:v>
                </c:pt>
                <c:pt idx="24">
                  <c:v>1.6526071505447893E-108</c:v>
                </c:pt>
                <c:pt idx="25">
                  <c:v>1.0675900748387692E-105</c:v>
                </c:pt>
                <c:pt idx="26">
                  <c:v>6.326883999938028E-103</c:v>
                </c:pt>
                <c:pt idx="27">
                  <c:v>3.4397403480545291E-100</c:v>
                </c:pt>
                <c:pt idx="28">
                  <c:v>1.7155836306876184E-97</c:v>
                </c:pt>
                <c:pt idx="29">
                  <c:v>7.8496188807414464E-95</c:v>
                </c:pt>
                <c:pt idx="30">
                  <c:v>3.2948503413967283E-92</c:v>
                </c:pt>
                <c:pt idx="31">
                  <c:v>1.2687418308172376E-89</c:v>
                </c:pt>
                <c:pt idx="32">
                  <c:v>4.4818907841143752E-87</c:v>
                </c:pt>
                <c:pt idx="33">
                  <c:v>1.4524450942958559E-84</c:v>
                </c:pt>
                <c:pt idx="34">
                  <c:v>4.3180595079608579E-82</c:v>
                </c:pt>
                <c:pt idx="35">
                  <c:v>1.177681808286433E-79</c:v>
                </c:pt>
                <c:pt idx="36">
                  <c:v>2.946576726622788E-77</c:v>
                </c:pt>
                <c:pt idx="37">
                  <c:v>6.7632896358472236E-75</c:v>
                </c:pt>
                <c:pt idx="38">
                  <c:v>1.4241268113466884E-72</c:v>
                </c:pt>
                <c:pt idx="39">
                  <c:v>2.7509948889330351E-70</c:v>
                </c:pt>
                <c:pt idx="40">
                  <c:v>4.8750755294214838E-68</c:v>
                </c:pt>
                <c:pt idx="41">
                  <c:v>7.9254395538271262E-66</c:v>
                </c:pt>
                <c:pt idx="42">
                  <c:v>1.1819954690801044E-63</c:v>
                </c:pt>
                <c:pt idx="43">
                  <c:v>1.6171812965258731E-61</c:v>
                </c:pt>
                <c:pt idx="44">
                  <c:v>2.0297944107344073E-59</c:v>
                </c:pt>
                <c:pt idx="45">
                  <c:v>2.3371997923766781E-57</c:v>
                </c:pt>
                <c:pt idx="46">
                  <c:v>2.4688236563144634E-55</c:v>
                </c:pt>
                <c:pt idx="47">
                  <c:v>2.3924052434739075E-53</c:v>
                </c:pt>
                <c:pt idx="48">
                  <c:v>2.1268157380869973E-51</c:v>
                </c:pt>
                <c:pt idx="49">
                  <c:v>1.7345044942266562E-49</c:v>
                </c:pt>
                <c:pt idx="50">
                  <c:v>1.297691434069981E-47</c:v>
                </c:pt>
                <c:pt idx="51">
                  <c:v>8.9067218672081956E-46</c:v>
                </c:pt>
                <c:pt idx="52">
                  <c:v>5.6080875868287999E-44</c:v>
                </c:pt>
                <c:pt idx="53">
                  <c:v>3.2393817359219209E-42</c:v>
                </c:pt>
                <c:pt idx="54">
                  <c:v>1.7165636633625279E-40</c:v>
                </c:pt>
                <c:pt idx="55">
                  <c:v>8.3446503725587392E-39</c:v>
                </c:pt>
                <c:pt idx="56">
                  <c:v>3.7214039958074514E-37</c:v>
                </c:pt>
                <c:pt idx="57">
                  <c:v>1.5224952221055275E-35</c:v>
                </c:pt>
                <c:pt idx="58">
                  <c:v>5.7142008510808261E-34</c:v>
                </c:pt>
                <c:pt idx="59">
                  <c:v>1.9674581762206601E-32</c:v>
                </c:pt>
                <c:pt idx="60">
                  <c:v>6.2144966865293447E-31</c:v>
                </c:pt>
                <c:pt idx="61">
                  <c:v>1.8007642365760162E-29</c:v>
                </c:pt>
                <c:pt idx="62">
                  <c:v>4.7869423519142698E-28</c:v>
                </c:pt>
                <c:pt idx="63">
                  <c:v>1.1673739081367661E-26</c:v>
                </c:pt>
                <c:pt idx="64">
                  <c:v>2.6116333832835403E-25</c:v>
                </c:pt>
                <c:pt idx="65">
                  <c:v>5.3600011741528843E-24</c:v>
                </c:pt>
                <c:pt idx="66">
                  <c:v>1.0091785304560469E-22</c:v>
                </c:pt>
                <c:pt idx="67">
                  <c:v>1.7430970375517726E-21</c:v>
                </c:pt>
                <c:pt idx="68">
                  <c:v>2.7620120646765572E-20</c:v>
                </c:pt>
                <c:pt idx="69">
                  <c:v>4.014948899110194E-19</c:v>
                </c:pt>
                <c:pt idx="70">
                  <c:v>5.3540807542680522E-18</c:v>
                </c:pt>
                <c:pt idx="71">
                  <c:v>6.5499842658968484E-17</c:v>
                </c:pt>
                <c:pt idx="72">
                  <c:v>7.3509935312363524E-16</c:v>
                </c:pt>
                <c:pt idx="73">
                  <c:v>7.5683684870374895E-15</c:v>
                </c:pt>
                <c:pt idx="74">
                  <c:v>7.1484015652437173E-14</c:v>
                </c:pt>
                <c:pt idx="75">
                  <c:v>6.193926650681915E-13</c:v>
                </c:pt>
                <c:pt idx="76">
                  <c:v>4.9234963381448213E-12</c:v>
                </c:pt>
                <c:pt idx="77">
                  <c:v>3.5903073218648706E-11</c:v>
                </c:pt>
                <c:pt idx="78">
                  <c:v>2.4018178858243345E-10</c:v>
                </c:pt>
                <c:pt idx="79">
                  <c:v>1.4740050409785416E-9</c:v>
                </c:pt>
                <c:pt idx="80">
                  <c:v>8.2986664125695851E-9</c:v>
                </c:pt>
                <c:pt idx="81">
                  <c:v>4.2861571493625942E-8</c:v>
                </c:pt>
                <c:pt idx="82">
                  <c:v>2.0308521979722606E-7</c:v>
                </c:pt>
                <c:pt idx="83">
                  <c:v>8.8275256640429807E-7</c:v>
                </c:pt>
                <c:pt idx="84">
                  <c:v>3.5200603124248112E-6</c:v>
                </c:pt>
                <c:pt idx="85">
                  <c:v>1.2876910136119517E-5</c:v>
                </c:pt>
                <c:pt idx="86">
                  <c:v>4.3213920579436379E-5</c:v>
                </c:pt>
                <c:pt idx="87">
                  <c:v>1.3304118922698345E-4</c:v>
                </c:pt>
                <c:pt idx="88">
                  <c:v>3.757500192391412E-4</c:v>
                </c:pt>
                <c:pt idx="89">
                  <c:v>9.7355916385912162E-4</c:v>
                </c:pt>
                <c:pt idx="90">
                  <c:v>2.3140680753897624E-3</c:v>
                </c:pt>
                <c:pt idx="91">
                  <c:v>5.0459199576068465E-3</c:v>
                </c:pt>
                <c:pt idx="92">
                  <c:v>1.0093807724326559E-2</c:v>
                </c:pt>
                <c:pt idx="93">
                  <c:v>1.8523376004943325E-2</c:v>
                </c:pt>
                <c:pt idx="94">
                  <c:v>3.1184278598347444E-2</c:v>
                </c:pt>
                <c:pt idx="95">
                  <c:v>4.8161688595331313E-2</c:v>
                </c:pt>
                <c:pt idx="96">
                  <c:v>6.8236721598940051E-2</c:v>
                </c:pt>
                <c:pt idx="97">
                  <c:v>8.8692121937026955E-2</c:v>
                </c:pt>
                <c:pt idx="98">
                  <c:v>0.10575535854169157</c:v>
                </c:pt>
                <c:pt idx="99">
                  <c:v>0.11568316521173212</c:v>
                </c:pt>
                <c:pt idx="100">
                  <c:v>0.11608828307138208</c:v>
                </c:pt>
                <c:pt idx="101">
                  <c:v>0.10687030717041988</c:v>
                </c:pt>
                <c:pt idx="102">
                  <c:v>9.0256018532879193E-2</c:v>
                </c:pt>
                <c:pt idx="103">
                  <c:v>6.9927134157043297E-2</c:v>
                </c:pt>
                <c:pt idx="104">
                  <c:v>4.9701069282786427E-2</c:v>
                </c:pt>
                <c:pt idx="105">
                  <c:v>3.2406802269049607E-2</c:v>
                </c:pt>
                <c:pt idx="106">
                  <c:v>1.9384610119743229E-2</c:v>
                </c:pt>
                <c:pt idx="107">
                  <c:v>1.0637226482002143E-2</c:v>
                </c:pt>
                <c:pt idx="108">
                  <c:v>5.3548854627903661E-3</c:v>
                </c:pt>
                <c:pt idx="109">
                  <c:v>2.4729902850188922E-3</c:v>
                </c:pt>
                <c:pt idx="110">
                  <c:v>1.047719625071117E-3</c:v>
                </c:pt>
                <c:pt idx="111">
                  <c:v>4.0720977233682477E-4</c:v>
                </c:pt>
                <c:pt idx="112">
                  <c:v>1.4519168621101805E-4</c:v>
                </c:pt>
                <c:pt idx="113">
                  <c:v>4.7491485107678897E-5</c:v>
                </c:pt>
                <c:pt idx="114">
                  <c:v>1.4250831220799804E-5</c:v>
                </c:pt>
                <c:pt idx="115">
                  <c:v>3.9229709019446075E-6</c:v>
                </c:pt>
                <c:pt idx="116">
                  <c:v>9.9069602720184667E-7</c:v>
                </c:pt>
                <c:pt idx="117">
                  <c:v>2.295177090777021E-7</c:v>
                </c:pt>
                <c:pt idx="118">
                  <c:v>4.8780070499021182E-8</c:v>
                </c:pt>
                <c:pt idx="119">
                  <c:v>9.5108447217268948E-9</c:v>
                </c:pt>
                <c:pt idx="120">
                  <c:v>1.7011640767155807E-9</c:v>
                </c:pt>
                <c:pt idx="121">
                  <c:v>2.791410832252399E-10</c:v>
                </c:pt>
                <c:pt idx="122">
                  <c:v>4.2019585120093688E-11</c:v>
                </c:pt>
                <c:pt idx="123">
                  <c:v>5.8027011617819694E-12</c:v>
                </c:pt>
                <c:pt idx="124">
                  <c:v>7.351214486123676E-13</c:v>
                </c:pt>
                <c:pt idx="125">
                  <c:v>8.5435512300376448E-14</c:v>
                </c:pt>
                <c:pt idx="126">
                  <c:v>9.1089476450051539E-15</c:v>
                </c:pt>
                <c:pt idx="127">
                  <c:v>8.909399396344705E-16</c:v>
                </c:pt>
                <c:pt idx="128">
                  <c:v>7.9942752041888475E-17</c:v>
                </c:pt>
                <c:pt idx="129">
                  <c:v>6.5805198848716951E-18</c:v>
                </c:pt>
                <c:pt idx="130">
                  <c:v>4.9692604662942005E-19</c:v>
                </c:pt>
                <c:pt idx="131">
                  <c:v>3.4424985083284734E-20</c:v>
                </c:pt>
                <c:pt idx="132">
                  <c:v>2.1877928804867532E-21</c:v>
                </c:pt>
                <c:pt idx="133">
                  <c:v>1.2755253463479857E-22</c:v>
                </c:pt>
                <c:pt idx="134">
                  <c:v>6.8221682467303415E-24</c:v>
                </c:pt>
                <c:pt idx="135">
                  <c:v>3.3473891388286462E-25</c:v>
                </c:pt>
                <c:pt idx="136">
                  <c:v>1.5067473071465136E-26</c:v>
                </c:pt>
                <c:pt idx="137">
                  <c:v>6.22192955395604E-28</c:v>
                </c:pt>
                <c:pt idx="138">
                  <c:v>2.357003349056133E-29</c:v>
                </c:pt>
                <c:pt idx="139">
                  <c:v>8.1911665020256765E-31</c:v>
                </c:pt>
                <c:pt idx="140">
                  <c:v>2.6114502257394884E-32</c:v>
                </c:pt>
                <c:pt idx="141">
                  <c:v>7.6377984813109699E-34</c:v>
                </c:pt>
                <c:pt idx="142">
                  <c:v>2.0492978429396916E-35</c:v>
                </c:pt>
                <c:pt idx="143">
                  <c:v>5.0442013564706127E-37</c:v>
                </c:pt>
                <c:pt idx="144">
                  <c:v>1.1390169594922896E-38</c:v>
                </c:pt>
                <c:pt idx="145">
                  <c:v>2.3594914662231183E-40</c:v>
                </c:pt>
                <c:pt idx="146">
                  <c:v>4.4839119477673582E-42</c:v>
                </c:pt>
                <c:pt idx="147">
                  <c:v>7.8171093044176311E-44</c:v>
                </c:pt>
                <c:pt idx="148">
                  <c:v>1.2502179729395995E-45</c:v>
                </c:pt>
                <c:pt idx="149">
                  <c:v>1.8343226792785613E-47</c:v>
                </c:pt>
                <c:pt idx="150">
                  <c:v>2.4689720734906555E-49</c:v>
                </c:pt>
                <c:pt idx="151">
                  <c:v>3.0486464615239129E-51</c:v>
                </c:pt>
                <c:pt idx="152">
                  <c:v>3.4534120074045459E-53</c:v>
                </c:pt>
                <c:pt idx="153">
                  <c:v>3.5887249142403283E-55</c:v>
                </c:pt>
                <c:pt idx="154">
                  <c:v>3.4212309254928487E-57</c:v>
                </c:pt>
                <c:pt idx="155">
                  <c:v>2.9920927566252172E-59</c:v>
                </c:pt>
                <c:pt idx="156">
                  <c:v>2.400590929543641E-61</c:v>
                </c:pt>
                <c:pt idx="157">
                  <c:v>1.7668989521396674E-63</c:v>
                </c:pt>
                <c:pt idx="158">
                  <c:v>1.1930419367903733E-65</c:v>
                </c:pt>
                <c:pt idx="159">
                  <c:v>7.3900972056669199E-68</c:v>
                </c:pt>
              </c:numCache>
            </c:numRef>
          </c:val>
          <c:smooth val="0"/>
        </c:ser>
        <c:ser>
          <c:idx val="2"/>
          <c:order val="2"/>
          <c:tx>
            <c:strRef>
              <c:f>Sheet1!$D$3</c:f>
              <c:strCache>
                <c:ptCount val="1"/>
                <c:pt idx="0">
                  <c:v>観測分布</c:v>
                </c:pt>
              </c:strCache>
            </c:strRef>
          </c:tx>
          <c:spPr>
            <a:ln w="15875" cap="rnd">
              <a:solidFill>
                <a:srgbClr val="FF000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Sheet1!$D$4:$D$163</c:f>
              <c:numCache>
                <c:formatCode>General</c:formatCode>
                <c:ptCount val="160"/>
                <c:pt idx="0">
                  <c:v>1.2438138072095327E-153</c:v>
                </c:pt>
                <c:pt idx="1">
                  <c:v>4.3269546319664056E-151</c:v>
                </c:pt>
                <c:pt idx="2">
                  <c:v>1.4327244380884116E-148</c:v>
                </c:pt>
                <c:pt idx="3">
                  <c:v>4.5154013111867763E-146</c:v>
                </c:pt>
                <c:pt idx="4">
                  <c:v>1.354513692819871E-143</c:v>
                </c:pt>
                <c:pt idx="5">
                  <c:v>3.8674419485860089E-141</c:v>
                </c:pt>
                <c:pt idx="6">
                  <c:v>1.0510359385279806E-138</c:v>
                </c:pt>
                <c:pt idx="7">
                  <c:v>2.7187212891347941E-136</c:v>
                </c:pt>
                <c:pt idx="8">
                  <c:v>6.6936834228546036E-134</c:v>
                </c:pt>
                <c:pt idx="9">
                  <c:v>1.5686245514129794E-131</c:v>
                </c:pt>
                <c:pt idx="10">
                  <c:v>3.4988571090320341E-129</c:v>
                </c:pt>
                <c:pt idx="11">
                  <c:v>7.4282543150987947E-127</c:v>
                </c:pt>
                <c:pt idx="12">
                  <c:v>1.5010690835206683E-124</c:v>
                </c:pt>
                <c:pt idx="13">
                  <c:v>2.8871407423122163E-122</c:v>
                </c:pt>
                <c:pt idx="14">
                  <c:v>5.2855305759436797E-120</c:v>
                </c:pt>
                <c:pt idx="15">
                  <c:v>9.2100626096777584E-118</c:v>
                </c:pt>
                <c:pt idx="16">
                  <c:v>1.5275306546664824E-115</c:v>
                </c:pt>
                <c:pt idx="17">
                  <c:v>2.4114077110816973E-113</c:v>
                </c:pt>
                <c:pt idx="18">
                  <c:v>3.6233035134829063E-111</c:v>
                </c:pt>
                <c:pt idx="19">
                  <c:v>5.1819371806351125E-109</c:v>
                </c:pt>
                <c:pt idx="20">
                  <c:v>7.0539590062783603E-107</c:v>
                </c:pt>
                <c:pt idx="21">
                  <c:v>9.1395976641540895E-105</c:v>
                </c:pt>
                <c:pt idx="22">
                  <c:v>1.1271314902893326E-102</c:v>
                </c:pt>
                <c:pt idx="23">
                  <c:v>1.3230475345706726E-100</c:v>
                </c:pt>
                <c:pt idx="24">
                  <c:v>1.4781879959226674E-98</c:v>
                </c:pt>
                <c:pt idx="25">
                  <c:v>1.5719446622786752E-96</c:v>
                </c:pt>
                <c:pt idx="26">
                  <c:v>1.5911026332282912E-94</c:v>
                </c:pt>
                <c:pt idx="27">
                  <c:v>1.5328953067176211E-92</c:v>
                </c:pt>
                <c:pt idx="28">
                  <c:v>1.4056595693579547E-90</c:v>
                </c:pt>
                <c:pt idx="29">
                  <c:v>1.2268774138132808E-88</c:v>
                </c:pt>
                <c:pt idx="30">
                  <c:v>1.0192378620375596E-86</c:v>
                </c:pt>
                <c:pt idx="31">
                  <c:v>8.0594106323121363E-85</c:v>
                </c:pt>
                <c:pt idx="32">
                  <c:v>6.0657482078079204E-83</c:v>
                </c:pt>
                <c:pt idx="33">
                  <c:v>4.3452906606847789E-81</c:v>
                </c:pt>
                <c:pt idx="34">
                  <c:v>2.9628293940745409E-79</c:v>
                </c:pt>
                <c:pt idx="35">
                  <c:v>1.9228606677979496E-77</c:v>
                </c:pt>
                <c:pt idx="36">
                  <c:v>1.1877973344302783E-75</c:v>
                </c:pt>
                <c:pt idx="37">
                  <c:v>6.9837749443411148E-74</c:v>
                </c:pt>
                <c:pt idx="38">
                  <c:v>3.9083323168780085E-72</c:v>
                </c:pt>
                <c:pt idx="39">
                  <c:v>2.0818339700034953E-70</c:v>
                </c:pt>
                <c:pt idx="40">
                  <c:v>1.0554898389711502E-68</c:v>
                </c:pt>
                <c:pt idx="41">
                  <c:v>5.0934891067975169E-67</c:v>
                </c:pt>
                <c:pt idx="42">
                  <c:v>2.3395377947238391E-65</c:v>
                </c:pt>
                <c:pt idx="43">
                  <c:v>1.0228174016496684E-63</c:v>
                </c:pt>
                <c:pt idx="44">
                  <c:v>4.256175328346526E-62</c:v>
                </c:pt>
                <c:pt idx="45">
                  <c:v>1.6857542781344746E-60</c:v>
                </c:pt>
                <c:pt idx="46">
                  <c:v>6.3551000186120686E-59</c:v>
                </c:pt>
                <c:pt idx="47">
                  <c:v>2.2803623839820078E-57</c:v>
                </c:pt>
                <c:pt idx="48">
                  <c:v>7.7882288748212923E-56</c:v>
                </c:pt>
                <c:pt idx="49">
                  <c:v>2.5317854636849017E-54</c:v>
                </c:pt>
                <c:pt idx="50">
                  <c:v>7.8337274434634355E-53</c:v>
                </c:pt>
                <c:pt idx="51">
                  <c:v>2.3070838087208647E-51</c:v>
                </c:pt>
                <c:pt idx="52">
                  <c:v>6.4671307926297637E-50</c:v>
                </c:pt>
                <c:pt idx="53">
                  <c:v>1.7254932957929093E-48</c:v>
                </c:pt>
                <c:pt idx="54">
                  <c:v>4.3819585694591782E-47</c:v>
                </c:pt>
                <c:pt idx="55">
                  <c:v>1.0591966946812133E-45</c:v>
                </c:pt>
                <c:pt idx="56">
                  <c:v>2.4369034653088249E-44</c:v>
                </c:pt>
                <c:pt idx="57">
                  <c:v>5.3364616545971487E-43</c:v>
                </c:pt>
                <c:pt idx="58">
                  <c:v>1.1122996988810049E-41</c:v>
                </c:pt>
                <c:pt idx="59">
                  <c:v>2.2067015755514445E-40</c:v>
                </c:pt>
                <c:pt idx="60">
                  <c:v>4.1669544149191081E-39</c:v>
                </c:pt>
                <c:pt idx="61">
                  <c:v>7.4894039036240389E-38</c:v>
                </c:pt>
                <c:pt idx="62">
                  <c:v>1.281235946914382E-36</c:v>
                </c:pt>
                <c:pt idx="63">
                  <c:v>2.0862403268836363E-35</c:v>
                </c:pt>
                <c:pt idx="64">
                  <c:v>3.2333514733025665E-34</c:v>
                </c:pt>
                <c:pt idx="65">
                  <c:v>4.7697416348068008E-33</c:v>
                </c:pt>
                <c:pt idx="66">
                  <c:v>6.6971519535904126E-32</c:v>
                </c:pt>
                <c:pt idx="67">
                  <c:v>8.9503250858551779E-31</c:v>
                </c:pt>
                <c:pt idx="68">
                  <c:v>1.1385204227128592E-29</c:v>
                </c:pt>
                <c:pt idx="69">
                  <c:v>1.3784664486036198E-28</c:v>
                </c:pt>
                <c:pt idx="70">
                  <c:v>1.5885647944047307E-27</c:v>
                </c:pt>
                <c:pt idx="71">
                  <c:v>1.7424768864532997E-26</c:v>
                </c:pt>
                <c:pt idx="72">
                  <c:v>1.8192085035298146E-25</c:v>
                </c:pt>
                <c:pt idx="73">
                  <c:v>1.8078037697135872E-24</c:v>
                </c:pt>
                <c:pt idx="74">
                  <c:v>1.70991080593476E-23</c:v>
                </c:pt>
                <c:pt idx="75">
                  <c:v>1.5393911484254226E-22</c:v>
                </c:pt>
                <c:pt idx="76">
                  <c:v>1.3191004608500369E-21</c:v>
                </c:pt>
                <c:pt idx="77">
                  <c:v>1.0758707937209537E-20</c:v>
                </c:pt>
                <c:pt idx="78">
                  <c:v>8.3521007194926432E-20</c:v>
                </c:pt>
                <c:pt idx="79">
                  <c:v>6.1714140760249753E-19</c:v>
                </c:pt>
                <c:pt idx="80">
                  <c:v>4.3403725626492176E-18</c:v>
                </c:pt>
                <c:pt idx="81">
                  <c:v>2.9055121180826908E-17</c:v>
                </c:pt>
                <c:pt idx="82">
                  <c:v>1.851278390101775E-16</c:v>
                </c:pt>
                <c:pt idx="83">
                  <c:v>1.1227269074526429E-15</c:v>
                </c:pt>
                <c:pt idx="84">
                  <c:v>6.4808189573313116E-15</c:v>
                </c:pt>
                <c:pt idx="85">
                  <c:v>3.5607296986551285E-14</c:v>
                </c:pt>
                <c:pt idx="86">
                  <c:v>1.8620934955977076E-13</c:v>
                </c:pt>
                <c:pt idx="87">
                  <c:v>9.2686678306115903E-13</c:v>
                </c:pt>
                <c:pt idx="88">
                  <c:v>4.3912333116187565E-12</c:v>
                </c:pt>
                <c:pt idx="89">
                  <c:v>1.9802000416338116E-11</c:v>
                </c:pt>
                <c:pt idx="90">
                  <c:v>8.4993355868494329E-11</c:v>
                </c:pt>
                <c:pt idx="91">
                  <c:v>3.4722760759568421E-10</c:v>
                </c:pt>
                <c:pt idx="92">
                  <c:v>1.3501961888496192E-9</c:v>
                </c:pt>
                <c:pt idx="93">
                  <c:v>4.9972705944367242E-9</c:v>
                </c:pt>
                <c:pt idx="94">
                  <c:v>1.7604439974955947E-8</c:v>
                </c:pt>
                <c:pt idx="95">
                  <c:v>5.902893130048695E-8</c:v>
                </c:pt>
                <c:pt idx="96">
                  <c:v>1.8839136201309044E-7</c:v>
                </c:pt>
                <c:pt idx="97">
                  <c:v>5.7228242699696244E-7</c:v>
                </c:pt>
                <c:pt idx="98">
                  <c:v>1.654676860139998E-6</c:v>
                </c:pt>
                <c:pt idx="99">
                  <c:v>4.5537515881941159E-6</c:v>
                </c:pt>
                <c:pt idx="100">
                  <c:v>1.1928307789399006E-5</c:v>
                </c:pt>
                <c:pt idx="101">
                  <c:v>2.9740050169974528E-5</c:v>
                </c:pt>
                <c:pt idx="102">
                  <c:v>7.0576142245008561E-5</c:v>
                </c:pt>
                <c:pt idx="103">
                  <c:v>1.5941437969317927E-4</c:v>
                </c:pt>
                <c:pt idx="104">
                  <c:v>3.4272866584246785E-4</c:v>
                </c:pt>
                <c:pt idx="105">
                  <c:v>7.0133695920400984E-4</c:v>
                </c:pt>
                <c:pt idx="106">
                  <c:v>1.3660178696914245E-3</c:v>
                </c:pt>
                <c:pt idx="107">
                  <c:v>2.532441338621654E-3</c:v>
                </c:pt>
                <c:pt idx="108">
                  <c:v>4.4686440943527616E-3</c:v>
                </c:pt>
                <c:pt idx="109">
                  <c:v>7.5052557856156964E-3</c:v>
                </c:pt>
                <c:pt idx="110">
                  <c:v>1.1997992558486235E-2</c:v>
                </c:pt>
                <c:pt idx="111">
                  <c:v>1.8255975213867966E-2</c:v>
                </c:pt>
                <c:pt idx="112">
                  <c:v>2.6439597872017006E-2</c:v>
                </c:pt>
                <c:pt idx="113">
                  <c:v>3.6446683261331922E-2</c:v>
                </c:pt>
                <c:pt idx="114">
                  <c:v>4.7820546889562457E-2</c:v>
                </c:pt>
                <c:pt idx="115">
                  <c:v>5.9720635898071993E-2</c:v>
                </c:pt>
                <c:pt idx="116">
                  <c:v>7.0988445671633829E-2</c:v>
                </c:pt>
                <c:pt idx="117">
                  <c:v>8.0316406640609669E-2</c:v>
                </c:pt>
                <c:pt idx="118">
                  <c:v>8.6491659815943631E-2</c:v>
                </c:pt>
                <c:pt idx="119">
                  <c:v>8.8653840089207264E-2</c:v>
                </c:pt>
                <c:pt idx="120">
                  <c:v>8.6491659815943631E-2</c:v>
                </c:pt>
                <c:pt idx="121">
                  <c:v>8.0316406640609669E-2</c:v>
                </c:pt>
                <c:pt idx="122">
                  <c:v>7.0988445671633829E-2</c:v>
                </c:pt>
                <c:pt idx="123">
                  <c:v>5.9720635898071993E-2</c:v>
                </c:pt>
                <c:pt idx="124">
                  <c:v>4.7820546889562457E-2</c:v>
                </c:pt>
                <c:pt idx="125">
                  <c:v>3.6446683261331922E-2</c:v>
                </c:pt>
                <c:pt idx="126">
                  <c:v>2.6439597872017006E-2</c:v>
                </c:pt>
                <c:pt idx="127">
                  <c:v>1.8255975213867966E-2</c:v>
                </c:pt>
                <c:pt idx="128">
                  <c:v>1.1997992558486235E-2</c:v>
                </c:pt>
                <c:pt idx="129">
                  <c:v>7.5052557856156964E-3</c:v>
                </c:pt>
                <c:pt idx="130">
                  <c:v>4.4686440943527616E-3</c:v>
                </c:pt>
                <c:pt idx="131">
                  <c:v>2.532441338621654E-3</c:v>
                </c:pt>
                <c:pt idx="132">
                  <c:v>1.3660178696914245E-3</c:v>
                </c:pt>
                <c:pt idx="133">
                  <c:v>7.0133695920400984E-4</c:v>
                </c:pt>
                <c:pt idx="134">
                  <c:v>3.4272866584246785E-4</c:v>
                </c:pt>
                <c:pt idx="135">
                  <c:v>1.5941437969317927E-4</c:v>
                </c:pt>
                <c:pt idx="136">
                  <c:v>7.0576142245008561E-5</c:v>
                </c:pt>
                <c:pt idx="137">
                  <c:v>2.9740050169974528E-5</c:v>
                </c:pt>
                <c:pt idx="138">
                  <c:v>1.1928307789399006E-5</c:v>
                </c:pt>
                <c:pt idx="139">
                  <c:v>4.5537515881941159E-6</c:v>
                </c:pt>
                <c:pt idx="140">
                  <c:v>1.654676860139998E-6</c:v>
                </c:pt>
                <c:pt idx="141">
                  <c:v>5.7228242699696244E-7</c:v>
                </c:pt>
                <c:pt idx="142">
                  <c:v>1.8839136201309044E-7</c:v>
                </c:pt>
                <c:pt idx="143">
                  <c:v>5.902893130048695E-8</c:v>
                </c:pt>
                <c:pt idx="144">
                  <c:v>1.7604439974955947E-8</c:v>
                </c:pt>
                <c:pt idx="145">
                  <c:v>4.9972705944367242E-9</c:v>
                </c:pt>
                <c:pt idx="146">
                  <c:v>1.3501961888496192E-9</c:v>
                </c:pt>
                <c:pt idx="147">
                  <c:v>3.4722760759568421E-10</c:v>
                </c:pt>
                <c:pt idx="148">
                  <c:v>8.4993355868494329E-11</c:v>
                </c:pt>
                <c:pt idx="149">
                  <c:v>1.9802000416338116E-11</c:v>
                </c:pt>
                <c:pt idx="150">
                  <c:v>4.3912333116187565E-12</c:v>
                </c:pt>
                <c:pt idx="151">
                  <c:v>9.2686678306115903E-13</c:v>
                </c:pt>
                <c:pt idx="152">
                  <c:v>1.8620934955977076E-13</c:v>
                </c:pt>
                <c:pt idx="153">
                  <c:v>3.5607296986551285E-14</c:v>
                </c:pt>
                <c:pt idx="154">
                  <c:v>6.4808189573313116E-15</c:v>
                </c:pt>
                <c:pt idx="155">
                  <c:v>1.1227269074526429E-15</c:v>
                </c:pt>
                <c:pt idx="156">
                  <c:v>1.851278390101775E-16</c:v>
                </c:pt>
                <c:pt idx="157">
                  <c:v>2.9055121180826908E-17</c:v>
                </c:pt>
                <c:pt idx="158">
                  <c:v>4.3403725626492176E-18</c:v>
                </c:pt>
                <c:pt idx="159">
                  <c:v>6.1714140760249753E-19</c:v>
                </c:pt>
              </c:numCache>
            </c:numRef>
          </c:val>
          <c:smooth val="0"/>
        </c:ser>
        <c:dLbls>
          <c:showLegendKey val="0"/>
          <c:showVal val="0"/>
          <c:showCatName val="0"/>
          <c:showSerName val="0"/>
          <c:showPercent val="0"/>
          <c:showBubbleSize val="0"/>
        </c:dLbls>
        <c:smooth val="0"/>
        <c:axId val="420064024"/>
        <c:axId val="420056184"/>
      </c:lineChart>
      <c:catAx>
        <c:axId val="420064024"/>
        <c:scaling>
          <c:orientation val="minMax"/>
        </c:scaling>
        <c:delete val="1"/>
        <c:axPos val="b"/>
        <c:numFmt formatCode="General" sourceLinked="1"/>
        <c:majorTickMark val="out"/>
        <c:minorTickMark val="none"/>
        <c:tickLblPos val="nextTo"/>
        <c:crossAx val="420056184"/>
        <c:crosses val="autoZero"/>
        <c:auto val="1"/>
        <c:lblAlgn val="ctr"/>
        <c:lblOffset val="100"/>
        <c:noMultiLvlLbl val="0"/>
      </c:catAx>
      <c:valAx>
        <c:axId val="420056184"/>
        <c:scaling>
          <c:orientation val="minMax"/>
          <c:max val="0.12000000000000001"/>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420064024"/>
        <c:crosses val="autoZero"/>
        <c:crossBetween val="between"/>
      </c:valAx>
      <c:spPr>
        <a:noFill/>
        <a:ln>
          <a:noFill/>
        </a:ln>
        <a:effectLst/>
      </c:spPr>
    </c:plotArea>
    <c:legend>
      <c:legendPos val="b"/>
      <c:layout>
        <c:manualLayout>
          <c:xMode val="edge"/>
          <c:yMode val="edge"/>
          <c:x val="0.13754915729013817"/>
          <c:y val="5.9187409703889339E-2"/>
          <c:w val="0.3146572644306207"/>
          <c:h val="0.3100622069035692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70886851486502"/>
          <c:y val="6.4114093662356667E-2"/>
          <c:w val="0.82968541757013248"/>
          <c:h val="0.87456491165306494"/>
        </c:manualLayout>
      </c:layout>
      <c:lineChart>
        <c:grouping val="standard"/>
        <c:varyColors val="0"/>
        <c:ser>
          <c:idx val="0"/>
          <c:order val="0"/>
          <c:tx>
            <c:strRef>
              <c:f>Sheet1!$B$3</c:f>
              <c:strCache>
                <c:ptCount val="1"/>
                <c:pt idx="0">
                  <c:v>事前分布</c:v>
                </c:pt>
              </c:strCache>
            </c:strRef>
          </c:tx>
          <c:spPr>
            <a:ln w="15875" cap="rnd">
              <a:solidFill>
                <a:srgbClr val="00B05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Sheet1!$B$4:$B$163</c:f>
              <c:numCache>
                <c:formatCode>General</c:formatCode>
                <c:ptCount val="160"/>
                <c:pt idx="0">
                  <c:v>5.8840333364891539E-4</c:v>
                </c:pt>
                <c:pt idx="1">
                  <c:v>7.1611532738488973E-4</c:v>
                </c:pt>
                <c:pt idx="2">
                  <c:v>8.6711165909259967E-4</c:v>
                </c:pt>
                <c:pt idx="3">
                  <c:v>1.0446030608522862E-3</c:v>
                </c:pt>
                <c:pt idx="4">
                  <c:v>1.2520214638263244E-3</c:v>
                </c:pt>
                <c:pt idx="5">
                  <c:v>1.4929885125564417E-3</c:v>
                </c:pt>
                <c:pt idx="6">
                  <c:v>1.7712724589718397E-3</c:v>
                </c:pt>
                <c:pt idx="7">
                  <c:v>2.0907325735114836E-3</c:v>
                </c:pt>
                <c:pt idx="8">
                  <c:v>2.4552505275389036E-3</c:v>
                </c:pt>
                <c:pt idx="9">
                  <c:v>2.8686486029216515E-3</c:v>
                </c:pt>
                <c:pt idx="10">
                  <c:v>3.3345950673055276E-3</c:v>
                </c:pt>
                <c:pt idx="11">
                  <c:v>3.8564976080848615E-3</c:v>
                </c:pt>
                <c:pt idx="12">
                  <c:v>4.4373863296112339E-3</c:v>
                </c:pt>
                <c:pt idx="13">
                  <c:v>5.0797884663638182E-3</c:v>
                </c:pt>
                <c:pt idx="14">
                  <c:v>5.7855976237648861E-3</c:v>
                </c:pt>
                <c:pt idx="15">
                  <c:v>6.5559409974362904E-3</c:v>
                </c:pt>
                <c:pt idx="16">
                  <c:v>7.3910486066359176E-3</c:v>
                </c:pt>
                <c:pt idx="17">
                  <c:v>8.2901290718611961E-3</c:v>
                </c:pt>
                <c:pt idx="18">
                  <c:v>9.2512568332779824E-3</c:v>
                </c:pt>
                <c:pt idx="19">
                  <c:v>1.0271275910633445E-2</c:v>
                </c:pt>
                <c:pt idx="20">
                  <c:v>1.1345725315654054E-2</c:v>
                </c:pt>
                <c:pt idx="21">
                  <c:v>1.246879102010001E-2</c:v>
                </c:pt>
                <c:pt idx="22">
                  <c:v>1.3633288940850665E-2</c:v>
                </c:pt>
                <c:pt idx="23">
                  <c:v>1.4830682722514324E-2</c:v>
                </c:pt>
                <c:pt idx="24">
                  <c:v>1.6051139185154824E-2</c:v>
                </c:pt>
                <c:pt idx="25">
                  <c:v>1.7283623179938812E-2</c:v>
                </c:pt>
                <c:pt idx="26">
                  <c:v>1.8516032292183786E-2</c:v>
                </c:pt>
                <c:pt idx="27">
                  <c:v>1.9735370395321482E-2</c:v>
                </c:pt>
                <c:pt idx="28">
                  <c:v>2.0927957547587996E-2</c:v>
                </c:pt>
                <c:pt idx="29">
                  <c:v>2.2079672201361887E-2</c:v>
                </c:pt>
                <c:pt idx="30">
                  <c:v>2.3176220234090411E-2</c:v>
                </c:pt>
                <c:pt idx="31">
                  <c:v>2.4203423982627682E-2</c:v>
                </c:pt>
                <c:pt idx="32">
                  <c:v>2.5147523340307107E-2</c:v>
                </c:pt>
                <c:pt idx="33">
                  <c:v>2.5995480122534546E-2</c:v>
                </c:pt>
                <c:pt idx="34">
                  <c:v>2.6735276376026396E-2</c:v>
                </c:pt>
                <c:pt idx="35">
                  <c:v>2.7356197138872298E-2</c:v>
                </c:pt>
                <c:pt idx="36">
                  <c:v>2.7849088376235672E-2</c:v>
                </c:pt>
                <c:pt idx="37">
                  <c:v>2.8206581423590071E-2</c:v>
                </c:pt>
                <c:pt idx="38">
                  <c:v>2.8423276249906291E-2</c:v>
                </c:pt>
                <c:pt idx="39">
                  <c:v>2.8495877171530907E-2</c:v>
                </c:pt>
                <c:pt idx="40">
                  <c:v>2.8423276249906291E-2</c:v>
                </c:pt>
                <c:pt idx="41">
                  <c:v>2.8206581423590071E-2</c:v>
                </c:pt>
                <c:pt idx="42">
                  <c:v>2.7849088376235672E-2</c:v>
                </c:pt>
                <c:pt idx="43">
                  <c:v>2.7356197138872298E-2</c:v>
                </c:pt>
                <c:pt idx="44">
                  <c:v>2.6735276376026396E-2</c:v>
                </c:pt>
                <c:pt idx="45">
                  <c:v>2.5995480122534546E-2</c:v>
                </c:pt>
                <c:pt idx="46">
                  <c:v>2.5147523340307107E-2</c:v>
                </c:pt>
                <c:pt idx="47">
                  <c:v>2.4203423982627682E-2</c:v>
                </c:pt>
                <c:pt idx="48">
                  <c:v>2.3176220234090411E-2</c:v>
                </c:pt>
                <c:pt idx="49">
                  <c:v>2.2079672201361887E-2</c:v>
                </c:pt>
                <c:pt idx="50">
                  <c:v>2.0927957547587996E-2</c:v>
                </c:pt>
                <c:pt idx="51">
                  <c:v>1.9735370395321482E-2</c:v>
                </c:pt>
                <c:pt idx="52">
                  <c:v>1.8516032292183786E-2</c:v>
                </c:pt>
                <c:pt idx="53">
                  <c:v>1.7283623179938812E-2</c:v>
                </c:pt>
                <c:pt idx="54">
                  <c:v>1.6051139185154824E-2</c:v>
                </c:pt>
                <c:pt idx="55">
                  <c:v>1.4830682722514324E-2</c:v>
                </c:pt>
                <c:pt idx="56">
                  <c:v>1.3633288940850665E-2</c:v>
                </c:pt>
                <c:pt idx="57">
                  <c:v>1.246879102010001E-2</c:v>
                </c:pt>
                <c:pt idx="58">
                  <c:v>1.1345725315654054E-2</c:v>
                </c:pt>
                <c:pt idx="59">
                  <c:v>1.0271275910633445E-2</c:v>
                </c:pt>
                <c:pt idx="60">
                  <c:v>9.2512568332779824E-3</c:v>
                </c:pt>
                <c:pt idx="61">
                  <c:v>8.2901290718611961E-3</c:v>
                </c:pt>
                <c:pt idx="62">
                  <c:v>7.3910486066359176E-3</c:v>
                </c:pt>
                <c:pt idx="63">
                  <c:v>6.5559409974362904E-3</c:v>
                </c:pt>
                <c:pt idx="64">
                  <c:v>5.7855976237648861E-3</c:v>
                </c:pt>
                <c:pt idx="65">
                  <c:v>5.0797884663638182E-3</c:v>
                </c:pt>
                <c:pt idx="66">
                  <c:v>4.4373863296112339E-3</c:v>
                </c:pt>
                <c:pt idx="67">
                  <c:v>3.8564976080848615E-3</c:v>
                </c:pt>
                <c:pt idx="68">
                  <c:v>3.3345950673055276E-3</c:v>
                </c:pt>
                <c:pt idx="69">
                  <c:v>2.8686486029216515E-3</c:v>
                </c:pt>
                <c:pt idx="70">
                  <c:v>2.4552505275389036E-3</c:v>
                </c:pt>
                <c:pt idx="71">
                  <c:v>2.0907325735114836E-3</c:v>
                </c:pt>
                <c:pt idx="72">
                  <c:v>1.7712724589718397E-3</c:v>
                </c:pt>
                <c:pt idx="73">
                  <c:v>1.4929885125564417E-3</c:v>
                </c:pt>
                <c:pt idx="74">
                  <c:v>1.2520214638263244E-3</c:v>
                </c:pt>
                <c:pt idx="75">
                  <c:v>1.0446030608522862E-3</c:v>
                </c:pt>
                <c:pt idx="76">
                  <c:v>8.6711165909259967E-4</c:v>
                </c:pt>
                <c:pt idx="77">
                  <c:v>7.1611532738488973E-4</c:v>
                </c:pt>
                <c:pt idx="78">
                  <c:v>5.8840333364891539E-4</c:v>
                </c:pt>
                <c:pt idx="79">
                  <c:v>4.8100710537358874E-4</c:v>
                </c:pt>
                <c:pt idx="80">
                  <c:v>3.91211912558287E-4</c:v>
                </c:pt>
                <c:pt idx="81">
                  <c:v>3.1656060085271482E-4</c:v>
                </c:pt>
                <c:pt idx="82">
                  <c:v>2.5485071961189193E-4</c:v>
                </c:pt>
                <c:pt idx="83">
                  <c:v>2.0412635409822251E-4</c:v>
                </c:pt>
                <c:pt idx="84">
                  <c:v>1.6266589423423464E-4</c:v>
                </c:pt>
                <c:pt idx="85">
                  <c:v>1.2896686507333284E-4</c:v>
                </c:pt>
                <c:pt idx="86">
                  <c:v>1.0172881675534603E-4</c:v>
                </c:pt>
                <c:pt idx="87">
                  <c:v>7.9835133320131706E-5</c:v>
                </c:pt>
                <c:pt idx="88">
                  <c:v>6.2334478217554291E-5</c:v>
                </c:pt>
                <c:pt idx="89">
                  <c:v>4.8422456080905483E-5</c:v>
                </c:pt>
                <c:pt idx="90">
                  <c:v>3.7423940258988789E-5</c:v>
                </c:pt>
                <c:pt idx="91">
                  <c:v>2.8776397257653673E-5</c:v>
                </c:pt>
                <c:pt idx="92">
                  <c:v>2.2014434869127046E-5</c:v>
                </c:pt>
                <c:pt idx="93">
                  <c:v>1.6755711495254058E-5</c:v>
                </c:pt>
                <c:pt idx="94">
                  <c:v>1.2688270200916598E-5</c:v>
                </c:pt>
                <c:pt idx="95">
                  <c:v>9.5593018403489539E-6</c:v>
                </c:pt>
                <c:pt idx="96">
                  <c:v>7.165296119388644E-6</c:v>
                </c:pt>
                <c:pt idx="97">
                  <c:v>5.3435062684651465E-6</c:v>
                </c:pt>
                <c:pt idx="98">
                  <c:v>3.9646304762115915E-6</c:v>
                </c:pt>
                <c:pt idx="99">
                  <c:v>2.9265996666029163E-6</c:v>
                </c:pt>
                <c:pt idx="100">
                  <c:v>2.1493549123885629E-6</c:v>
                </c:pt>
                <c:pt idx="101">
                  <c:v>1.5704971827896617E-6</c:v>
                </c:pt>
                <c:pt idx="102">
                  <c:v>1.1416957933503912E-6</c:v>
                </c:pt>
                <c:pt idx="103">
                  <c:v>8.2574861110523096E-7</c:v>
                </c:pt>
                <c:pt idx="104">
                  <c:v>5.9419571381803612E-7</c:v>
                </c:pt>
                <c:pt idx="105">
                  <c:v>4.2539794676980779E-7</c:v>
                </c:pt>
                <c:pt idx="106">
                  <c:v>3.0300198658729332E-7</c:v>
                </c:pt>
                <c:pt idx="107">
                  <c:v>2.1472359723348173E-7</c:v>
                </c:pt>
                <c:pt idx="108">
                  <c:v>1.5139038184199936E-7</c:v>
                </c:pt>
                <c:pt idx="109">
                  <c:v>1.0619425105244984E-7</c:v>
                </c:pt>
                <c:pt idx="110">
                  <c:v>7.4111898767893371E-8</c:v>
                </c:pt>
                <c:pt idx="111">
                  <c:v>5.145873262551012E-8</c:v>
                </c:pt>
                <c:pt idx="112">
                  <c:v>3.554794039132256E-8</c:v>
                </c:pt>
                <c:pt idx="113">
                  <c:v>2.4431718314056556E-8</c:v>
                </c:pt>
                <c:pt idx="114">
                  <c:v>1.6706204514005529E-8</c:v>
                </c:pt>
                <c:pt idx="115">
                  <c:v>1.1365427778364942E-8</c:v>
                </c:pt>
                <c:pt idx="116">
                  <c:v>7.6926857446737672E-9</c:v>
                </c:pt>
                <c:pt idx="117">
                  <c:v>5.1802939971178407E-9</c:v>
                </c:pt>
                <c:pt idx="118">
                  <c:v>3.4706837018348787E-9</c:v>
                </c:pt>
                <c:pt idx="119">
                  <c:v>2.3134487160957222E-9</c:v>
                </c:pt>
                <c:pt idx="120">
                  <c:v>1.5342245529567735E-9</c:v>
                </c:pt>
                <c:pt idx="121">
                  <c:v>1.0122835806414525E-9</c:v>
                </c:pt>
                <c:pt idx="122">
                  <c:v>6.6450716542092998E-10</c:v>
                </c:pt>
                <c:pt idx="123">
                  <c:v>4.3399163213023476E-10</c:v>
                </c:pt>
                <c:pt idx="124">
                  <c:v>2.8199879676240463E-10</c:v>
                </c:pt>
                <c:pt idx="125">
                  <c:v>1.823044905871266E-10</c:v>
                </c:pt>
                <c:pt idx="126">
                  <c:v>1.1725508599255709E-10</c:v>
                </c:pt>
                <c:pt idx="127">
                  <c:v>7.5032639506888088E-11</c:v>
                </c:pt>
                <c:pt idx="128">
                  <c:v>4.7769750289929284E-11</c:v>
                </c:pt>
                <c:pt idx="129">
                  <c:v>3.0257979868255569E-11</c:v>
                </c:pt>
                <c:pt idx="130">
                  <c:v>1.9068261534020371E-11</c:v>
                </c:pt>
                <c:pt idx="131">
                  <c:v>1.1955465267819226E-11</c:v>
                </c:pt>
                <c:pt idx="132">
                  <c:v>7.4577200404957722E-12</c:v>
                </c:pt>
                <c:pt idx="133">
                  <c:v>4.6283893109907951E-12</c:v>
                </c:pt>
                <c:pt idx="134">
                  <c:v>2.8578399276955916E-12</c:v>
                </c:pt>
                <c:pt idx="135">
                  <c:v>1.7556184209824914E-12</c:v>
                </c:pt>
                <c:pt idx="136">
                  <c:v>1.0730169203260855E-12</c:v>
                </c:pt>
                <c:pt idx="137">
                  <c:v>6.5248002916889959E-13</c:v>
                </c:pt>
                <c:pt idx="138">
                  <c:v>3.9474086501706384E-13</c:v>
                </c:pt>
                <c:pt idx="139">
                  <c:v>2.375971162590793E-13</c:v>
                </c:pt>
                <c:pt idx="140">
                  <c:v>1.4228347186459129E-13</c:v>
                </c:pt>
                <c:pt idx="141">
                  <c:v>8.4771907256584916E-14</c:v>
                </c:pt>
                <c:pt idx="142">
                  <c:v>5.0249722366878387E-14</c:v>
                </c:pt>
                <c:pt idx="143">
                  <c:v>2.9634635555665847E-14</c:v>
                </c:pt>
                <c:pt idx="144">
                  <c:v>1.7388003807350068E-14</c:v>
                </c:pt>
                <c:pt idx="145">
                  <c:v>1.0150421441626348E-14</c:v>
                </c:pt>
                <c:pt idx="146">
                  <c:v>5.8952555245497556E-15</c:v>
                </c:pt>
                <c:pt idx="147">
                  <c:v>3.4064765635065529E-15</c:v>
                </c:pt>
                <c:pt idx="148">
                  <c:v>1.9583593623822202E-15</c:v>
                </c:pt>
                <c:pt idx="149">
                  <c:v>1.1201175031326337E-15</c:v>
                </c:pt>
                <c:pt idx="150">
                  <c:v>6.3741017305533461E-16</c:v>
                </c:pt>
                <c:pt idx="151">
                  <c:v>3.6087650596692086E-16</c:v>
                </c:pt>
                <c:pt idx="152">
                  <c:v>2.0327428389235381E-16</c:v>
                </c:pt>
                <c:pt idx="153">
                  <c:v>1.1391750961292352E-16</c:v>
                </c:pt>
                <c:pt idx="154">
                  <c:v>6.35159409587208E-17</c:v>
                </c:pt>
                <c:pt idx="155">
                  <c:v>3.5233777086569166E-17</c:v>
                </c:pt>
                <c:pt idx="156">
                  <c:v>1.9445534280459079E-17</c:v>
                </c:pt>
                <c:pt idx="157">
                  <c:v>1.0677381737456114E-17</c:v>
                </c:pt>
                <c:pt idx="158">
                  <c:v>5.8330254511925367E-18</c:v>
                </c:pt>
                <c:pt idx="159">
                  <c:v>3.1703498149555322E-18</c:v>
                </c:pt>
              </c:numCache>
            </c:numRef>
          </c:val>
          <c:smooth val="0"/>
        </c:ser>
        <c:dLbls>
          <c:showLegendKey val="0"/>
          <c:showVal val="0"/>
          <c:showCatName val="0"/>
          <c:showSerName val="0"/>
          <c:showPercent val="0"/>
          <c:showBubbleSize val="0"/>
        </c:dLbls>
        <c:smooth val="0"/>
        <c:axId val="420056576"/>
        <c:axId val="420056968"/>
      </c:lineChart>
      <c:catAx>
        <c:axId val="420056576"/>
        <c:scaling>
          <c:orientation val="minMax"/>
        </c:scaling>
        <c:delete val="1"/>
        <c:axPos val="b"/>
        <c:numFmt formatCode="General" sourceLinked="1"/>
        <c:majorTickMark val="out"/>
        <c:minorTickMark val="none"/>
        <c:tickLblPos val="nextTo"/>
        <c:crossAx val="420056968"/>
        <c:crosses val="autoZero"/>
        <c:auto val="1"/>
        <c:lblAlgn val="ctr"/>
        <c:lblOffset val="100"/>
        <c:noMultiLvlLbl val="0"/>
      </c:catAx>
      <c:valAx>
        <c:axId val="420056968"/>
        <c:scaling>
          <c:orientation val="minMax"/>
          <c:max val="0.12000000000000001"/>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420056576"/>
        <c:crosses val="autoZero"/>
        <c:crossBetween val="between"/>
      </c:valAx>
      <c:spPr>
        <a:noFill/>
        <a:ln>
          <a:noFill/>
        </a:ln>
        <a:effectLst/>
      </c:spPr>
    </c:plotArea>
    <c:legend>
      <c:legendPos val="b"/>
      <c:layout>
        <c:manualLayout>
          <c:xMode val="edge"/>
          <c:yMode val="edge"/>
          <c:x val="0.13754915729013817"/>
          <c:y val="5.9187409703889339E-2"/>
          <c:w val="0.3146572644306207"/>
          <c:h val="0.3100622069035692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70886851486502"/>
          <c:y val="6.4114093662356667E-2"/>
          <c:w val="0.82968541757013248"/>
          <c:h val="0.87456491165306494"/>
        </c:manualLayout>
      </c:layout>
      <c:lineChart>
        <c:grouping val="standard"/>
        <c:varyColors val="0"/>
        <c:ser>
          <c:idx val="0"/>
          <c:order val="0"/>
          <c:tx>
            <c:strRef>
              <c:f>Sheet1!$B$3</c:f>
              <c:strCache>
                <c:ptCount val="1"/>
                <c:pt idx="0">
                  <c:v>観測予測</c:v>
                </c:pt>
              </c:strCache>
            </c:strRef>
          </c:tx>
          <c:spPr>
            <a:ln w="15875" cap="rnd">
              <a:solidFill>
                <a:srgbClr val="00B050"/>
              </a:solidFill>
              <a:prstDash val="sysDash"/>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Sheet1!$B$4:$B$163</c:f>
              <c:numCache>
                <c:formatCode>General</c:formatCode>
                <c:ptCount val="160"/>
                <c:pt idx="0">
                  <c:v>5.8840333364891539E-4</c:v>
                </c:pt>
                <c:pt idx="1">
                  <c:v>7.1611532738488973E-4</c:v>
                </c:pt>
                <c:pt idx="2">
                  <c:v>8.6711165909259967E-4</c:v>
                </c:pt>
                <c:pt idx="3">
                  <c:v>1.0446030608522862E-3</c:v>
                </c:pt>
                <c:pt idx="4">
                  <c:v>1.2520214638263244E-3</c:v>
                </c:pt>
                <c:pt idx="5">
                  <c:v>1.4929885125564417E-3</c:v>
                </c:pt>
                <c:pt idx="6">
                  <c:v>1.7712724589718397E-3</c:v>
                </c:pt>
                <c:pt idx="7">
                  <c:v>2.0907325735114836E-3</c:v>
                </c:pt>
                <c:pt idx="8">
                  <c:v>2.4552505275389036E-3</c:v>
                </c:pt>
                <c:pt idx="9">
                  <c:v>2.8686486029216515E-3</c:v>
                </c:pt>
                <c:pt idx="10">
                  <c:v>3.3345950673055276E-3</c:v>
                </c:pt>
                <c:pt idx="11">
                  <c:v>3.8564976080848615E-3</c:v>
                </c:pt>
                <c:pt idx="12">
                  <c:v>4.4373863296112339E-3</c:v>
                </c:pt>
                <c:pt idx="13">
                  <c:v>5.0797884663638182E-3</c:v>
                </c:pt>
                <c:pt idx="14">
                  <c:v>5.7855976237648861E-3</c:v>
                </c:pt>
                <c:pt idx="15">
                  <c:v>6.5559409974362904E-3</c:v>
                </c:pt>
                <c:pt idx="16">
                  <c:v>7.3910486066359176E-3</c:v>
                </c:pt>
                <c:pt idx="17">
                  <c:v>8.2901290718611961E-3</c:v>
                </c:pt>
                <c:pt idx="18">
                  <c:v>9.2512568332779824E-3</c:v>
                </c:pt>
                <c:pt idx="19">
                  <c:v>1.0271275910633445E-2</c:v>
                </c:pt>
                <c:pt idx="20">
                  <c:v>1.1345725315654054E-2</c:v>
                </c:pt>
                <c:pt idx="21">
                  <c:v>1.246879102010001E-2</c:v>
                </c:pt>
                <c:pt idx="22">
                  <c:v>1.3633288940850665E-2</c:v>
                </c:pt>
                <c:pt idx="23">
                  <c:v>1.4830682722514324E-2</c:v>
                </c:pt>
                <c:pt idx="24">
                  <c:v>1.6051139185154824E-2</c:v>
                </c:pt>
                <c:pt idx="25">
                  <c:v>1.7283623179938812E-2</c:v>
                </c:pt>
                <c:pt idx="26">
                  <c:v>1.8516032292183786E-2</c:v>
                </c:pt>
                <c:pt idx="27">
                  <c:v>1.9735370395321482E-2</c:v>
                </c:pt>
                <c:pt idx="28">
                  <c:v>2.0927957547587996E-2</c:v>
                </c:pt>
                <c:pt idx="29">
                  <c:v>2.2079672201361887E-2</c:v>
                </c:pt>
                <c:pt idx="30">
                  <c:v>2.3176220234090411E-2</c:v>
                </c:pt>
                <c:pt idx="31">
                  <c:v>2.4203423982627682E-2</c:v>
                </c:pt>
                <c:pt idx="32">
                  <c:v>2.5147523340307107E-2</c:v>
                </c:pt>
                <c:pt idx="33">
                  <c:v>2.5995480122534546E-2</c:v>
                </c:pt>
                <c:pt idx="34">
                  <c:v>2.6735276376026396E-2</c:v>
                </c:pt>
                <c:pt idx="35">
                  <c:v>2.7356197138872298E-2</c:v>
                </c:pt>
                <c:pt idx="36">
                  <c:v>2.7849088376235672E-2</c:v>
                </c:pt>
                <c:pt idx="37">
                  <c:v>2.8206581423590071E-2</c:v>
                </c:pt>
                <c:pt idx="38">
                  <c:v>2.8423276249906291E-2</c:v>
                </c:pt>
                <c:pt idx="39">
                  <c:v>2.8495877171530907E-2</c:v>
                </c:pt>
                <c:pt idx="40">
                  <c:v>2.8423276249906291E-2</c:v>
                </c:pt>
                <c:pt idx="41">
                  <c:v>2.8206581423590071E-2</c:v>
                </c:pt>
                <c:pt idx="42">
                  <c:v>2.7849088376235672E-2</c:v>
                </c:pt>
                <c:pt idx="43">
                  <c:v>2.7356197138872298E-2</c:v>
                </c:pt>
                <c:pt idx="44">
                  <c:v>2.6735276376026396E-2</c:v>
                </c:pt>
                <c:pt idx="45">
                  <c:v>2.5995480122534546E-2</c:v>
                </c:pt>
                <c:pt idx="46">
                  <c:v>2.5147523340307107E-2</c:v>
                </c:pt>
                <c:pt idx="47">
                  <c:v>2.4203423982627682E-2</c:v>
                </c:pt>
                <c:pt idx="48">
                  <c:v>2.3176220234090411E-2</c:v>
                </c:pt>
                <c:pt idx="49">
                  <c:v>2.2079672201361887E-2</c:v>
                </c:pt>
                <c:pt idx="50">
                  <c:v>2.0927957547587996E-2</c:v>
                </c:pt>
                <c:pt idx="51">
                  <c:v>1.9735370395321482E-2</c:v>
                </c:pt>
                <c:pt idx="52">
                  <c:v>1.8516032292183786E-2</c:v>
                </c:pt>
                <c:pt idx="53">
                  <c:v>1.7283623179938812E-2</c:v>
                </c:pt>
                <c:pt idx="54">
                  <c:v>1.6051139185154824E-2</c:v>
                </c:pt>
                <c:pt idx="55">
                  <c:v>1.4830682722514324E-2</c:v>
                </c:pt>
                <c:pt idx="56">
                  <c:v>1.3633288940850665E-2</c:v>
                </c:pt>
                <c:pt idx="57">
                  <c:v>1.246879102010001E-2</c:v>
                </c:pt>
                <c:pt idx="58">
                  <c:v>1.1345725315654054E-2</c:v>
                </c:pt>
                <c:pt idx="59">
                  <c:v>1.0271275910633445E-2</c:v>
                </c:pt>
                <c:pt idx="60">
                  <c:v>9.2512568332779824E-3</c:v>
                </c:pt>
                <c:pt idx="61">
                  <c:v>8.2901290718611961E-3</c:v>
                </c:pt>
                <c:pt idx="62">
                  <c:v>7.3910486066359176E-3</c:v>
                </c:pt>
                <c:pt idx="63">
                  <c:v>6.5559409974362904E-3</c:v>
                </c:pt>
                <c:pt idx="64">
                  <c:v>5.7855976237648861E-3</c:v>
                </c:pt>
                <c:pt idx="65">
                  <c:v>5.0797884663638182E-3</c:v>
                </c:pt>
                <c:pt idx="66">
                  <c:v>4.4373863296112339E-3</c:v>
                </c:pt>
                <c:pt idx="67">
                  <c:v>3.8564976080848615E-3</c:v>
                </c:pt>
                <c:pt idx="68">
                  <c:v>3.3345950673055276E-3</c:v>
                </c:pt>
                <c:pt idx="69">
                  <c:v>2.8686486029216515E-3</c:v>
                </c:pt>
                <c:pt idx="70">
                  <c:v>2.4552505275389036E-3</c:v>
                </c:pt>
                <c:pt idx="71">
                  <c:v>2.0907325735114836E-3</c:v>
                </c:pt>
                <c:pt idx="72">
                  <c:v>1.7712724589718397E-3</c:v>
                </c:pt>
                <c:pt idx="73">
                  <c:v>1.4929885125564417E-3</c:v>
                </c:pt>
                <c:pt idx="74">
                  <c:v>1.2520214638263244E-3</c:v>
                </c:pt>
                <c:pt idx="75">
                  <c:v>1.0446030608522862E-3</c:v>
                </c:pt>
                <c:pt idx="76">
                  <c:v>8.6711165909259967E-4</c:v>
                </c:pt>
                <c:pt idx="77">
                  <c:v>7.1611532738488973E-4</c:v>
                </c:pt>
                <c:pt idx="78">
                  <c:v>5.8840333364891539E-4</c:v>
                </c:pt>
                <c:pt idx="79">
                  <c:v>4.8100710537358874E-4</c:v>
                </c:pt>
                <c:pt idx="80">
                  <c:v>3.91211912558287E-4</c:v>
                </c:pt>
                <c:pt idx="81">
                  <c:v>3.1656060085271482E-4</c:v>
                </c:pt>
                <c:pt idx="82">
                  <c:v>2.5485071961189193E-4</c:v>
                </c:pt>
                <c:pt idx="83">
                  <c:v>2.0412635409822251E-4</c:v>
                </c:pt>
                <c:pt idx="84">
                  <c:v>1.6266589423423464E-4</c:v>
                </c:pt>
                <c:pt idx="85">
                  <c:v>1.2896686507333284E-4</c:v>
                </c:pt>
                <c:pt idx="86">
                  <c:v>1.0172881675534603E-4</c:v>
                </c:pt>
                <c:pt idx="87">
                  <c:v>7.9835133320131706E-5</c:v>
                </c:pt>
                <c:pt idx="88">
                  <c:v>6.2334478217554291E-5</c:v>
                </c:pt>
                <c:pt idx="89">
                  <c:v>4.8422456080905483E-5</c:v>
                </c:pt>
                <c:pt idx="90">
                  <c:v>3.7423940258988789E-5</c:v>
                </c:pt>
                <c:pt idx="91">
                  <c:v>2.8776397257653673E-5</c:v>
                </c:pt>
                <c:pt idx="92">
                  <c:v>2.2014434869127046E-5</c:v>
                </c:pt>
                <c:pt idx="93">
                  <c:v>1.6755711495254058E-5</c:v>
                </c:pt>
                <c:pt idx="94">
                  <c:v>1.2688270200916598E-5</c:v>
                </c:pt>
                <c:pt idx="95">
                  <c:v>9.5593018403489539E-6</c:v>
                </c:pt>
                <c:pt idx="96">
                  <c:v>7.165296119388644E-6</c:v>
                </c:pt>
                <c:pt idx="97">
                  <c:v>5.3435062684651465E-6</c:v>
                </c:pt>
                <c:pt idx="98">
                  <c:v>3.9646304762115915E-6</c:v>
                </c:pt>
                <c:pt idx="99">
                  <c:v>2.9265996666029163E-6</c:v>
                </c:pt>
                <c:pt idx="100">
                  <c:v>2.1493549123885629E-6</c:v>
                </c:pt>
                <c:pt idx="101">
                  <c:v>1.5704971827896617E-6</c:v>
                </c:pt>
                <c:pt idx="102">
                  <c:v>1.1416957933503912E-6</c:v>
                </c:pt>
                <c:pt idx="103">
                  <c:v>8.2574861110523096E-7</c:v>
                </c:pt>
                <c:pt idx="104">
                  <c:v>5.9419571381803612E-7</c:v>
                </c:pt>
                <c:pt idx="105">
                  <c:v>4.2539794676980779E-7</c:v>
                </c:pt>
                <c:pt idx="106">
                  <c:v>3.0300198658729332E-7</c:v>
                </c:pt>
                <c:pt idx="107">
                  <c:v>2.1472359723348173E-7</c:v>
                </c:pt>
                <c:pt idx="108">
                  <c:v>1.5139038184199936E-7</c:v>
                </c:pt>
                <c:pt idx="109">
                  <c:v>1.0619425105244984E-7</c:v>
                </c:pt>
                <c:pt idx="110">
                  <c:v>7.4111898767893371E-8</c:v>
                </c:pt>
                <c:pt idx="111">
                  <c:v>5.145873262551012E-8</c:v>
                </c:pt>
                <c:pt idx="112">
                  <c:v>3.554794039132256E-8</c:v>
                </c:pt>
                <c:pt idx="113">
                  <c:v>2.4431718314056556E-8</c:v>
                </c:pt>
                <c:pt idx="114">
                  <c:v>1.6706204514005529E-8</c:v>
                </c:pt>
                <c:pt idx="115">
                  <c:v>1.1365427778364942E-8</c:v>
                </c:pt>
                <c:pt idx="116">
                  <c:v>7.6926857446737672E-9</c:v>
                </c:pt>
                <c:pt idx="117">
                  <c:v>5.1802939971178407E-9</c:v>
                </c:pt>
                <c:pt idx="118">
                  <c:v>3.4706837018348787E-9</c:v>
                </c:pt>
                <c:pt idx="119">
                  <c:v>2.3134487160957222E-9</c:v>
                </c:pt>
                <c:pt idx="120">
                  <c:v>1.5342245529567735E-9</c:v>
                </c:pt>
                <c:pt idx="121">
                  <c:v>1.0122835806414525E-9</c:v>
                </c:pt>
                <c:pt idx="122">
                  <c:v>6.6450716542092998E-10</c:v>
                </c:pt>
                <c:pt idx="123">
                  <c:v>4.3399163213023476E-10</c:v>
                </c:pt>
                <c:pt idx="124">
                  <c:v>2.8199879676240463E-10</c:v>
                </c:pt>
                <c:pt idx="125">
                  <c:v>1.823044905871266E-10</c:v>
                </c:pt>
                <c:pt idx="126">
                  <c:v>1.1725508599255709E-10</c:v>
                </c:pt>
                <c:pt idx="127">
                  <c:v>7.5032639506888088E-11</c:v>
                </c:pt>
                <c:pt idx="128">
                  <c:v>4.7769750289929284E-11</c:v>
                </c:pt>
                <c:pt idx="129">
                  <c:v>3.0257979868255569E-11</c:v>
                </c:pt>
                <c:pt idx="130">
                  <c:v>1.9068261534020371E-11</c:v>
                </c:pt>
                <c:pt idx="131">
                  <c:v>1.1955465267819226E-11</c:v>
                </c:pt>
                <c:pt idx="132">
                  <c:v>7.4577200404957722E-12</c:v>
                </c:pt>
                <c:pt idx="133">
                  <c:v>4.6283893109907951E-12</c:v>
                </c:pt>
                <c:pt idx="134">
                  <c:v>2.8578399276955916E-12</c:v>
                </c:pt>
                <c:pt idx="135">
                  <c:v>1.7556184209824914E-12</c:v>
                </c:pt>
                <c:pt idx="136">
                  <c:v>1.0730169203260855E-12</c:v>
                </c:pt>
                <c:pt idx="137">
                  <c:v>6.5248002916889959E-13</c:v>
                </c:pt>
                <c:pt idx="138">
                  <c:v>3.9474086501706384E-13</c:v>
                </c:pt>
                <c:pt idx="139">
                  <c:v>2.375971162590793E-13</c:v>
                </c:pt>
                <c:pt idx="140">
                  <c:v>1.4228347186459129E-13</c:v>
                </c:pt>
                <c:pt idx="141">
                  <c:v>8.4771907256584916E-14</c:v>
                </c:pt>
                <c:pt idx="142">
                  <c:v>5.0249722366878387E-14</c:v>
                </c:pt>
                <c:pt idx="143">
                  <c:v>2.9634635555665847E-14</c:v>
                </c:pt>
                <c:pt idx="144">
                  <c:v>1.7388003807350068E-14</c:v>
                </c:pt>
                <c:pt idx="145">
                  <c:v>1.0150421441626348E-14</c:v>
                </c:pt>
                <c:pt idx="146">
                  <c:v>5.8952555245497556E-15</c:v>
                </c:pt>
                <c:pt idx="147">
                  <c:v>3.4064765635065529E-15</c:v>
                </c:pt>
                <c:pt idx="148">
                  <c:v>1.9583593623822202E-15</c:v>
                </c:pt>
                <c:pt idx="149">
                  <c:v>1.1201175031326337E-15</c:v>
                </c:pt>
                <c:pt idx="150">
                  <c:v>6.3741017305533461E-16</c:v>
                </c:pt>
                <c:pt idx="151">
                  <c:v>3.6087650596692086E-16</c:v>
                </c:pt>
                <c:pt idx="152">
                  <c:v>2.0327428389235381E-16</c:v>
                </c:pt>
                <c:pt idx="153">
                  <c:v>1.1391750961292352E-16</c:v>
                </c:pt>
                <c:pt idx="154">
                  <c:v>6.35159409587208E-17</c:v>
                </c:pt>
                <c:pt idx="155">
                  <c:v>3.5233777086569166E-17</c:v>
                </c:pt>
                <c:pt idx="156">
                  <c:v>1.9445534280459079E-17</c:v>
                </c:pt>
                <c:pt idx="157">
                  <c:v>1.0677381737456114E-17</c:v>
                </c:pt>
                <c:pt idx="158">
                  <c:v>5.8330254511925367E-18</c:v>
                </c:pt>
                <c:pt idx="159">
                  <c:v>3.1703498149555322E-18</c:v>
                </c:pt>
              </c:numCache>
            </c:numRef>
          </c:val>
          <c:smooth val="0"/>
        </c:ser>
        <c:ser>
          <c:idx val="1"/>
          <c:order val="1"/>
          <c:tx>
            <c:strRef>
              <c:f>Sheet1!$C$3</c:f>
              <c:strCache>
                <c:ptCount val="1"/>
                <c:pt idx="0">
                  <c:v>観測分布</c:v>
                </c:pt>
              </c:strCache>
            </c:strRef>
          </c:tx>
          <c:spPr>
            <a:ln w="15875" cap="rnd">
              <a:solidFill>
                <a:srgbClr val="FF0000"/>
              </a:solidFill>
              <a:round/>
            </a:ln>
            <a:effectLst/>
          </c:spPr>
          <c:marker>
            <c:symbol val="none"/>
          </c:marker>
          <c:cat>
            <c:numRef>
              <c:f>Sheet1!$A$4:$A$163</c:f>
              <c:numCache>
                <c:formatCode>General</c:formatCode>
                <c:ptCount val="16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numCache>
            </c:numRef>
          </c:cat>
          <c:val>
            <c:numRef>
              <c:f>Sheet1!$C$4:$C$163</c:f>
              <c:numCache>
                <c:formatCode>General</c:formatCode>
                <c:ptCount val="160"/>
                <c:pt idx="0">
                  <c:v>1.0005974477597975E-64</c:v>
                </c:pt>
                <c:pt idx="1">
                  <c:v>1.1234221561238784E-63</c:v>
                </c:pt>
                <c:pt idx="2">
                  <c:v>1.2358433530425285E-62</c:v>
                </c:pt>
                <c:pt idx="3">
                  <c:v>1.3320505760397842E-61</c:v>
                </c:pt>
                <c:pt idx="4">
                  <c:v>1.4067432844936793E-60</c:v>
                </c:pt>
                <c:pt idx="5">
                  <c:v>1.4556126924123505E-59</c:v>
                </c:pt>
                <c:pt idx="6">
                  <c:v>1.4757529646505432E-58</c:v>
                </c:pt>
                <c:pt idx="7">
                  <c:v>1.4659472468455765E-57</c:v>
                </c:pt>
                <c:pt idx="8">
                  <c:v>1.4267893774929964E-56</c:v>
                </c:pt>
                <c:pt idx="9">
                  <c:v>1.3606243527560368E-55</c:v>
                </c:pt>
                <c:pt idx="10">
                  <c:v>1.2713158441752785E-54</c:v>
                </c:pt>
                <c:pt idx="11">
                  <c:v>1.163872821149551E-53</c:v>
                </c:pt>
                <c:pt idx="12">
                  <c:v>1.043985438102492E-52</c:v>
                </c:pt>
                <c:pt idx="13">
                  <c:v>9.175298513480732E-52</c:v>
                </c:pt>
                <c:pt idx="14">
                  <c:v>7.9010136426348805E-51</c:v>
                </c:pt>
                <c:pt idx="15">
                  <c:v>6.6662603042579832E-50</c:v>
                </c:pt>
                <c:pt idx="16">
                  <c:v>5.510849765193481E-49</c:v>
                </c:pt>
                <c:pt idx="17">
                  <c:v>4.4636663295993506E-48</c:v>
                </c:pt>
                <c:pt idx="18">
                  <c:v>3.5424336183647828E-47</c:v>
                </c:pt>
                <c:pt idx="19">
                  <c:v>2.7545367204976587E-46</c:v>
                </c:pt>
                <c:pt idx="20">
                  <c:v>2.0986125183914653E-45</c:v>
                </c:pt>
                <c:pt idx="21">
                  <c:v>1.5665807991271019E-44</c:v>
                </c:pt>
                <c:pt idx="22">
                  <c:v>1.1458036114057025E-43</c:v>
                </c:pt>
                <c:pt idx="23">
                  <c:v>8.2111582375673386E-43</c:v>
                </c:pt>
                <c:pt idx="24">
                  <c:v>5.7654804467263559E-42</c:v>
                </c:pt>
                <c:pt idx="25">
                  <c:v>3.9664632331488986E-41</c:v>
                </c:pt>
                <c:pt idx="26">
                  <c:v>2.6736725032040162E-40</c:v>
                </c:pt>
                <c:pt idx="27">
                  <c:v>1.7658338334881974E-39</c:v>
                </c:pt>
                <c:pt idx="28">
                  <c:v>1.1426896795724017E-38</c:v>
                </c:pt>
                <c:pt idx="29">
                  <c:v>7.2450873118417796E-38</c:v>
                </c:pt>
                <c:pt idx="30">
                  <c:v>4.5008629554764058E-37</c:v>
                </c:pt>
                <c:pt idx="31">
                  <c:v>2.7395851457064617E-36</c:v>
                </c:pt>
                <c:pt idx="32">
                  <c:v>1.6338442848389578E-35</c:v>
                </c:pt>
                <c:pt idx="33">
                  <c:v>9.5471417588577422E-35</c:v>
                </c:pt>
                <c:pt idx="34">
                  <c:v>5.4660415205131692E-34</c:v>
                </c:pt>
                <c:pt idx="35">
                  <c:v>3.0662624795186578E-33</c:v>
                </c:pt>
                <c:pt idx="36">
                  <c:v>1.6853207911733009E-32</c:v>
                </c:pt>
                <c:pt idx="37">
                  <c:v>9.0759621411124619E-32</c:v>
                </c:pt>
                <c:pt idx="38">
                  <c:v>4.7889424718040768E-31</c:v>
                </c:pt>
                <c:pt idx="39">
                  <c:v>2.475844768974629E-30</c:v>
                </c:pt>
                <c:pt idx="40">
                  <c:v>1.2541343143155367E-29</c:v>
                </c:pt>
                <c:pt idx="41">
                  <c:v>6.2244579453436695E-29</c:v>
                </c:pt>
                <c:pt idx="42">
                  <c:v>3.026884647870505E-28</c:v>
                </c:pt>
                <c:pt idx="43">
                  <c:v>1.4422051816531099E-27</c:v>
                </c:pt>
                <c:pt idx="44">
                  <c:v>6.7327901716316234E-27</c:v>
                </c:pt>
                <c:pt idx="45">
                  <c:v>3.0796400250676624E-26</c:v>
                </c:pt>
                <c:pt idx="46">
                  <c:v>1.3801989040921389E-25</c:v>
                </c:pt>
                <c:pt idx="47">
                  <c:v>6.0606645689861806E-25</c:v>
                </c:pt>
                <c:pt idx="48">
                  <c:v>2.607568138777171E-24</c:v>
                </c:pt>
                <c:pt idx="49">
                  <c:v>1.0992283752437743E-23</c:v>
                </c:pt>
                <c:pt idx="50">
                  <c:v>4.5402215187622287E-23</c:v>
                </c:pt>
                <c:pt idx="51">
                  <c:v>1.8373969965260188E-22</c:v>
                </c:pt>
                <c:pt idx="52">
                  <c:v>7.2856081406277093E-22</c:v>
                </c:pt>
                <c:pt idx="53">
                  <c:v>2.8305150138147085E-21</c:v>
                </c:pt>
                <c:pt idx="54">
                  <c:v>1.0774620044275101E-20</c:v>
                </c:pt>
                <c:pt idx="55">
                  <c:v>4.0186049308480371E-20</c:v>
                </c:pt>
                <c:pt idx="56">
                  <c:v>1.468539081666988E-19</c:v>
                </c:pt>
                <c:pt idx="57">
                  <c:v>5.2581449251007402E-19</c:v>
                </c:pt>
                <c:pt idx="58">
                  <c:v>1.8446604756698363E-18</c:v>
                </c:pt>
                <c:pt idx="59">
                  <c:v>6.3406996299110644E-18</c:v>
                </c:pt>
                <c:pt idx="60">
                  <c:v>2.1354763474912228E-17</c:v>
                </c:pt>
                <c:pt idx="61">
                  <c:v>7.0467554173138332E-17</c:v>
                </c:pt>
                <c:pt idx="62">
                  <c:v>2.2783501922584704E-16</c:v>
                </c:pt>
                <c:pt idx="63">
                  <c:v>7.2175301193384172E-16</c:v>
                </c:pt>
                <c:pt idx="64">
                  <c:v>2.2402350062652674E-15</c:v>
                </c:pt>
                <c:pt idx="65">
                  <c:v>6.8129531270131058E-15</c:v>
                </c:pt>
                <c:pt idx="66">
                  <c:v>2.0300842883252697E-14</c:v>
                </c:pt>
                <c:pt idx="67">
                  <c:v>5.9269271111331695E-14</c:v>
                </c:pt>
                <c:pt idx="68">
                  <c:v>1.6954381451316983E-13</c:v>
                </c:pt>
                <c:pt idx="69">
                  <c:v>4.7519423251815859E-13</c:v>
                </c:pt>
                <c:pt idx="70">
                  <c:v>1.3049600583377992E-12</c:v>
                </c:pt>
                <c:pt idx="71">
                  <c:v>3.5112368419649829E-12</c:v>
                </c:pt>
                <c:pt idx="72">
                  <c:v>9.2567786219815902E-12</c:v>
                </c:pt>
                <c:pt idx="73">
                  <c:v>2.3910930535638452E-11</c:v>
                </c:pt>
                <c:pt idx="74">
                  <c:v>6.0515959736511137E-11</c:v>
                </c:pt>
                <c:pt idx="75">
                  <c:v>1.5006527901377618E-10</c:v>
                </c:pt>
                <c:pt idx="76">
                  <c:v>3.6460898117425319E-10</c:v>
                </c:pt>
                <c:pt idx="77">
                  <c:v>8.6798326426046951E-10</c:v>
                </c:pt>
                <c:pt idx="78">
                  <c:v>2.0245671612829049E-9</c:v>
                </c:pt>
                <c:pt idx="79">
                  <c:v>4.6268974321914444E-9</c:v>
                </c:pt>
                <c:pt idx="80">
                  <c:v>1.0360587994235681E-8</c:v>
                </c:pt>
                <c:pt idx="81">
                  <c:v>2.2730855556729885E-8</c:v>
                </c:pt>
                <c:pt idx="82">
                  <c:v>4.8863436628113112E-8</c:v>
                </c:pt>
                <c:pt idx="83">
                  <c:v>1.0291746525102024E-7</c:v>
                </c:pt>
                <c:pt idx="84">
                  <c:v>2.1238850210489969E-7</c:v>
                </c:pt>
                <c:pt idx="85">
                  <c:v>4.2944719446696345E-7</c:v>
                </c:pt>
                <c:pt idx="86">
                  <c:v>8.5079589353961557E-7</c:v>
                </c:pt>
                <c:pt idx="87">
                  <c:v>1.6514972222104619E-6</c:v>
                </c:pt>
                <c:pt idx="88">
                  <c:v>3.1409943655793234E-6</c:v>
                </c:pt>
                <c:pt idx="89">
                  <c:v>5.8531993332058325E-6</c:v>
                </c:pt>
                <c:pt idx="90">
                  <c:v>1.0687012536930293E-5</c:v>
                </c:pt>
                <c:pt idx="91">
                  <c:v>1.9118603680697908E-5</c:v>
                </c:pt>
                <c:pt idx="92">
                  <c:v>3.3511422990508117E-5</c:v>
                </c:pt>
                <c:pt idx="93">
                  <c:v>5.7552794515307346E-5</c:v>
                </c:pt>
                <c:pt idx="94">
                  <c:v>9.6844912161810965E-5</c:v>
                </c:pt>
                <c:pt idx="95">
                  <c:v>1.5967026664026341E-4</c:v>
                </c:pt>
                <c:pt idx="96">
                  <c:v>2.5793373014666569E-4</c:v>
                </c:pt>
                <c:pt idx="97">
                  <c:v>4.0825270819644502E-4</c:v>
                </c:pt>
                <c:pt idx="98">
                  <c:v>6.3312120170542965E-4</c:v>
                </c:pt>
                <c:pt idx="99">
                  <c:v>9.6201421074717749E-4</c:v>
                </c:pt>
                <c:pt idx="100">
                  <c:v>1.4322306547697795E-3</c:v>
                </c:pt>
                <c:pt idx="101">
                  <c:v>2.0892061217045723E-3</c:v>
                </c:pt>
                <c:pt idx="102">
                  <c:v>2.9859770251128835E-3</c:v>
                </c:pt>
                <c:pt idx="103">
                  <c:v>4.1814651470229672E-3</c:v>
                </c:pt>
                <c:pt idx="104">
                  <c:v>5.737297205843303E-3</c:v>
                </c:pt>
                <c:pt idx="105">
                  <c:v>7.712995216169723E-3</c:v>
                </c:pt>
                <c:pt idx="106">
                  <c:v>1.0159576932727636E-2</c:v>
                </c:pt>
                <c:pt idx="107">
                  <c:v>1.3111881994872581E-2</c:v>
                </c:pt>
                <c:pt idx="108">
                  <c:v>1.6580258143722392E-2</c:v>
                </c:pt>
                <c:pt idx="109">
                  <c:v>2.054255182126689E-2</c:v>
                </c:pt>
                <c:pt idx="110">
                  <c:v>2.493758204020002E-2</c:v>
                </c:pt>
                <c:pt idx="111">
                  <c:v>2.9661365445028648E-2</c:v>
                </c:pt>
                <c:pt idx="112">
                  <c:v>3.4567246359877624E-2</c:v>
                </c:pt>
                <c:pt idx="113">
                  <c:v>3.9470740790642965E-2</c:v>
                </c:pt>
                <c:pt idx="114">
                  <c:v>4.4159344402723774E-2</c:v>
                </c:pt>
                <c:pt idx="115">
                  <c:v>4.8406847965255365E-2</c:v>
                </c:pt>
                <c:pt idx="116">
                  <c:v>5.1990960245069093E-2</c:v>
                </c:pt>
                <c:pt idx="117">
                  <c:v>5.4712394277744596E-2</c:v>
                </c:pt>
                <c:pt idx="118">
                  <c:v>5.6413162847180141E-2</c:v>
                </c:pt>
                <c:pt idx="119">
                  <c:v>5.6991754343061814E-2</c:v>
                </c:pt>
                <c:pt idx="120">
                  <c:v>5.6413162847180141E-2</c:v>
                </c:pt>
                <c:pt idx="121">
                  <c:v>5.4712394277744596E-2</c:v>
                </c:pt>
                <c:pt idx="122">
                  <c:v>5.1990960245069093E-2</c:v>
                </c:pt>
                <c:pt idx="123">
                  <c:v>4.8406847965255365E-2</c:v>
                </c:pt>
                <c:pt idx="124">
                  <c:v>4.4159344402723774E-2</c:v>
                </c:pt>
                <c:pt idx="125">
                  <c:v>3.9470740790642965E-2</c:v>
                </c:pt>
                <c:pt idx="126">
                  <c:v>3.4567246359877624E-2</c:v>
                </c:pt>
                <c:pt idx="127">
                  <c:v>2.9661365445028648E-2</c:v>
                </c:pt>
                <c:pt idx="128">
                  <c:v>2.493758204020002E-2</c:v>
                </c:pt>
                <c:pt idx="129">
                  <c:v>2.054255182126689E-2</c:v>
                </c:pt>
                <c:pt idx="130">
                  <c:v>1.6580258143722392E-2</c:v>
                </c:pt>
                <c:pt idx="131">
                  <c:v>1.3111881994872581E-2</c:v>
                </c:pt>
                <c:pt idx="132">
                  <c:v>1.0159576932727636E-2</c:v>
                </c:pt>
                <c:pt idx="133">
                  <c:v>7.712995216169723E-3</c:v>
                </c:pt>
                <c:pt idx="134">
                  <c:v>5.737297205843303E-3</c:v>
                </c:pt>
                <c:pt idx="135">
                  <c:v>4.1814651470229672E-3</c:v>
                </c:pt>
                <c:pt idx="136">
                  <c:v>2.9859770251128835E-3</c:v>
                </c:pt>
                <c:pt idx="137">
                  <c:v>2.0892061217045723E-3</c:v>
                </c:pt>
                <c:pt idx="138">
                  <c:v>1.4322306547697795E-3</c:v>
                </c:pt>
                <c:pt idx="139">
                  <c:v>9.6201421074717749E-4</c:v>
                </c:pt>
                <c:pt idx="140">
                  <c:v>6.3312120170542965E-4</c:v>
                </c:pt>
                <c:pt idx="141">
                  <c:v>4.0825270819644502E-4</c:v>
                </c:pt>
                <c:pt idx="142">
                  <c:v>2.5793373014666569E-4</c:v>
                </c:pt>
                <c:pt idx="143">
                  <c:v>1.5967026664026341E-4</c:v>
                </c:pt>
                <c:pt idx="144">
                  <c:v>9.6844912161810965E-5</c:v>
                </c:pt>
                <c:pt idx="145">
                  <c:v>5.7552794515307346E-5</c:v>
                </c:pt>
                <c:pt idx="146">
                  <c:v>3.3511422990508117E-5</c:v>
                </c:pt>
                <c:pt idx="147">
                  <c:v>1.9118603680697908E-5</c:v>
                </c:pt>
                <c:pt idx="148">
                  <c:v>1.0687012536930293E-5</c:v>
                </c:pt>
                <c:pt idx="149">
                  <c:v>5.8531993332058325E-6</c:v>
                </c:pt>
                <c:pt idx="150">
                  <c:v>3.1409943655793234E-6</c:v>
                </c:pt>
                <c:pt idx="151">
                  <c:v>1.6514972222104619E-6</c:v>
                </c:pt>
                <c:pt idx="152">
                  <c:v>8.5079589353961557E-7</c:v>
                </c:pt>
                <c:pt idx="153">
                  <c:v>4.2944719446696345E-7</c:v>
                </c:pt>
                <c:pt idx="154">
                  <c:v>2.1238850210489969E-7</c:v>
                </c:pt>
                <c:pt idx="155">
                  <c:v>1.0291746525102024E-7</c:v>
                </c:pt>
                <c:pt idx="156">
                  <c:v>4.8863436628113112E-8</c:v>
                </c:pt>
                <c:pt idx="157">
                  <c:v>2.2730855556729885E-8</c:v>
                </c:pt>
                <c:pt idx="158">
                  <c:v>1.0360587994235681E-8</c:v>
                </c:pt>
                <c:pt idx="159">
                  <c:v>4.6268974321914444E-9</c:v>
                </c:pt>
              </c:numCache>
            </c:numRef>
          </c:val>
          <c:smooth val="0"/>
        </c:ser>
        <c:dLbls>
          <c:showLegendKey val="0"/>
          <c:showVal val="0"/>
          <c:showCatName val="0"/>
          <c:showSerName val="0"/>
          <c:showPercent val="0"/>
          <c:showBubbleSize val="0"/>
        </c:dLbls>
        <c:smooth val="0"/>
        <c:axId val="420057752"/>
        <c:axId val="420057360"/>
      </c:lineChart>
      <c:catAx>
        <c:axId val="420057752"/>
        <c:scaling>
          <c:orientation val="minMax"/>
        </c:scaling>
        <c:delete val="1"/>
        <c:axPos val="b"/>
        <c:numFmt formatCode="General" sourceLinked="1"/>
        <c:majorTickMark val="out"/>
        <c:minorTickMark val="none"/>
        <c:tickLblPos val="nextTo"/>
        <c:crossAx val="420057360"/>
        <c:crosses val="autoZero"/>
        <c:auto val="1"/>
        <c:lblAlgn val="ctr"/>
        <c:lblOffset val="100"/>
        <c:noMultiLvlLbl val="0"/>
      </c:catAx>
      <c:valAx>
        <c:axId val="420057360"/>
        <c:scaling>
          <c:orientation val="minMax"/>
          <c:max val="0.12000000000000001"/>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420057752"/>
        <c:crosses val="autoZero"/>
        <c:crossBetween val="between"/>
      </c:valAx>
      <c:spPr>
        <a:noFill/>
        <a:ln>
          <a:noFill/>
        </a:ln>
        <a:effectLst/>
      </c:spPr>
    </c:plotArea>
    <c:legend>
      <c:legendPos val="b"/>
      <c:layout>
        <c:manualLayout>
          <c:xMode val="edge"/>
          <c:yMode val="edge"/>
          <c:x val="0.13754915729013817"/>
          <c:y val="5.9187409703889339E-2"/>
          <c:w val="0.32580190497454181"/>
          <c:h val="0.2011795555292968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4E26D6-9BA8-41EF-9A6D-6222E655EDF9}" type="datetimeFigureOut">
              <a:rPr kumimoji="1" lang="ja-JP" altLang="en-US" smtClean="0"/>
              <a:t>2016/4/12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C2DE10-8814-41A5-8985-2455A5910B8C}" type="slidenum">
              <a:rPr kumimoji="1" lang="ja-JP" altLang="en-US" smtClean="0"/>
              <a:t>‹#›</a:t>
            </a:fld>
            <a:endParaRPr kumimoji="1" lang="ja-JP" altLang="en-US"/>
          </a:p>
        </p:txBody>
      </p:sp>
    </p:spTree>
    <p:extLst>
      <p:ext uri="{BB962C8B-B14F-4D97-AF65-F5344CB8AC3E}">
        <p14:creationId xmlns:p14="http://schemas.microsoft.com/office/powerpoint/2010/main" val="21951917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C2DE10-8814-41A5-8985-2455A5910B8C}" type="slidenum">
              <a:rPr kumimoji="1" lang="ja-JP" altLang="en-US" smtClean="0"/>
              <a:t>22</a:t>
            </a:fld>
            <a:endParaRPr kumimoji="1" lang="ja-JP" altLang="en-US"/>
          </a:p>
        </p:txBody>
      </p:sp>
    </p:spTree>
    <p:extLst>
      <p:ext uri="{BB962C8B-B14F-4D97-AF65-F5344CB8AC3E}">
        <p14:creationId xmlns:p14="http://schemas.microsoft.com/office/powerpoint/2010/main" val="2869393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C2DE10-8814-41A5-8985-2455A5910B8C}" type="slidenum">
              <a:rPr kumimoji="1" lang="ja-JP" altLang="en-US" smtClean="0"/>
              <a:t>59</a:t>
            </a:fld>
            <a:endParaRPr kumimoji="1" lang="ja-JP" altLang="en-US"/>
          </a:p>
        </p:txBody>
      </p:sp>
    </p:spTree>
    <p:extLst>
      <p:ext uri="{BB962C8B-B14F-4D97-AF65-F5344CB8AC3E}">
        <p14:creationId xmlns:p14="http://schemas.microsoft.com/office/powerpoint/2010/main" val="1409320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C2DE10-8814-41A5-8985-2455A5910B8C}" type="slidenum">
              <a:rPr kumimoji="1" lang="ja-JP" altLang="en-US" smtClean="0"/>
              <a:t>62</a:t>
            </a:fld>
            <a:endParaRPr kumimoji="1" lang="ja-JP" altLang="en-US"/>
          </a:p>
        </p:txBody>
      </p:sp>
    </p:spTree>
    <p:extLst>
      <p:ext uri="{BB962C8B-B14F-4D97-AF65-F5344CB8AC3E}">
        <p14:creationId xmlns:p14="http://schemas.microsoft.com/office/powerpoint/2010/main" val="1223181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C2DE10-8814-41A5-8985-2455A5910B8C}" type="slidenum">
              <a:rPr kumimoji="1" lang="ja-JP" altLang="en-US" smtClean="0"/>
              <a:t>65</a:t>
            </a:fld>
            <a:endParaRPr kumimoji="1" lang="ja-JP" altLang="en-US"/>
          </a:p>
        </p:txBody>
      </p:sp>
    </p:spTree>
    <p:extLst>
      <p:ext uri="{BB962C8B-B14F-4D97-AF65-F5344CB8AC3E}">
        <p14:creationId xmlns:p14="http://schemas.microsoft.com/office/powerpoint/2010/main" val="418528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C2DE10-8814-41A5-8985-2455A5910B8C}" type="slidenum">
              <a:rPr kumimoji="1" lang="ja-JP" altLang="en-US" smtClean="0"/>
              <a:t>32</a:t>
            </a:fld>
            <a:endParaRPr kumimoji="1" lang="ja-JP" altLang="en-US"/>
          </a:p>
        </p:txBody>
      </p:sp>
    </p:spTree>
    <p:extLst>
      <p:ext uri="{BB962C8B-B14F-4D97-AF65-F5344CB8AC3E}">
        <p14:creationId xmlns:p14="http://schemas.microsoft.com/office/powerpoint/2010/main" val="3382244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C2DE10-8814-41A5-8985-2455A5910B8C}" type="slidenum">
              <a:rPr kumimoji="1" lang="ja-JP" altLang="en-US" smtClean="0"/>
              <a:t>39</a:t>
            </a:fld>
            <a:endParaRPr kumimoji="1" lang="ja-JP" altLang="en-US"/>
          </a:p>
        </p:txBody>
      </p:sp>
    </p:spTree>
    <p:extLst>
      <p:ext uri="{BB962C8B-B14F-4D97-AF65-F5344CB8AC3E}">
        <p14:creationId xmlns:p14="http://schemas.microsoft.com/office/powerpoint/2010/main" val="2213335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C2DE10-8814-41A5-8985-2455A5910B8C}" type="slidenum">
              <a:rPr kumimoji="1" lang="ja-JP" altLang="en-US" smtClean="0"/>
              <a:t>40</a:t>
            </a:fld>
            <a:endParaRPr kumimoji="1" lang="ja-JP" altLang="en-US"/>
          </a:p>
        </p:txBody>
      </p:sp>
    </p:spTree>
    <p:extLst>
      <p:ext uri="{BB962C8B-B14F-4D97-AF65-F5344CB8AC3E}">
        <p14:creationId xmlns:p14="http://schemas.microsoft.com/office/powerpoint/2010/main" val="1383897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C2DE10-8814-41A5-8985-2455A5910B8C}" type="slidenum">
              <a:rPr kumimoji="1" lang="ja-JP" altLang="en-US" smtClean="0"/>
              <a:t>42</a:t>
            </a:fld>
            <a:endParaRPr kumimoji="1" lang="ja-JP" altLang="en-US"/>
          </a:p>
        </p:txBody>
      </p:sp>
    </p:spTree>
    <p:extLst>
      <p:ext uri="{BB962C8B-B14F-4D97-AF65-F5344CB8AC3E}">
        <p14:creationId xmlns:p14="http://schemas.microsoft.com/office/powerpoint/2010/main" val="1184476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C2DE10-8814-41A5-8985-2455A5910B8C}" type="slidenum">
              <a:rPr kumimoji="1" lang="ja-JP" altLang="en-US" smtClean="0"/>
              <a:t>43</a:t>
            </a:fld>
            <a:endParaRPr kumimoji="1" lang="ja-JP" altLang="en-US"/>
          </a:p>
        </p:txBody>
      </p:sp>
    </p:spTree>
    <p:extLst>
      <p:ext uri="{BB962C8B-B14F-4D97-AF65-F5344CB8AC3E}">
        <p14:creationId xmlns:p14="http://schemas.microsoft.com/office/powerpoint/2010/main" val="947079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C2DE10-8814-41A5-8985-2455A5910B8C}" type="slidenum">
              <a:rPr kumimoji="1" lang="ja-JP" altLang="en-US" smtClean="0"/>
              <a:t>44</a:t>
            </a:fld>
            <a:endParaRPr kumimoji="1" lang="ja-JP" altLang="en-US"/>
          </a:p>
        </p:txBody>
      </p:sp>
    </p:spTree>
    <p:extLst>
      <p:ext uri="{BB962C8B-B14F-4D97-AF65-F5344CB8AC3E}">
        <p14:creationId xmlns:p14="http://schemas.microsoft.com/office/powerpoint/2010/main" val="659478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C2DE10-8814-41A5-8985-2455A5910B8C}" type="slidenum">
              <a:rPr kumimoji="1" lang="ja-JP" altLang="en-US" smtClean="0"/>
              <a:t>45</a:t>
            </a:fld>
            <a:endParaRPr kumimoji="1" lang="ja-JP" altLang="en-US"/>
          </a:p>
        </p:txBody>
      </p:sp>
    </p:spTree>
    <p:extLst>
      <p:ext uri="{BB962C8B-B14F-4D97-AF65-F5344CB8AC3E}">
        <p14:creationId xmlns:p14="http://schemas.microsoft.com/office/powerpoint/2010/main" val="3298702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DC2DE10-8814-41A5-8985-2455A5910B8C}" type="slidenum">
              <a:rPr kumimoji="1" lang="ja-JP" altLang="en-US" smtClean="0"/>
              <a:t>58</a:t>
            </a:fld>
            <a:endParaRPr kumimoji="1" lang="ja-JP" altLang="en-US"/>
          </a:p>
        </p:txBody>
      </p:sp>
    </p:spTree>
    <p:extLst>
      <p:ext uri="{BB962C8B-B14F-4D97-AF65-F5344CB8AC3E}">
        <p14:creationId xmlns:p14="http://schemas.microsoft.com/office/powerpoint/2010/main" val="199669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8223254D-7718-4CAB-B057-7553DE38D83D}" type="datetimeFigureOut">
              <a:rPr kumimoji="1" lang="ja-JP" altLang="en-US" smtClean="0"/>
              <a:t>2016/4/12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809A281-C546-47B6-AA92-5505DF36F262}" type="slidenum">
              <a:rPr kumimoji="1" lang="ja-JP" altLang="en-US" smtClean="0"/>
              <a:t>‹#›</a:t>
            </a:fld>
            <a:endParaRPr kumimoji="1" lang="ja-JP" altLang="en-US"/>
          </a:p>
        </p:txBody>
      </p:sp>
    </p:spTree>
    <p:extLst>
      <p:ext uri="{BB962C8B-B14F-4D97-AF65-F5344CB8AC3E}">
        <p14:creationId xmlns:p14="http://schemas.microsoft.com/office/powerpoint/2010/main" val="4183432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8223254D-7718-4CAB-B057-7553DE38D83D}" type="datetimeFigureOut">
              <a:rPr kumimoji="1" lang="ja-JP" altLang="en-US" smtClean="0"/>
              <a:t>2016/4/12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809A281-C546-47B6-AA92-5505DF36F262}" type="slidenum">
              <a:rPr kumimoji="1" lang="ja-JP" altLang="en-US" smtClean="0"/>
              <a:t>‹#›</a:t>
            </a:fld>
            <a:endParaRPr kumimoji="1" lang="ja-JP" altLang="en-US"/>
          </a:p>
        </p:txBody>
      </p:sp>
    </p:spTree>
    <p:extLst>
      <p:ext uri="{BB962C8B-B14F-4D97-AF65-F5344CB8AC3E}">
        <p14:creationId xmlns:p14="http://schemas.microsoft.com/office/powerpoint/2010/main" val="3141698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8223254D-7718-4CAB-B057-7553DE38D83D}" type="datetimeFigureOut">
              <a:rPr kumimoji="1" lang="ja-JP" altLang="en-US" smtClean="0"/>
              <a:t>2016/4/12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809A281-C546-47B6-AA92-5505DF36F262}" type="slidenum">
              <a:rPr kumimoji="1" lang="ja-JP" altLang="en-US" smtClean="0"/>
              <a:t>‹#›</a:t>
            </a:fld>
            <a:endParaRPr kumimoji="1" lang="ja-JP" altLang="en-US"/>
          </a:p>
        </p:txBody>
      </p:sp>
    </p:spTree>
    <p:extLst>
      <p:ext uri="{BB962C8B-B14F-4D97-AF65-F5344CB8AC3E}">
        <p14:creationId xmlns:p14="http://schemas.microsoft.com/office/powerpoint/2010/main" val="3663940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8223254D-7718-4CAB-B057-7553DE38D83D}" type="datetimeFigureOut">
              <a:rPr kumimoji="1" lang="ja-JP" altLang="en-US" smtClean="0"/>
              <a:t>2016/4/12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809A281-C546-47B6-AA92-5505DF36F262}" type="slidenum">
              <a:rPr kumimoji="1" lang="ja-JP" altLang="en-US" smtClean="0"/>
              <a:t>‹#›</a:t>
            </a:fld>
            <a:endParaRPr kumimoji="1" lang="ja-JP" altLang="en-US"/>
          </a:p>
        </p:txBody>
      </p:sp>
    </p:spTree>
    <p:extLst>
      <p:ext uri="{BB962C8B-B14F-4D97-AF65-F5344CB8AC3E}">
        <p14:creationId xmlns:p14="http://schemas.microsoft.com/office/powerpoint/2010/main" val="1738863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8223254D-7718-4CAB-B057-7553DE38D83D}" type="datetimeFigureOut">
              <a:rPr kumimoji="1" lang="ja-JP" altLang="en-US" smtClean="0"/>
              <a:t>2016/4/12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809A281-C546-47B6-AA92-5505DF36F262}" type="slidenum">
              <a:rPr kumimoji="1" lang="ja-JP" altLang="en-US" smtClean="0"/>
              <a:t>‹#›</a:t>
            </a:fld>
            <a:endParaRPr kumimoji="1" lang="ja-JP" altLang="en-US"/>
          </a:p>
        </p:txBody>
      </p:sp>
    </p:spTree>
    <p:extLst>
      <p:ext uri="{BB962C8B-B14F-4D97-AF65-F5344CB8AC3E}">
        <p14:creationId xmlns:p14="http://schemas.microsoft.com/office/powerpoint/2010/main" val="1364563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8223254D-7718-4CAB-B057-7553DE38D83D}" type="datetimeFigureOut">
              <a:rPr kumimoji="1" lang="ja-JP" altLang="en-US" smtClean="0"/>
              <a:t>2016/4/12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809A281-C546-47B6-AA92-5505DF36F262}" type="slidenum">
              <a:rPr kumimoji="1" lang="ja-JP" altLang="en-US" smtClean="0"/>
              <a:t>‹#›</a:t>
            </a:fld>
            <a:endParaRPr kumimoji="1" lang="ja-JP" altLang="en-US"/>
          </a:p>
        </p:txBody>
      </p:sp>
    </p:spTree>
    <p:extLst>
      <p:ext uri="{BB962C8B-B14F-4D97-AF65-F5344CB8AC3E}">
        <p14:creationId xmlns:p14="http://schemas.microsoft.com/office/powerpoint/2010/main" val="4046996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8223254D-7718-4CAB-B057-7553DE38D83D}" type="datetimeFigureOut">
              <a:rPr kumimoji="1" lang="ja-JP" altLang="en-US" smtClean="0"/>
              <a:t>2016/4/12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7809A281-C546-47B6-AA92-5505DF36F262}" type="slidenum">
              <a:rPr kumimoji="1" lang="ja-JP" altLang="en-US" smtClean="0"/>
              <a:t>‹#›</a:t>
            </a:fld>
            <a:endParaRPr kumimoji="1" lang="ja-JP" altLang="en-US"/>
          </a:p>
        </p:txBody>
      </p:sp>
    </p:spTree>
    <p:extLst>
      <p:ext uri="{BB962C8B-B14F-4D97-AF65-F5344CB8AC3E}">
        <p14:creationId xmlns:p14="http://schemas.microsoft.com/office/powerpoint/2010/main" val="3696428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8223254D-7718-4CAB-B057-7553DE38D83D}" type="datetimeFigureOut">
              <a:rPr kumimoji="1" lang="ja-JP" altLang="en-US" smtClean="0"/>
              <a:t>2016/4/12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7809A281-C546-47B6-AA92-5505DF36F262}" type="slidenum">
              <a:rPr kumimoji="1" lang="ja-JP" altLang="en-US" smtClean="0"/>
              <a:t>‹#›</a:t>
            </a:fld>
            <a:endParaRPr kumimoji="1" lang="ja-JP" altLang="en-US"/>
          </a:p>
        </p:txBody>
      </p:sp>
    </p:spTree>
    <p:extLst>
      <p:ext uri="{BB962C8B-B14F-4D97-AF65-F5344CB8AC3E}">
        <p14:creationId xmlns:p14="http://schemas.microsoft.com/office/powerpoint/2010/main" val="2528371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8223254D-7718-4CAB-B057-7553DE38D83D}" type="datetimeFigureOut">
              <a:rPr kumimoji="1" lang="ja-JP" altLang="en-US" smtClean="0"/>
              <a:t>2016/4/12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7809A281-C546-47B6-AA92-5505DF36F262}" type="slidenum">
              <a:rPr kumimoji="1" lang="ja-JP" altLang="en-US" smtClean="0"/>
              <a:t>‹#›</a:t>
            </a:fld>
            <a:endParaRPr kumimoji="1" lang="ja-JP" altLang="en-US"/>
          </a:p>
        </p:txBody>
      </p:sp>
    </p:spTree>
    <p:extLst>
      <p:ext uri="{BB962C8B-B14F-4D97-AF65-F5344CB8AC3E}">
        <p14:creationId xmlns:p14="http://schemas.microsoft.com/office/powerpoint/2010/main" val="746408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8223254D-7718-4CAB-B057-7553DE38D83D}" type="datetimeFigureOut">
              <a:rPr kumimoji="1" lang="ja-JP" altLang="en-US" smtClean="0"/>
              <a:t>2016/4/12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809A281-C546-47B6-AA92-5505DF36F262}" type="slidenum">
              <a:rPr kumimoji="1" lang="ja-JP" altLang="en-US" smtClean="0"/>
              <a:t>‹#›</a:t>
            </a:fld>
            <a:endParaRPr kumimoji="1" lang="ja-JP" altLang="en-US"/>
          </a:p>
        </p:txBody>
      </p:sp>
    </p:spTree>
    <p:extLst>
      <p:ext uri="{BB962C8B-B14F-4D97-AF65-F5344CB8AC3E}">
        <p14:creationId xmlns:p14="http://schemas.microsoft.com/office/powerpoint/2010/main" val="3968929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8223254D-7718-4CAB-B057-7553DE38D83D}" type="datetimeFigureOut">
              <a:rPr kumimoji="1" lang="ja-JP" altLang="en-US" smtClean="0"/>
              <a:t>2016/4/12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809A281-C546-47B6-AA92-5505DF36F262}" type="slidenum">
              <a:rPr kumimoji="1" lang="ja-JP" altLang="en-US" smtClean="0"/>
              <a:t>‹#›</a:t>
            </a:fld>
            <a:endParaRPr kumimoji="1" lang="ja-JP" altLang="en-US"/>
          </a:p>
        </p:txBody>
      </p:sp>
    </p:spTree>
    <p:extLst>
      <p:ext uri="{BB962C8B-B14F-4D97-AF65-F5344CB8AC3E}">
        <p14:creationId xmlns:p14="http://schemas.microsoft.com/office/powerpoint/2010/main" val="630187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23254D-7718-4CAB-B057-7553DE38D83D}" type="datetimeFigureOut">
              <a:rPr kumimoji="1" lang="ja-JP" altLang="en-US" smtClean="0"/>
              <a:t>2016/4/12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09A281-C546-47B6-AA92-5505DF36F262}" type="slidenum">
              <a:rPr kumimoji="1" lang="ja-JP" altLang="en-US" smtClean="0"/>
              <a:t>‹#›</a:t>
            </a:fld>
            <a:endParaRPr kumimoji="1" lang="ja-JP" altLang="en-US"/>
          </a:p>
        </p:txBody>
      </p:sp>
    </p:spTree>
    <p:extLst>
      <p:ext uri="{BB962C8B-B14F-4D97-AF65-F5344CB8AC3E}">
        <p14:creationId xmlns:p14="http://schemas.microsoft.com/office/powerpoint/2010/main" val="348177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wmf"/><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wmf"/><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29.png"/><Relationship Id="rId10"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43.png"/></Relationships>
</file>

<file path=ppt/slides/_rels/slide4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3.png"/><Relationship Id="rId3" Type="http://schemas.openxmlformats.org/officeDocument/2006/relationships/image" Target="../media/image46.png"/><Relationship Id="rId7" Type="http://schemas.openxmlformats.org/officeDocument/2006/relationships/image" Target="../media/image29.png"/><Relationship Id="rId12"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35.png"/><Relationship Id="rId5" Type="http://schemas.openxmlformats.org/officeDocument/2006/relationships/image" Target="../media/image47.png"/><Relationship Id="rId10" Type="http://schemas.openxmlformats.org/officeDocument/2006/relationships/image" Target="../media/image51.png"/><Relationship Id="rId4" Type="http://schemas.openxmlformats.org/officeDocument/2006/relationships/image" Target="../media/image38.wmf"/><Relationship Id="rId9" Type="http://schemas.openxmlformats.org/officeDocument/2006/relationships/image" Target="../media/image50.png"/></Relationships>
</file>

<file path=ppt/slides/_rels/slide44.xml.rels><?xml version="1.0" encoding="UTF-8" standalone="yes"?>
<Relationships xmlns="http://schemas.openxmlformats.org/package/2006/relationships"><Relationship Id="rId8" Type="http://schemas.openxmlformats.org/officeDocument/2006/relationships/image" Target="../media/image38.wmf"/><Relationship Id="rId13" Type="http://schemas.openxmlformats.org/officeDocument/2006/relationships/image" Target="../media/image60.png"/><Relationship Id="rId3" Type="http://schemas.openxmlformats.org/officeDocument/2006/relationships/image" Target="../media/image29.png"/><Relationship Id="rId7" Type="http://schemas.openxmlformats.org/officeDocument/2006/relationships/image" Target="../media/image57.png"/><Relationship Id="rId12"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58.png"/><Relationship Id="rId5" Type="http://schemas.openxmlformats.org/officeDocument/2006/relationships/image" Target="../media/image55.png"/><Relationship Id="rId10" Type="http://schemas.openxmlformats.org/officeDocument/2006/relationships/image" Target="../media/image48.png"/><Relationship Id="rId4" Type="http://schemas.openxmlformats.org/officeDocument/2006/relationships/image" Target="../media/image54.png"/><Relationship Id="rId9" Type="http://schemas.openxmlformats.org/officeDocument/2006/relationships/image" Target="../media/image47.png"/><Relationship Id="rId1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38.wmf"/><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20.png"/><Relationship Id="rId18" Type="http://schemas.openxmlformats.org/officeDocument/2006/relationships/image" Target="../media/image1710.png"/><Relationship Id="rId3" Type="http://schemas.openxmlformats.org/officeDocument/2006/relationships/image" Target="../media/image211.png"/><Relationship Id="rId21" Type="http://schemas.openxmlformats.org/officeDocument/2006/relationships/image" Target="../media/image201.png"/><Relationship Id="rId7" Type="http://schemas.openxmlformats.org/officeDocument/2006/relationships/image" Target="../media/image610.png"/><Relationship Id="rId12" Type="http://schemas.openxmlformats.org/officeDocument/2006/relationships/image" Target="../media/image111.png"/><Relationship Id="rId17" Type="http://schemas.openxmlformats.org/officeDocument/2006/relationships/image" Target="../media/image160.png"/><Relationship Id="rId2" Type="http://schemas.openxmlformats.org/officeDocument/2006/relationships/image" Target="../media/image110.png"/><Relationship Id="rId16" Type="http://schemas.openxmlformats.org/officeDocument/2006/relationships/image" Target="../media/image150.png"/><Relationship Id="rId20" Type="http://schemas.openxmlformats.org/officeDocument/2006/relationships/image" Target="../media/image1910.png"/><Relationship Id="rId1" Type="http://schemas.openxmlformats.org/officeDocument/2006/relationships/slideLayout" Target="../slideLayouts/slideLayout2.xml"/><Relationship Id="rId6" Type="http://schemas.openxmlformats.org/officeDocument/2006/relationships/image" Target="../media/image510.png"/><Relationship Id="rId11" Type="http://schemas.openxmlformats.org/officeDocument/2006/relationships/image" Target="../media/image100.png"/><Relationship Id="rId24" Type="http://schemas.openxmlformats.org/officeDocument/2006/relationships/image" Target="../media/image231.png"/><Relationship Id="rId5" Type="http://schemas.openxmlformats.org/officeDocument/2006/relationships/image" Target="../media/image63.png"/><Relationship Id="rId15" Type="http://schemas.openxmlformats.org/officeDocument/2006/relationships/image" Target="../media/image140.png"/><Relationship Id="rId23" Type="http://schemas.openxmlformats.org/officeDocument/2006/relationships/image" Target="../media/image221.png"/><Relationship Id="rId10" Type="http://schemas.openxmlformats.org/officeDocument/2006/relationships/image" Target="../media/image90.png"/><Relationship Id="rId19" Type="http://schemas.openxmlformats.org/officeDocument/2006/relationships/image" Target="../media/image1810.png"/><Relationship Id="rId4" Type="http://schemas.openxmlformats.org/officeDocument/2006/relationships/image" Target="../media/image311.png"/><Relationship Id="rId9" Type="http://schemas.openxmlformats.org/officeDocument/2006/relationships/image" Target="../media/image80.png"/><Relationship Id="rId14" Type="http://schemas.openxmlformats.org/officeDocument/2006/relationships/image" Target="../media/image130.png"/><Relationship Id="rId22" Type="http://schemas.openxmlformats.org/officeDocument/2006/relationships/image" Target="../media/image212.png"/></Relationships>
</file>

<file path=ppt/slides/_rels/slide56.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351.png"/><Relationship Id="rId18" Type="http://schemas.openxmlformats.org/officeDocument/2006/relationships/image" Target="../media/image401.png"/><Relationship Id="rId3" Type="http://schemas.openxmlformats.org/officeDocument/2006/relationships/image" Target="../media/image251.png"/><Relationship Id="rId21" Type="http://schemas.openxmlformats.org/officeDocument/2006/relationships/chart" Target="../charts/chart1.xml"/><Relationship Id="rId7" Type="http://schemas.openxmlformats.org/officeDocument/2006/relationships/image" Target="../media/image291.png"/><Relationship Id="rId12" Type="http://schemas.openxmlformats.org/officeDocument/2006/relationships/image" Target="../media/image341.png"/><Relationship Id="rId17" Type="http://schemas.openxmlformats.org/officeDocument/2006/relationships/image" Target="../media/image391.png"/><Relationship Id="rId2" Type="http://schemas.openxmlformats.org/officeDocument/2006/relationships/image" Target="../media/image242.png"/><Relationship Id="rId16" Type="http://schemas.openxmlformats.org/officeDocument/2006/relationships/image" Target="../media/image38.png"/><Relationship Id="rId20" Type="http://schemas.openxmlformats.org/officeDocument/2006/relationships/image" Target="../media/image421.png"/><Relationship Id="rId1" Type="http://schemas.openxmlformats.org/officeDocument/2006/relationships/slideLayout" Target="../slideLayouts/slideLayout2.xml"/><Relationship Id="rId6" Type="http://schemas.openxmlformats.org/officeDocument/2006/relationships/image" Target="../media/image281.png"/><Relationship Id="rId11" Type="http://schemas.openxmlformats.org/officeDocument/2006/relationships/image" Target="../media/image331.png"/><Relationship Id="rId5" Type="http://schemas.openxmlformats.org/officeDocument/2006/relationships/image" Target="../media/image271.png"/><Relationship Id="rId15" Type="http://schemas.openxmlformats.org/officeDocument/2006/relationships/image" Target="../media/image371.png"/><Relationship Id="rId10" Type="http://schemas.openxmlformats.org/officeDocument/2006/relationships/image" Target="../media/image321.png"/><Relationship Id="rId19" Type="http://schemas.openxmlformats.org/officeDocument/2006/relationships/image" Target="../media/image411.png"/><Relationship Id="rId4" Type="http://schemas.openxmlformats.org/officeDocument/2006/relationships/image" Target="../media/image261.png"/><Relationship Id="rId9" Type="http://schemas.openxmlformats.org/officeDocument/2006/relationships/image" Target="../media/image312.png"/><Relationship Id="rId14" Type="http://schemas.openxmlformats.org/officeDocument/2006/relationships/image" Target="../media/image361.png"/></Relationships>
</file>

<file path=ppt/slides/_rels/slide5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432.png"/><Relationship Id="rId1" Type="http://schemas.openxmlformats.org/officeDocument/2006/relationships/slideLayout" Target="../slideLayouts/slideLayout2.xml"/><Relationship Id="rId5" Type="http://schemas.openxmlformats.org/officeDocument/2006/relationships/image" Target="../media/image451.png"/><Relationship Id="rId4" Type="http://schemas.openxmlformats.org/officeDocument/2006/relationships/image" Target="../media/image441.png"/></Relationships>
</file>

<file path=ppt/slides/_rels/slide58.xml.rels><?xml version="1.0" encoding="UTF-8" standalone="yes"?>
<Relationships xmlns="http://schemas.openxmlformats.org/package/2006/relationships"><Relationship Id="rId8" Type="http://schemas.openxmlformats.org/officeDocument/2006/relationships/image" Target="../media/image501.png"/><Relationship Id="rId3" Type="http://schemas.openxmlformats.org/officeDocument/2006/relationships/image" Target="../media/image461.png"/><Relationship Id="rId7" Type="http://schemas.openxmlformats.org/officeDocument/2006/relationships/image" Target="../media/image49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hart" Target="../charts/chart3.xml"/><Relationship Id="rId5" Type="http://schemas.openxmlformats.org/officeDocument/2006/relationships/image" Target="../media/image481.png"/><Relationship Id="rId10" Type="http://schemas.openxmlformats.org/officeDocument/2006/relationships/image" Target="../media/image521.png"/><Relationship Id="rId4" Type="http://schemas.openxmlformats.org/officeDocument/2006/relationships/image" Target="../media/image471.png"/><Relationship Id="rId9" Type="http://schemas.openxmlformats.org/officeDocument/2006/relationships/image" Target="../media/image512.png"/></Relationships>
</file>

<file path=ppt/slides/_rels/slide59.xml.rels><?xml version="1.0" encoding="UTF-8" standalone="yes"?>
<Relationships xmlns="http://schemas.openxmlformats.org/package/2006/relationships"><Relationship Id="rId8" Type="http://schemas.openxmlformats.org/officeDocument/2006/relationships/image" Target="../media/image581.png"/><Relationship Id="rId13" Type="http://schemas.openxmlformats.org/officeDocument/2006/relationships/chart" Target="../charts/chart6.xml"/><Relationship Id="rId18" Type="http://schemas.openxmlformats.org/officeDocument/2006/relationships/image" Target="../media/image65.png"/><Relationship Id="rId26" Type="http://schemas.openxmlformats.org/officeDocument/2006/relationships/image" Target="../media/image73.png"/><Relationship Id="rId3" Type="http://schemas.openxmlformats.org/officeDocument/2006/relationships/image" Target="../media/image531.png"/><Relationship Id="rId21" Type="http://schemas.openxmlformats.org/officeDocument/2006/relationships/image" Target="../media/image68.png"/><Relationship Id="rId7" Type="http://schemas.openxmlformats.org/officeDocument/2006/relationships/image" Target="../media/image571.png"/><Relationship Id="rId12" Type="http://schemas.openxmlformats.org/officeDocument/2006/relationships/chart" Target="../charts/chart5.xml"/><Relationship Id="rId17" Type="http://schemas.openxmlformats.org/officeDocument/2006/relationships/image" Target="../media/image64.png"/><Relationship Id="rId25" Type="http://schemas.openxmlformats.org/officeDocument/2006/relationships/image" Target="../media/image72.png"/><Relationship Id="rId2" Type="http://schemas.openxmlformats.org/officeDocument/2006/relationships/notesSlide" Target="../notesSlides/notesSlide10.xml"/><Relationship Id="rId16" Type="http://schemas.openxmlformats.org/officeDocument/2006/relationships/image" Target="../media/image631.png"/><Relationship Id="rId20" Type="http://schemas.openxmlformats.org/officeDocument/2006/relationships/image" Target="../media/image67.png"/><Relationship Id="rId29" Type="http://schemas.openxmlformats.org/officeDocument/2006/relationships/chart" Target="../charts/chart7.xml"/><Relationship Id="rId1" Type="http://schemas.openxmlformats.org/officeDocument/2006/relationships/slideLayout" Target="../slideLayouts/slideLayout2.xml"/><Relationship Id="rId6" Type="http://schemas.openxmlformats.org/officeDocument/2006/relationships/image" Target="../media/image561.png"/><Relationship Id="rId11" Type="http://schemas.openxmlformats.org/officeDocument/2006/relationships/chart" Target="../charts/chart4.xml"/><Relationship Id="rId24" Type="http://schemas.openxmlformats.org/officeDocument/2006/relationships/image" Target="../media/image71.png"/><Relationship Id="rId5" Type="http://schemas.openxmlformats.org/officeDocument/2006/relationships/image" Target="../media/image551.png"/><Relationship Id="rId15" Type="http://schemas.openxmlformats.org/officeDocument/2006/relationships/image" Target="../media/image621.png"/><Relationship Id="rId23" Type="http://schemas.openxmlformats.org/officeDocument/2006/relationships/image" Target="../media/image70.png"/><Relationship Id="rId28" Type="http://schemas.openxmlformats.org/officeDocument/2006/relationships/image" Target="../media/image76.png"/><Relationship Id="rId10" Type="http://schemas.openxmlformats.org/officeDocument/2006/relationships/image" Target="../media/image601.png"/><Relationship Id="rId19" Type="http://schemas.openxmlformats.org/officeDocument/2006/relationships/image" Target="../media/image66.png"/><Relationship Id="rId4" Type="http://schemas.openxmlformats.org/officeDocument/2006/relationships/image" Target="../media/image541.png"/><Relationship Id="rId9" Type="http://schemas.openxmlformats.org/officeDocument/2006/relationships/image" Target="../media/image591.png"/><Relationship Id="rId14" Type="http://schemas.openxmlformats.org/officeDocument/2006/relationships/image" Target="../media/image612.png"/><Relationship Id="rId22" Type="http://schemas.openxmlformats.org/officeDocument/2006/relationships/image" Target="../media/image69.png"/><Relationship Id="rId27" Type="http://schemas.openxmlformats.org/officeDocument/2006/relationships/image" Target="../media/image75.png"/><Relationship Id="rId30" Type="http://schemas.openxmlformats.org/officeDocument/2006/relationships/image" Target="../media/image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9.png"/><Relationship Id="rId7" Type="http://schemas.openxmlformats.org/officeDocument/2006/relationships/chart" Target="../charts/chart10.xml"/><Relationship Id="rId12"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chart" Target="../charts/chart9.xml"/><Relationship Id="rId11" Type="http://schemas.openxmlformats.org/officeDocument/2006/relationships/image" Target="../media/image85.png"/><Relationship Id="rId5" Type="http://schemas.openxmlformats.org/officeDocument/2006/relationships/chart" Target="../charts/chart8.xml"/><Relationship Id="rId15" Type="http://schemas.openxmlformats.org/officeDocument/2006/relationships/image" Target="../media/image89.png"/><Relationship Id="rId10" Type="http://schemas.openxmlformats.org/officeDocument/2006/relationships/image" Target="../media/image84.png"/><Relationship Id="rId4" Type="http://schemas.openxmlformats.org/officeDocument/2006/relationships/image" Target="../media/image81.png"/><Relationship Id="rId9" Type="http://schemas.openxmlformats.org/officeDocument/2006/relationships/image" Target="../media/image83.png"/><Relationship Id="rId14" Type="http://schemas.openxmlformats.org/officeDocument/2006/relationships/image" Target="../media/image88.png"/></Relationships>
</file>

<file path=ppt/slides/_rels/slide61.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chart" Target="../charts/chart13.xml"/><Relationship Id="rId18" Type="http://schemas.openxmlformats.org/officeDocument/2006/relationships/image" Target="../media/image105.png"/><Relationship Id="rId3" Type="http://schemas.openxmlformats.org/officeDocument/2006/relationships/image" Target="../media/image92.png"/><Relationship Id="rId21" Type="http://schemas.openxmlformats.org/officeDocument/2006/relationships/image" Target="../media/image108.png"/><Relationship Id="rId7" Type="http://schemas.openxmlformats.org/officeDocument/2006/relationships/chart" Target="../charts/chart12.xml"/><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image" Target="../media/image91.png"/><Relationship Id="rId16" Type="http://schemas.openxmlformats.org/officeDocument/2006/relationships/image" Target="../media/image103.png"/><Relationship Id="rId20"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98.png"/><Relationship Id="rId24" Type="http://schemas.openxmlformats.org/officeDocument/2006/relationships/image" Target="../media/image113.png"/><Relationship Id="rId5" Type="http://schemas.openxmlformats.org/officeDocument/2006/relationships/image" Target="../media/image93.png"/><Relationship Id="rId15" Type="http://schemas.openxmlformats.org/officeDocument/2006/relationships/image" Target="../media/image102.png"/><Relationship Id="rId23" Type="http://schemas.openxmlformats.org/officeDocument/2006/relationships/image" Target="../media/image112.png"/><Relationship Id="rId10" Type="http://schemas.openxmlformats.org/officeDocument/2006/relationships/image" Target="../media/image97.png"/><Relationship Id="rId19" Type="http://schemas.openxmlformats.org/officeDocument/2006/relationships/image" Target="../media/image106.png"/><Relationship Id="rId4" Type="http://schemas.openxmlformats.org/officeDocument/2006/relationships/chart" Target="../charts/chart11.xml"/><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s>
</file>

<file path=ppt/slides/_rels/slide62.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5.png"/><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3.png"/><Relationship Id="rId5" Type="http://schemas.openxmlformats.org/officeDocument/2006/relationships/image" Target="../media/image116.png"/><Relationship Id="rId10" Type="http://schemas.openxmlformats.org/officeDocument/2006/relationships/image" Target="../media/image122.png"/><Relationship Id="rId4" Type="http://schemas.openxmlformats.org/officeDocument/2006/relationships/image" Target="../media/image115.png"/><Relationship Id="rId9" Type="http://schemas.openxmlformats.org/officeDocument/2006/relationships/image" Target="../media/image121.png"/></Relationships>
</file>

<file path=ppt/slides/_rels/slide63.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481.png"/><Relationship Id="rId7" Type="http://schemas.openxmlformats.org/officeDocument/2006/relationships/image" Target="../media/image126.png"/><Relationship Id="rId2" Type="http://schemas.openxmlformats.org/officeDocument/2006/relationships/image" Target="../media/image471.png"/><Relationship Id="rId1" Type="http://schemas.openxmlformats.org/officeDocument/2006/relationships/slideLayout" Target="../slideLayouts/slideLayout2.xml"/><Relationship Id="rId6" Type="http://schemas.openxmlformats.org/officeDocument/2006/relationships/image" Target="../media/image501.png"/><Relationship Id="rId5" Type="http://schemas.openxmlformats.org/officeDocument/2006/relationships/image" Target="../media/image491.png"/><Relationship Id="rId10" Type="http://schemas.openxmlformats.org/officeDocument/2006/relationships/image" Target="../media/image129.png"/><Relationship Id="rId4" Type="http://schemas.openxmlformats.org/officeDocument/2006/relationships/chart" Target="../charts/chart14.xml"/><Relationship Id="rId9" Type="http://schemas.openxmlformats.org/officeDocument/2006/relationships/image" Target="../media/image128.png"/></Relationships>
</file>

<file path=ppt/slides/_rels/slide64.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540.png"/><Relationship Id="rId18" Type="http://schemas.openxmlformats.org/officeDocument/2006/relationships/image" Target="../media/image590.png"/><Relationship Id="rId3" Type="http://schemas.openxmlformats.org/officeDocument/2006/relationships/image" Target="../media/image440.png"/><Relationship Id="rId21" Type="http://schemas.openxmlformats.org/officeDocument/2006/relationships/image" Target="../media/image620.png"/><Relationship Id="rId7" Type="http://schemas.openxmlformats.org/officeDocument/2006/relationships/image" Target="../media/image480.png"/><Relationship Id="rId12" Type="http://schemas.openxmlformats.org/officeDocument/2006/relationships/image" Target="../media/image530.png"/><Relationship Id="rId17" Type="http://schemas.openxmlformats.org/officeDocument/2006/relationships/image" Target="../media/image580.png"/><Relationship Id="rId2" Type="http://schemas.openxmlformats.org/officeDocument/2006/relationships/image" Target="../media/image431.png"/><Relationship Id="rId16" Type="http://schemas.openxmlformats.org/officeDocument/2006/relationships/image" Target="../media/image570.png"/><Relationship Id="rId20" Type="http://schemas.openxmlformats.org/officeDocument/2006/relationships/image" Target="../media/image611.png"/><Relationship Id="rId1" Type="http://schemas.openxmlformats.org/officeDocument/2006/relationships/slideLayout" Target="../slideLayouts/slideLayout2.xml"/><Relationship Id="rId6" Type="http://schemas.openxmlformats.org/officeDocument/2006/relationships/image" Target="../media/image470.png"/><Relationship Id="rId11" Type="http://schemas.openxmlformats.org/officeDocument/2006/relationships/image" Target="../media/image520.png"/><Relationship Id="rId5" Type="http://schemas.openxmlformats.org/officeDocument/2006/relationships/image" Target="../media/image460.png"/><Relationship Id="rId15" Type="http://schemas.openxmlformats.org/officeDocument/2006/relationships/image" Target="../media/image560.png"/><Relationship Id="rId23" Type="http://schemas.openxmlformats.org/officeDocument/2006/relationships/image" Target="../media/image640.png"/><Relationship Id="rId10" Type="http://schemas.openxmlformats.org/officeDocument/2006/relationships/image" Target="../media/image511.png"/><Relationship Id="rId19" Type="http://schemas.openxmlformats.org/officeDocument/2006/relationships/image" Target="../media/image600.png"/><Relationship Id="rId4" Type="http://schemas.openxmlformats.org/officeDocument/2006/relationships/image" Target="../media/image450.png"/><Relationship Id="rId9" Type="http://schemas.openxmlformats.org/officeDocument/2006/relationships/image" Target="../media/image500.png"/><Relationship Id="rId14" Type="http://schemas.openxmlformats.org/officeDocument/2006/relationships/image" Target="../media/image550.png"/><Relationship Id="rId22" Type="http://schemas.openxmlformats.org/officeDocument/2006/relationships/image" Target="../media/image630.png"/></Relationships>
</file>

<file path=ppt/slides/_rels/slide65.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18" Type="http://schemas.openxmlformats.org/officeDocument/2006/relationships/image" Target="../media/image145.png"/><Relationship Id="rId26" Type="http://schemas.openxmlformats.org/officeDocument/2006/relationships/image" Target="../media/image153.png"/><Relationship Id="rId39" Type="http://schemas.openxmlformats.org/officeDocument/2006/relationships/image" Target="../media/image167.png"/><Relationship Id="rId3" Type="http://schemas.openxmlformats.org/officeDocument/2006/relationships/chart" Target="../charts/chart15.xml"/><Relationship Id="rId21" Type="http://schemas.openxmlformats.org/officeDocument/2006/relationships/image" Target="../media/image148.png"/><Relationship Id="rId34" Type="http://schemas.openxmlformats.org/officeDocument/2006/relationships/image" Target="../media/image162.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4.png"/><Relationship Id="rId25" Type="http://schemas.openxmlformats.org/officeDocument/2006/relationships/image" Target="../media/image152.png"/><Relationship Id="rId33" Type="http://schemas.openxmlformats.org/officeDocument/2006/relationships/image" Target="../media/image161.png"/><Relationship Id="rId38" Type="http://schemas.openxmlformats.org/officeDocument/2006/relationships/image" Target="../media/image166.png"/><Relationship Id="rId2" Type="http://schemas.openxmlformats.org/officeDocument/2006/relationships/notesSlide" Target="../notesSlides/notesSlide12.xml"/><Relationship Id="rId16" Type="http://schemas.openxmlformats.org/officeDocument/2006/relationships/image" Target="../media/image143.png"/><Relationship Id="rId20" Type="http://schemas.openxmlformats.org/officeDocument/2006/relationships/image" Target="../media/image147.png"/><Relationship Id="rId29"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32.png"/><Relationship Id="rId11" Type="http://schemas.openxmlformats.org/officeDocument/2006/relationships/image" Target="../media/image137.png"/><Relationship Id="rId24" Type="http://schemas.openxmlformats.org/officeDocument/2006/relationships/image" Target="../media/image151.png"/><Relationship Id="rId32" Type="http://schemas.openxmlformats.org/officeDocument/2006/relationships/image" Target="../media/image159.png"/><Relationship Id="rId37" Type="http://schemas.openxmlformats.org/officeDocument/2006/relationships/image" Target="../media/image165.png"/><Relationship Id="rId40" Type="http://schemas.openxmlformats.org/officeDocument/2006/relationships/image" Target="../media/image168.png"/><Relationship Id="rId5" Type="http://schemas.openxmlformats.org/officeDocument/2006/relationships/image" Target="../media/image131.png"/><Relationship Id="rId15" Type="http://schemas.openxmlformats.org/officeDocument/2006/relationships/image" Target="../media/image142.png"/><Relationship Id="rId23" Type="http://schemas.openxmlformats.org/officeDocument/2006/relationships/chart" Target="../charts/chart17.xml"/><Relationship Id="rId28" Type="http://schemas.openxmlformats.org/officeDocument/2006/relationships/image" Target="../media/image155.png"/><Relationship Id="rId36" Type="http://schemas.openxmlformats.org/officeDocument/2006/relationships/image" Target="../media/image164.png"/><Relationship Id="rId10" Type="http://schemas.openxmlformats.org/officeDocument/2006/relationships/image" Target="../media/image136.png"/><Relationship Id="rId19" Type="http://schemas.openxmlformats.org/officeDocument/2006/relationships/image" Target="../media/image146.png"/><Relationship Id="rId31" Type="http://schemas.openxmlformats.org/officeDocument/2006/relationships/image" Target="../media/image158.png"/><Relationship Id="rId4" Type="http://schemas.openxmlformats.org/officeDocument/2006/relationships/chart" Target="../charts/chart16.xml"/><Relationship Id="rId9" Type="http://schemas.openxmlformats.org/officeDocument/2006/relationships/image" Target="../media/image135.png"/><Relationship Id="rId14" Type="http://schemas.openxmlformats.org/officeDocument/2006/relationships/image" Target="../media/image141.png"/><Relationship Id="rId22" Type="http://schemas.openxmlformats.org/officeDocument/2006/relationships/image" Target="../media/image149.png"/><Relationship Id="rId27" Type="http://schemas.openxmlformats.org/officeDocument/2006/relationships/image" Target="../media/image154.png"/><Relationship Id="rId30" Type="http://schemas.openxmlformats.org/officeDocument/2006/relationships/image" Target="../media/image157.png"/><Relationship Id="rId35" Type="http://schemas.openxmlformats.org/officeDocument/2006/relationships/image" Target="../media/image163.png"/></Relationships>
</file>

<file path=ppt/slides/_rels/slide66.xml.rels><?xml version="1.0" encoding="UTF-8" standalone="yes"?>
<Relationships xmlns="http://schemas.openxmlformats.org/package/2006/relationships"><Relationship Id="rId8" Type="http://schemas.openxmlformats.org/officeDocument/2006/relationships/chart" Target="../charts/chart20.xml"/><Relationship Id="rId13" Type="http://schemas.openxmlformats.org/officeDocument/2006/relationships/image" Target="../media/image176.png"/><Relationship Id="rId18" Type="http://schemas.openxmlformats.org/officeDocument/2006/relationships/image" Target="../media/image181.png"/><Relationship Id="rId26" Type="http://schemas.openxmlformats.org/officeDocument/2006/relationships/image" Target="../media/image186.png"/><Relationship Id="rId3" Type="http://schemas.openxmlformats.org/officeDocument/2006/relationships/image" Target="../media/image170.png"/><Relationship Id="rId21" Type="http://schemas.openxmlformats.org/officeDocument/2006/relationships/chart" Target="../charts/chart23.xml"/><Relationship Id="rId7" Type="http://schemas.openxmlformats.org/officeDocument/2006/relationships/image" Target="../media/image172.png"/><Relationship Id="rId12" Type="http://schemas.openxmlformats.org/officeDocument/2006/relationships/image" Target="../media/image175.png"/><Relationship Id="rId17" Type="http://schemas.openxmlformats.org/officeDocument/2006/relationships/image" Target="../media/image180.png"/><Relationship Id="rId25" Type="http://schemas.openxmlformats.org/officeDocument/2006/relationships/image" Target="../media/image185.png"/><Relationship Id="rId2" Type="http://schemas.openxmlformats.org/officeDocument/2006/relationships/image" Target="../media/image169.png"/><Relationship Id="rId16" Type="http://schemas.openxmlformats.org/officeDocument/2006/relationships/image" Target="../media/image179.png"/><Relationship Id="rId20" Type="http://schemas.openxmlformats.org/officeDocument/2006/relationships/chart" Target="../charts/chart22.xml"/><Relationship Id="rId29" Type="http://schemas.openxmlformats.org/officeDocument/2006/relationships/chart" Target="../charts/chart25.xml"/><Relationship Id="rId1" Type="http://schemas.openxmlformats.org/officeDocument/2006/relationships/slideLayout" Target="../slideLayouts/slideLayout2.xml"/><Relationship Id="rId6" Type="http://schemas.openxmlformats.org/officeDocument/2006/relationships/chart" Target="../charts/chart19.xml"/><Relationship Id="rId11" Type="http://schemas.openxmlformats.org/officeDocument/2006/relationships/image" Target="../media/image174.png"/><Relationship Id="rId24" Type="http://schemas.openxmlformats.org/officeDocument/2006/relationships/image" Target="../media/image184.png"/><Relationship Id="rId5" Type="http://schemas.openxmlformats.org/officeDocument/2006/relationships/chart" Target="../charts/chart18.xml"/><Relationship Id="rId15" Type="http://schemas.openxmlformats.org/officeDocument/2006/relationships/image" Target="../media/image178.png"/><Relationship Id="rId23" Type="http://schemas.openxmlformats.org/officeDocument/2006/relationships/image" Target="../media/image183.png"/><Relationship Id="rId28" Type="http://schemas.openxmlformats.org/officeDocument/2006/relationships/image" Target="../media/image188.png"/><Relationship Id="rId10" Type="http://schemas.openxmlformats.org/officeDocument/2006/relationships/image" Target="../media/image173.png"/><Relationship Id="rId19" Type="http://schemas.openxmlformats.org/officeDocument/2006/relationships/image" Target="../media/image182.png"/><Relationship Id="rId31" Type="http://schemas.openxmlformats.org/officeDocument/2006/relationships/image" Target="../media/image189.png"/><Relationship Id="rId4" Type="http://schemas.openxmlformats.org/officeDocument/2006/relationships/image" Target="../media/image171.png"/><Relationship Id="rId9" Type="http://schemas.openxmlformats.org/officeDocument/2006/relationships/chart" Target="../charts/chart21.xml"/><Relationship Id="rId14" Type="http://schemas.openxmlformats.org/officeDocument/2006/relationships/image" Target="../media/image177.png"/><Relationship Id="rId22" Type="http://schemas.openxmlformats.org/officeDocument/2006/relationships/chart" Target="../charts/chart24.xml"/><Relationship Id="rId27" Type="http://schemas.openxmlformats.org/officeDocument/2006/relationships/image" Target="../media/image187.png"/><Relationship Id="rId30" Type="http://schemas.openxmlformats.org/officeDocument/2006/relationships/chart" Target="../charts/chart26.xml"/></Relationships>
</file>

<file path=ppt/slides/_rels/slide67.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98.png"/><Relationship Id="rId3" Type="http://schemas.openxmlformats.org/officeDocument/2006/relationships/chart" Target="../charts/chart28.xml"/><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chart" Target="../charts/chart27.xml"/><Relationship Id="rId1" Type="http://schemas.openxmlformats.org/officeDocument/2006/relationships/slideLayout" Target="../slideLayouts/slideLayout2.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chart" Target="../charts/chart29.xml"/><Relationship Id="rId9" Type="http://schemas.openxmlformats.org/officeDocument/2006/relationships/image" Target="../media/image194.png"/><Relationship Id="rId14" Type="http://schemas.openxmlformats.org/officeDocument/2006/relationships/image" Target="../media/image199.png"/></Relationships>
</file>

<file path=ppt/slides/_rels/slide68.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350.png"/><Relationship Id="rId18" Type="http://schemas.openxmlformats.org/officeDocument/2006/relationships/image" Target="../media/image400.png"/><Relationship Id="rId3" Type="http://schemas.openxmlformats.org/officeDocument/2006/relationships/image" Target="../media/image250.png"/><Relationship Id="rId21" Type="http://schemas.openxmlformats.org/officeDocument/2006/relationships/image" Target="../media/image430.png"/><Relationship Id="rId7" Type="http://schemas.openxmlformats.org/officeDocument/2006/relationships/image" Target="../media/image290.png"/><Relationship Id="rId12" Type="http://schemas.openxmlformats.org/officeDocument/2006/relationships/image" Target="../media/image340.png"/><Relationship Id="rId17" Type="http://schemas.openxmlformats.org/officeDocument/2006/relationships/image" Target="../media/image390.png"/><Relationship Id="rId2" Type="http://schemas.openxmlformats.org/officeDocument/2006/relationships/image" Target="../media/image241.png"/><Relationship Id="rId16" Type="http://schemas.openxmlformats.org/officeDocument/2006/relationships/image" Target="../media/image380.png"/><Relationship Id="rId20"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280.png"/><Relationship Id="rId11" Type="http://schemas.openxmlformats.org/officeDocument/2006/relationships/image" Target="../media/image330.png"/><Relationship Id="rId5" Type="http://schemas.openxmlformats.org/officeDocument/2006/relationships/image" Target="../media/image270.png"/><Relationship Id="rId15" Type="http://schemas.openxmlformats.org/officeDocument/2006/relationships/image" Target="../media/image370.png"/><Relationship Id="rId10" Type="http://schemas.openxmlformats.org/officeDocument/2006/relationships/image" Target="../media/image320.png"/><Relationship Id="rId19" Type="http://schemas.openxmlformats.org/officeDocument/2006/relationships/image" Target="../media/image410.png"/><Relationship Id="rId4" Type="http://schemas.openxmlformats.org/officeDocument/2006/relationships/image" Target="../media/image260.png"/><Relationship Id="rId9" Type="http://schemas.openxmlformats.org/officeDocument/2006/relationships/image" Target="../media/image310.png"/><Relationship Id="rId14" Type="http://schemas.openxmlformats.org/officeDocument/2006/relationships/image" Target="../media/image360.png"/></Relationships>
</file>

<file path=ppt/slides/_rels/slide69.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1900.png"/><Relationship Id="rId7" Type="http://schemas.openxmlformats.org/officeDocument/2006/relationships/image" Target="../media/image230.png"/><Relationship Id="rId2" Type="http://schemas.openxmlformats.org/officeDocument/2006/relationships/image" Target="../media/image1800.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0.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smtClean="0"/>
              <a:t>SLAM</a:t>
            </a:r>
            <a:r>
              <a:rPr kumimoji="1" lang="ja-JP" altLang="en-US" dirty="0" smtClean="0"/>
              <a:t>記事</a:t>
            </a:r>
            <a:endParaRPr kumimoji="1" lang="ja-JP" altLang="en-US" dirty="0"/>
          </a:p>
        </p:txBody>
      </p:sp>
      <p:sp>
        <p:nvSpPr>
          <p:cNvPr id="3" name="サブタイトル 2"/>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054061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20" y="0"/>
            <a:ext cx="12046960" cy="6858000"/>
          </a:xfrm>
          <a:prstGeom prst="rect">
            <a:avLst/>
          </a:prstGeom>
        </p:spPr>
      </p:pic>
      <p:sp>
        <p:nvSpPr>
          <p:cNvPr id="5" name="正方形/長方形 4"/>
          <p:cNvSpPr/>
          <p:nvPr/>
        </p:nvSpPr>
        <p:spPr>
          <a:xfrm>
            <a:off x="278674" y="3004458"/>
            <a:ext cx="2151017" cy="126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8674" y="3731624"/>
            <a:ext cx="2151017" cy="126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278674" y="539932"/>
            <a:ext cx="2151017" cy="126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吹き出し 7"/>
          <p:cNvSpPr/>
          <p:nvPr/>
        </p:nvSpPr>
        <p:spPr>
          <a:xfrm>
            <a:off x="2020390" y="824864"/>
            <a:ext cx="2142308" cy="283302"/>
          </a:xfrm>
          <a:prstGeom prst="wedgeRectCallout">
            <a:avLst>
              <a:gd name="adj1" fmla="val -43340"/>
              <a:gd name="adj2" fmla="val -12358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ワールド座標系の原点</a:t>
            </a:r>
            <a:endParaRPr kumimoji="1" lang="ja-JP" altLang="en-US" sz="1400" dirty="0">
              <a:solidFill>
                <a:schemeClr val="tx1"/>
              </a:solidFill>
            </a:endParaRPr>
          </a:p>
        </p:txBody>
      </p:sp>
      <p:sp>
        <p:nvSpPr>
          <p:cNvPr id="9" name="四角形吹き出し 8"/>
          <p:cNvSpPr/>
          <p:nvPr/>
        </p:nvSpPr>
        <p:spPr>
          <a:xfrm>
            <a:off x="2020389" y="3257547"/>
            <a:ext cx="2299061" cy="283302"/>
          </a:xfrm>
          <a:prstGeom prst="wedgeRectCallout">
            <a:avLst>
              <a:gd name="adj1" fmla="val -43340"/>
              <a:gd name="adj2" fmla="val -12358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ロボットベースの</a:t>
            </a:r>
            <a:r>
              <a:rPr kumimoji="1" lang="en-US" altLang="ja-JP" sz="1400" dirty="0" smtClean="0">
                <a:solidFill>
                  <a:schemeClr val="tx1"/>
                </a:solidFill>
              </a:rPr>
              <a:t>TF</a:t>
            </a:r>
            <a:r>
              <a:rPr kumimoji="1" lang="ja-JP" altLang="en-US" sz="1400" dirty="0" smtClean="0">
                <a:solidFill>
                  <a:schemeClr val="tx1"/>
                </a:solidFill>
              </a:rPr>
              <a:t>フレーム</a:t>
            </a:r>
            <a:endParaRPr kumimoji="1" lang="ja-JP" altLang="en-US" sz="1400" dirty="0">
              <a:solidFill>
                <a:schemeClr val="tx1"/>
              </a:solidFill>
            </a:endParaRPr>
          </a:p>
        </p:txBody>
      </p:sp>
      <p:sp>
        <p:nvSpPr>
          <p:cNvPr id="10" name="四角形吹き出し 9"/>
          <p:cNvSpPr/>
          <p:nvPr/>
        </p:nvSpPr>
        <p:spPr>
          <a:xfrm>
            <a:off x="2020389" y="4000364"/>
            <a:ext cx="2299061" cy="283302"/>
          </a:xfrm>
          <a:prstGeom prst="wedgeRectCallout">
            <a:avLst>
              <a:gd name="adj1" fmla="val -43340"/>
              <a:gd name="adj2" fmla="val -12358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オドメトリ原点の</a:t>
            </a:r>
            <a:r>
              <a:rPr kumimoji="1" lang="en-US" altLang="ja-JP" sz="1400" dirty="0" smtClean="0">
                <a:solidFill>
                  <a:schemeClr val="tx1"/>
                </a:solidFill>
              </a:rPr>
              <a:t>TF</a:t>
            </a:r>
            <a:r>
              <a:rPr kumimoji="1" lang="ja-JP" altLang="en-US" sz="1400" dirty="0" smtClean="0">
                <a:solidFill>
                  <a:schemeClr val="tx1"/>
                </a:solidFill>
              </a:rPr>
              <a:t>フレーム</a:t>
            </a:r>
            <a:endParaRPr kumimoji="1" lang="ja-JP" altLang="en-US" sz="1400" dirty="0">
              <a:solidFill>
                <a:schemeClr val="tx1"/>
              </a:solidFill>
            </a:endParaRPr>
          </a:p>
        </p:txBody>
      </p:sp>
    </p:spTree>
    <p:extLst>
      <p:ext uri="{BB962C8B-B14F-4D97-AF65-F5344CB8AC3E}">
        <p14:creationId xmlns:p14="http://schemas.microsoft.com/office/powerpoint/2010/main" val="243103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20" y="0"/>
            <a:ext cx="12046960" cy="6858000"/>
          </a:xfrm>
          <a:prstGeom prst="rect">
            <a:avLst/>
          </a:prstGeom>
        </p:spPr>
      </p:pic>
      <p:sp>
        <p:nvSpPr>
          <p:cNvPr id="5" name="正方形/長方形 4"/>
          <p:cNvSpPr/>
          <p:nvPr/>
        </p:nvSpPr>
        <p:spPr>
          <a:xfrm>
            <a:off x="2812869" y="-1"/>
            <a:ext cx="696686" cy="2612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吹き出し 5"/>
          <p:cNvSpPr/>
          <p:nvPr/>
        </p:nvSpPr>
        <p:spPr>
          <a:xfrm>
            <a:off x="2995750" y="398143"/>
            <a:ext cx="1759130" cy="283302"/>
          </a:xfrm>
          <a:prstGeom prst="wedgeRectCallout">
            <a:avLst>
              <a:gd name="adj1" fmla="val -43340"/>
              <a:gd name="adj2" fmla="val -12358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①ここをクリックして</a:t>
            </a:r>
            <a:endParaRPr kumimoji="1" lang="ja-JP" altLang="en-US" sz="1400" dirty="0">
              <a:solidFill>
                <a:schemeClr val="tx1"/>
              </a:solidFill>
            </a:endParaRPr>
          </a:p>
        </p:txBody>
      </p:sp>
      <p:sp>
        <p:nvSpPr>
          <p:cNvPr id="7" name="四角形吹き出し 6"/>
          <p:cNvSpPr/>
          <p:nvPr/>
        </p:nvSpPr>
        <p:spPr>
          <a:xfrm>
            <a:off x="9174481" y="3428999"/>
            <a:ext cx="1759130" cy="455023"/>
          </a:xfrm>
          <a:prstGeom prst="wedgeRectCallout">
            <a:avLst>
              <a:gd name="adj1" fmla="val 13591"/>
              <a:gd name="adj2" fmla="val -126024"/>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②フィールド上の</a:t>
            </a:r>
            <a:endParaRPr lang="en-US" altLang="ja-JP" sz="1400" dirty="0" smtClean="0">
              <a:solidFill>
                <a:schemeClr val="tx1"/>
              </a:solidFill>
            </a:endParaRPr>
          </a:p>
          <a:p>
            <a:pPr algn="ctr"/>
            <a:r>
              <a:rPr kumimoji="1" lang="ja-JP" altLang="en-US" sz="1400" dirty="0">
                <a:solidFill>
                  <a:schemeClr val="tx1"/>
                </a:solidFill>
              </a:rPr>
              <a:t>どこか</a:t>
            </a:r>
            <a:r>
              <a:rPr kumimoji="1" lang="ja-JP" altLang="en-US" sz="1400" dirty="0" smtClean="0">
                <a:solidFill>
                  <a:schemeClr val="tx1"/>
                </a:solidFill>
              </a:rPr>
              <a:t>でドラッグ</a:t>
            </a:r>
            <a:endParaRPr kumimoji="1" lang="ja-JP" altLang="en-US" sz="1400" dirty="0">
              <a:solidFill>
                <a:schemeClr val="tx1"/>
              </a:solidFill>
            </a:endParaRPr>
          </a:p>
        </p:txBody>
      </p:sp>
      <p:sp>
        <p:nvSpPr>
          <p:cNvPr id="8" name="四角形吹き出し 7"/>
          <p:cNvSpPr/>
          <p:nvPr/>
        </p:nvSpPr>
        <p:spPr>
          <a:xfrm>
            <a:off x="9174481" y="2307771"/>
            <a:ext cx="1018904" cy="435430"/>
          </a:xfrm>
          <a:prstGeom prst="wedgeRectCallout">
            <a:avLst>
              <a:gd name="adj1" fmla="val 42419"/>
              <a:gd name="adj2" fmla="val 102095"/>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rPr>
              <a:t>ロボットの</a:t>
            </a:r>
            <a:endParaRPr kumimoji="1" lang="en-US" altLang="ja-JP" sz="1200" dirty="0" smtClean="0">
              <a:solidFill>
                <a:schemeClr val="tx1"/>
              </a:solidFill>
            </a:endParaRPr>
          </a:p>
          <a:p>
            <a:pPr algn="ctr"/>
            <a:r>
              <a:rPr lang="ja-JP" altLang="en-US" sz="1200" dirty="0">
                <a:solidFill>
                  <a:schemeClr val="tx1"/>
                </a:solidFill>
              </a:rPr>
              <a:t>目標</a:t>
            </a:r>
            <a:r>
              <a:rPr kumimoji="1" lang="ja-JP" altLang="en-US" sz="1200" dirty="0" smtClean="0">
                <a:solidFill>
                  <a:schemeClr val="tx1"/>
                </a:solidFill>
              </a:rPr>
              <a:t>位置</a:t>
            </a:r>
            <a:endParaRPr kumimoji="1" lang="ja-JP" altLang="en-US" sz="1200" dirty="0">
              <a:solidFill>
                <a:schemeClr val="tx1"/>
              </a:solidFill>
            </a:endParaRPr>
          </a:p>
        </p:txBody>
      </p:sp>
      <p:sp>
        <p:nvSpPr>
          <p:cNvPr id="9" name="四角形吹き出し 8"/>
          <p:cNvSpPr/>
          <p:nvPr/>
        </p:nvSpPr>
        <p:spPr>
          <a:xfrm>
            <a:off x="10241279" y="1863634"/>
            <a:ext cx="1010195" cy="444138"/>
          </a:xfrm>
          <a:prstGeom prst="wedgeRectCallout">
            <a:avLst>
              <a:gd name="adj1" fmla="val -3505"/>
              <a:gd name="adj2" fmla="val 93219"/>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rPr>
              <a:t>ロボットの</a:t>
            </a:r>
            <a:endParaRPr kumimoji="1" lang="en-US" altLang="ja-JP" sz="1200" dirty="0" smtClean="0">
              <a:solidFill>
                <a:schemeClr val="tx1"/>
              </a:solidFill>
            </a:endParaRPr>
          </a:p>
          <a:p>
            <a:pPr algn="ctr"/>
            <a:r>
              <a:rPr lang="ja-JP" altLang="en-US" sz="1200" dirty="0">
                <a:solidFill>
                  <a:schemeClr val="tx1"/>
                </a:solidFill>
              </a:rPr>
              <a:t>目標</a:t>
            </a:r>
            <a:r>
              <a:rPr kumimoji="1" lang="ja-JP" altLang="en-US" sz="1200" dirty="0" smtClean="0">
                <a:solidFill>
                  <a:schemeClr val="tx1"/>
                </a:solidFill>
              </a:rPr>
              <a:t>方向</a:t>
            </a:r>
            <a:endParaRPr kumimoji="1" lang="ja-JP" altLang="en-US" sz="1200" dirty="0">
              <a:solidFill>
                <a:schemeClr val="tx1"/>
              </a:solidFill>
            </a:endParaRPr>
          </a:p>
        </p:txBody>
      </p:sp>
      <p:sp>
        <p:nvSpPr>
          <p:cNvPr id="10" name="正方形/長方形 9"/>
          <p:cNvSpPr/>
          <p:nvPr/>
        </p:nvSpPr>
        <p:spPr>
          <a:xfrm>
            <a:off x="216889" y="2876921"/>
            <a:ext cx="2151017" cy="108000"/>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16889" y="3249983"/>
            <a:ext cx="2151017" cy="1080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吹き出し 11"/>
          <p:cNvSpPr/>
          <p:nvPr/>
        </p:nvSpPr>
        <p:spPr>
          <a:xfrm>
            <a:off x="1810275" y="2513174"/>
            <a:ext cx="1404000" cy="216000"/>
          </a:xfrm>
          <a:prstGeom prst="wedgeRectCallout">
            <a:avLst>
              <a:gd name="adj1" fmla="val -46027"/>
              <a:gd name="adj2" fmla="val 146839"/>
            </a:avLst>
          </a:prstGeom>
          <a:solidFill>
            <a:srgbClr val="00FF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rPr>
              <a:t>大域的コストマップ</a:t>
            </a:r>
            <a:endParaRPr kumimoji="1" lang="ja-JP" altLang="en-US" sz="1200" dirty="0">
              <a:solidFill>
                <a:schemeClr val="tx1"/>
              </a:solidFill>
            </a:endParaRPr>
          </a:p>
        </p:txBody>
      </p:sp>
      <p:sp>
        <p:nvSpPr>
          <p:cNvPr id="14" name="正方形/長方形 13"/>
          <p:cNvSpPr/>
          <p:nvPr/>
        </p:nvSpPr>
        <p:spPr>
          <a:xfrm>
            <a:off x="216889" y="3001275"/>
            <a:ext cx="2151017" cy="108000"/>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216889" y="3125629"/>
            <a:ext cx="2151017" cy="108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15"/>
          <p:cNvSpPr/>
          <p:nvPr/>
        </p:nvSpPr>
        <p:spPr>
          <a:xfrm>
            <a:off x="2512275" y="2851701"/>
            <a:ext cx="1404000" cy="216000"/>
          </a:xfrm>
          <a:prstGeom prst="wedgeRectCallout">
            <a:avLst>
              <a:gd name="adj1" fmla="val -62836"/>
              <a:gd name="adj2" fmla="val 45975"/>
            </a:avLst>
          </a:prstGeom>
          <a:solidFill>
            <a:srgbClr val="00FF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rPr>
              <a:t>局所</a:t>
            </a:r>
            <a:r>
              <a:rPr kumimoji="1" lang="ja-JP" altLang="en-US" sz="1200" dirty="0" smtClean="0">
                <a:solidFill>
                  <a:schemeClr val="tx1"/>
                </a:solidFill>
              </a:rPr>
              <a:t>的コストマップ</a:t>
            </a:r>
            <a:endParaRPr kumimoji="1" lang="ja-JP" altLang="en-US" sz="1200" dirty="0">
              <a:solidFill>
                <a:schemeClr val="tx1"/>
              </a:solidFill>
            </a:endParaRPr>
          </a:p>
        </p:txBody>
      </p:sp>
      <p:sp>
        <p:nvSpPr>
          <p:cNvPr id="17" name="四角形吹き出し 16"/>
          <p:cNvSpPr/>
          <p:nvPr/>
        </p:nvSpPr>
        <p:spPr>
          <a:xfrm>
            <a:off x="2512275" y="3100229"/>
            <a:ext cx="1404000" cy="216000"/>
          </a:xfrm>
          <a:prstGeom prst="wedgeRectCallout">
            <a:avLst>
              <a:gd name="adj1" fmla="val -62836"/>
              <a:gd name="adj2" fmla="val 1877"/>
            </a:avLst>
          </a:prstGeom>
          <a:solidFill>
            <a:schemeClr val="accent6">
              <a:lumMod val="40000"/>
              <a:lumOff val="6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rPr>
              <a:t>大域的経路</a:t>
            </a:r>
            <a:endParaRPr kumimoji="1" lang="ja-JP" altLang="en-US" sz="1200" dirty="0">
              <a:solidFill>
                <a:schemeClr val="tx1"/>
              </a:solidFill>
            </a:endParaRPr>
          </a:p>
        </p:txBody>
      </p:sp>
      <p:sp>
        <p:nvSpPr>
          <p:cNvPr id="18" name="四角形吹き出し 17"/>
          <p:cNvSpPr/>
          <p:nvPr/>
        </p:nvSpPr>
        <p:spPr>
          <a:xfrm>
            <a:off x="1810275" y="3501166"/>
            <a:ext cx="1404000" cy="216000"/>
          </a:xfrm>
          <a:prstGeom prst="wedgeRectCallout">
            <a:avLst>
              <a:gd name="adj1" fmla="val -43840"/>
              <a:gd name="adj2" fmla="val -145114"/>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rPr>
              <a:t>局所的経路</a:t>
            </a:r>
            <a:endParaRPr kumimoji="1" lang="ja-JP" altLang="en-US" sz="1200" dirty="0">
              <a:solidFill>
                <a:schemeClr val="tx1"/>
              </a:solidFill>
            </a:endParaRPr>
          </a:p>
        </p:txBody>
      </p:sp>
      <p:sp>
        <p:nvSpPr>
          <p:cNvPr id="2" name="テキスト ボックス 1"/>
          <p:cNvSpPr txBox="1"/>
          <p:nvPr/>
        </p:nvSpPr>
        <p:spPr>
          <a:xfrm>
            <a:off x="216889" y="3560856"/>
            <a:ext cx="994073" cy="523220"/>
          </a:xfrm>
          <a:prstGeom prst="rect">
            <a:avLst/>
          </a:prstGeom>
          <a:noFill/>
          <a:ln>
            <a:solidFill>
              <a:schemeClr val="tx1"/>
            </a:solidFill>
          </a:ln>
        </p:spPr>
        <p:txBody>
          <a:bodyPr wrap="square" rtlCol="0">
            <a:spAutoFit/>
          </a:bodyPr>
          <a:lstStyle/>
          <a:p>
            <a:pPr algn="ctr"/>
            <a:r>
              <a:rPr kumimoji="1" lang="ja-JP" altLang="en-US" sz="1400" dirty="0" smtClean="0"/>
              <a:t>チェックを</a:t>
            </a:r>
            <a:endParaRPr kumimoji="1" lang="en-US" altLang="ja-JP" sz="1400" dirty="0" smtClean="0"/>
          </a:p>
          <a:p>
            <a:pPr algn="ctr"/>
            <a:r>
              <a:rPr kumimoji="1" lang="ja-JP" altLang="en-US" sz="1400" dirty="0" smtClean="0"/>
              <a:t>入れる</a:t>
            </a:r>
            <a:endParaRPr kumimoji="1" lang="ja-JP" altLang="en-US" sz="1400" dirty="0"/>
          </a:p>
        </p:txBody>
      </p:sp>
    </p:spTree>
    <p:extLst>
      <p:ext uri="{BB962C8B-B14F-4D97-AF65-F5344CB8AC3E}">
        <p14:creationId xmlns:p14="http://schemas.microsoft.com/office/powerpoint/2010/main" val="2371165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611942"/>
          </a:xfrm>
          <a:prstGeom prst="rect">
            <a:avLst/>
          </a:prstGeom>
        </p:spPr>
      </p:pic>
    </p:spTree>
    <p:extLst>
      <p:ext uri="{BB962C8B-B14F-4D97-AF65-F5344CB8AC3E}">
        <p14:creationId xmlns:p14="http://schemas.microsoft.com/office/powerpoint/2010/main" val="38626992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円/楕円 3"/>
          <p:cNvSpPr/>
          <p:nvPr/>
        </p:nvSpPr>
        <p:spPr>
          <a:xfrm>
            <a:off x="3589505" y="2848314"/>
            <a:ext cx="1745976" cy="349024"/>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rgbClr val="FF0000"/>
                </a:solidFill>
              </a:rPr>
              <a:t>/</a:t>
            </a:r>
            <a:r>
              <a:rPr lang="en-US" altLang="ja-JP" sz="1600" dirty="0" err="1" smtClean="0">
                <a:solidFill>
                  <a:srgbClr val="FF0000"/>
                </a:solidFill>
              </a:rPr>
              <a:t>move_base</a:t>
            </a:r>
            <a:endParaRPr kumimoji="1" lang="ja-JP" altLang="en-US" sz="1600" dirty="0">
              <a:solidFill>
                <a:srgbClr val="FF0000"/>
              </a:solidFill>
            </a:endParaRPr>
          </a:p>
        </p:txBody>
      </p:sp>
      <p:sp>
        <p:nvSpPr>
          <p:cNvPr id="6" name="角丸四角形 5"/>
          <p:cNvSpPr/>
          <p:nvPr/>
        </p:nvSpPr>
        <p:spPr>
          <a:xfrm>
            <a:off x="3206311" y="2032449"/>
            <a:ext cx="2505436"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move_base_simple</a:t>
            </a:r>
            <a:r>
              <a:rPr kumimoji="1" lang="en-US" altLang="ja-JP" sz="1600" dirty="0" smtClean="0">
                <a:solidFill>
                  <a:srgbClr val="0070C0"/>
                </a:solidFill>
              </a:rPr>
              <a:t>/goal</a:t>
            </a:r>
            <a:endParaRPr kumimoji="1" lang="ja-JP" altLang="en-US" sz="1600" dirty="0">
              <a:solidFill>
                <a:srgbClr val="0070C0"/>
              </a:solidFill>
            </a:endParaRPr>
          </a:p>
        </p:txBody>
      </p:sp>
      <p:cxnSp>
        <p:nvCxnSpPr>
          <p:cNvPr id="8" name="直線矢印コネクタ 7"/>
          <p:cNvCxnSpPr>
            <a:stCxn id="6" idx="2"/>
            <a:endCxn id="4" idx="0"/>
          </p:cNvCxnSpPr>
          <p:nvPr/>
        </p:nvCxnSpPr>
        <p:spPr>
          <a:xfrm>
            <a:off x="4459029" y="2397864"/>
            <a:ext cx="3464" cy="45045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円/楕円 9"/>
          <p:cNvSpPr/>
          <p:nvPr/>
        </p:nvSpPr>
        <p:spPr>
          <a:xfrm>
            <a:off x="1143009" y="4814893"/>
            <a:ext cx="1605045" cy="349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chemeClr val="tx1"/>
                </a:solidFill>
              </a:rPr>
              <a:t>/gazebo</a:t>
            </a:r>
            <a:endParaRPr kumimoji="1" lang="ja-JP" altLang="en-US" sz="1600" dirty="0">
              <a:solidFill>
                <a:schemeClr val="tx1"/>
              </a:solidFill>
            </a:endParaRPr>
          </a:p>
        </p:txBody>
      </p:sp>
      <p:sp>
        <p:nvSpPr>
          <p:cNvPr id="12" name="角丸四角形 11"/>
          <p:cNvSpPr/>
          <p:nvPr/>
        </p:nvSpPr>
        <p:spPr>
          <a:xfrm>
            <a:off x="2929267" y="4796285"/>
            <a:ext cx="3284470"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husky_velocity_controller</a:t>
            </a:r>
            <a:r>
              <a:rPr kumimoji="1" lang="en-US" altLang="ja-JP" sz="1600" dirty="0" smtClean="0">
                <a:solidFill>
                  <a:srgbClr val="0070C0"/>
                </a:solidFill>
              </a:rPr>
              <a:t>/</a:t>
            </a:r>
            <a:r>
              <a:rPr kumimoji="1" lang="en-US" altLang="ja-JP" sz="1600" dirty="0" err="1" smtClean="0">
                <a:solidFill>
                  <a:srgbClr val="0070C0"/>
                </a:solidFill>
              </a:rPr>
              <a:t>odom</a:t>
            </a:r>
            <a:endParaRPr kumimoji="1" lang="ja-JP" altLang="en-US" sz="1600" dirty="0">
              <a:solidFill>
                <a:srgbClr val="0070C0"/>
              </a:solidFill>
            </a:endParaRPr>
          </a:p>
        </p:txBody>
      </p:sp>
      <p:sp>
        <p:nvSpPr>
          <p:cNvPr id="15" name="角丸四角形 14"/>
          <p:cNvSpPr/>
          <p:nvPr/>
        </p:nvSpPr>
        <p:spPr>
          <a:xfrm>
            <a:off x="932595" y="241842"/>
            <a:ext cx="1464151"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joint_states</a:t>
            </a:r>
            <a:endParaRPr kumimoji="1" lang="ja-JP" altLang="en-US" sz="1600" dirty="0">
              <a:solidFill>
                <a:srgbClr val="0070C0"/>
              </a:solidFill>
            </a:endParaRPr>
          </a:p>
        </p:txBody>
      </p:sp>
      <p:sp>
        <p:nvSpPr>
          <p:cNvPr id="16" name="円/楕円 15"/>
          <p:cNvSpPr/>
          <p:nvPr/>
        </p:nvSpPr>
        <p:spPr>
          <a:xfrm>
            <a:off x="2649038" y="250037"/>
            <a:ext cx="3003568" cy="349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chemeClr val="tx1"/>
                </a:solidFill>
              </a:rPr>
              <a:t>/</a:t>
            </a:r>
            <a:r>
              <a:rPr lang="en-US" altLang="ja-JP" sz="1600" dirty="0" err="1" smtClean="0">
                <a:solidFill>
                  <a:schemeClr val="tx1"/>
                </a:solidFill>
              </a:rPr>
              <a:t>robot_state_publisher</a:t>
            </a:r>
            <a:endParaRPr kumimoji="1" lang="ja-JP" altLang="en-US" sz="1600" dirty="0">
              <a:solidFill>
                <a:schemeClr val="tx1"/>
              </a:solidFill>
            </a:endParaRPr>
          </a:p>
        </p:txBody>
      </p:sp>
      <p:cxnSp>
        <p:nvCxnSpPr>
          <p:cNvPr id="18" name="直線矢印コネクタ 17"/>
          <p:cNvCxnSpPr>
            <a:endCxn id="15" idx="1"/>
          </p:cNvCxnSpPr>
          <p:nvPr/>
        </p:nvCxnSpPr>
        <p:spPr>
          <a:xfrm flipV="1">
            <a:off x="301557" y="424550"/>
            <a:ext cx="631038" cy="162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5101035" y="586717"/>
            <a:ext cx="25229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10" idx="6"/>
            <a:endCxn id="12" idx="1"/>
          </p:cNvCxnSpPr>
          <p:nvPr/>
        </p:nvCxnSpPr>
        <p:spPr>
          <a:xfrm flipV="1">
            <a:off x="2748054" y="4978993"/>
            <a:ext cx="181213" cy="104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円/楕円 22"/>
          <p:cNvSpPr/>
          <p:nvPr/>
        </p:nvSpPr>
        <p:spPr>
          <a:xfrm>
            <a:off x="6558557" y="4814893"/>
            <a:ext cx="2232581" cy="349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chemeClr val="tx1"/>
                </a:solidFill>
              </a:rPr>
              <a:t>/</a:t>
            </a:r>
            <a:r>
              <a:rPr lang="en-US" altLang="ja-JP" sz="1600" dirty="0" err="1" smtClean="0">
                <a:solidFill>
                  <a:schemeClr val="tx1"/>
                </a:solidFill>
              </a:rPr>
              <a:t>ekf_localization</a:t>
            </a:r>
            <a:endParaRPr kumimoji="1" lang="ja-JP" altLang="en-US" sz="1600" dirty="0">
              <a:solidFill>
                <a:schemeClr val="tx1"/>
              </a:solidFill>
            </a:endParaRPr>
          </a:p>
        </p:txBody>
      </p:sp>
      <p:cxnSp>
        <p:nvCxnSpPr>
          <p:cNvPr id="25" name="直線矢印コネクタ 24"/>
          <p:cNvCxnSpPr>
            <a:stCxn id="12" idx="3"/>
            <a:endCxn id="23" idx="2"/>
          </p:cNvCxnSpPr>
          <p:nvPr/>
        </p:nvCxnSpPr>
        <p:spPr>
          <a:xfrm>
            <a:off x="6213737" y="4978993"/>
            <a:ext cx="344820" cy="104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角丸四角形 25"/>
          <p:cNvSpPr/>
          <p:nvPr/>
        </p:nvSpPr>
        <p:spPr>
          <a:xfrm>
            <a:off x="3763030" y="5325300"/>
            <a:ext cx="1464151"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imu</a:t>
            </a:r>
            <a:r>
              <a:rPr lang="en-US" altLang="ja-JP" sz="1600" dirty="0" smtClean="0">
                <a:solidFill>
                  <a:srgbClr val="0070C0"/>
                </a:solidFill>
              </a:rPr>
              <a:t>/data</a:t>
            </a:r>
            <a:endParaRPr kumimoji="1" lang="ja-JP" altLang="en-US" sz="1600" dirty="0">
              <a:solidFill>
                <a:srgbClr val="0070C0"/>
              </a:solidFill>
            </a:endParaRPr>
          </a:p>
        </p:txBody>
      </p:sp>
      <p:cxnSp>
        <p:nvCxnSpPr>
          <p:cNvPr id="28" name="直線矢印コネクタ 27"/>
          <p:cNvCxnSpPr>
            <a:stCxn id="10" idx="5"/>
            <a:endCxn id="26" idx="1"/>
          </p:cNvCxnSpPr>
          <p:nvPr/>
        </p:nvCxnSpPr>
        <p:spPr>
          <a:xfrm>
            <a:off x="2513001" y="5112804"/>
            <a:ext cx="1250029" cy="3952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26" idx="3"/>
            <a:endCxn id="23" idx="3"/>
          </p:cNvCxnSpPr>
          <p:nvPr/>
        </p:nvCxnSpPr>
        <p:spPr>
          <a:xfrm flipV="1">
            <a:off x="5227181" y="5112804"/>
            <a:ext cx="1658330" cy="3952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15" idx="3"/>
            <a:endCxn id="16" idx="2"/>
          </p:cNvCxnSpPr>
          <p:nvPr/>
        </p:nvCxnSpPr>
        <p:spPr>
          <a:xfrm flipV="1">
            <a:off x="2396746" y="424549"/>
            <a:ext cx="25229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角丸四角形 36"/>
          <p:cNvSpPr/>
          <p:nvPr/>
        </p:nvSpPr>
        <p:spPr>
          <a:xfrm>
            <a:off x="9709725" y="2517623"/>
            <a:ext cx="1343752"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rgbClr val="0070C0"/>
                </a:solidFill>
              </a:rPr>
              <a:t>トピック</a:t>
            </a:r>
            <a:endParaRPr kumimoji="1" lang="ja-JP" altLang="en-US" sz="1600" dirty="0">
              <a:solidFill>
                <a:srgbClr val="0070C0"/>
              </a:solidFill>
            </a:endParaRPr>
          </a:p>
        </p:txBody>
      </p:sp>
      <p:sp>
        <p:nvSpPr>
          <p:cNvPr id="38" name="正方形/長方形 37"/>
          <p:cNvSpPr/>
          <p:nvPr/>
        </p:nvSpPr>
        <p:spPr>
          <a:xfrm>
            <a:off x="7842965" y="3703063"/>
            <a:ext cx="1343751" cy="365415"/>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B050"/>
                </a:solidFill>
              </a:rPr>
              <a:t>/</a:t>
            </a:r>
            <a:r>
              <a:rPr kumimoji="1" lang="en-US" altLang="ja-JP" sz="1600" dirty="0" err="1" smtClean="0">
                <a:solidFill>
                  <a:srgbClr val="00B050"/>
                </a:solidFill>
              </a:rPr>
              <a:t>base_link</a:t>
            </a:r>
            <a:endParaRPr kumimoji="1" lang="ja-JP" altLang="en-US" sz="1600" dirty="0">
              <a:solidFill>
                <a:srgbClr val="00B050"/>
              </a:solidFill>
            </a:endParaRPr>
          </a:p>
        </p:txBody>
      </p:sp>
      <p:sp>
        <p:nvSpPr>
          <p:cNvPr id="54" name="正方形/長方形 53"/>
          <p:cNvSpPr/>
          <p:nvPr/>
        </p:nvSpPr>
        <p:spPr>
          <a:xfrm>
            <a:off x="6204009" y="3703064"/>
            <a:ext cx="1343751" cy="365415"/>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B050"/>
                </a:solidFill>
              </a:rPr>
              <a:t>/</a:t>
            </a:r>
            <a:r>
              <a:rPr kumimoji="1" lang="en-US" altLang="ja-JP" sz="1600" dirty="0" err="1" smtClean="0">
                <a:solidFill>
                  <a:srgbClr val="00B050"/>
                </a:solidFill>
              </a:rPr>
              <a:t>odom</a:t>
            </a:r>
            <a:endParaRPr kumimoji="1" lang="ja-JP" altLang="en-US" sz="1600" dirty="0">
              <a:solidFill>
                <a:srgbClr val="00B050"/>
              </a:solidFill>
            </a:endParaRPr>
          </a:p>
        </p:txBody>
      </p:sp>
      <p:cxnSp>
        <p:nvCxnSpPr>
          <p:cNvPr id="58" name="直線矢印コネクタ 57"/>
          <p:cNvCxnSpPr>
            <a:stCxn id="23" idx="0"/>
            <a:endCxn id="54" idx="2"/>
          </p:cNvCxnSpPr>
          <p:nvPr/>
        </p:nvCxnSpPr>
        <p:spPr>
          <a:xfrm flipH="1" flipV="1">
            <a:off x="6875885" y="4068479"/>
            <a:ext cx="798963" cy="7464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23" idx="0"/>
            <a:endCxn id="38" idx="2"/>
          </p:cNvCxnSpPr>
          <p:nvPr/>
        </p:nvCxnSpPr>
        <p:spPr>
          <a:xfrm flipV="1">
            <a:off x="7674848" y="4068478"/>
            <a:ext cx="839993" cy="7464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stCxn id="54" idx="0"/>
            <a:endCxn id="4" idx="6"/>
          </p:cNvCxnSpPr>
          <p:nvPr/>
        </p:nvCxnSpPr>
        <p:spPr>
          <a:xfrm flipH="1" flipV="1">
            <a:off x="5335481" y="3022826"/>
            <a:ext cx="1540404" cy="6802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a:stCxn id="38" idx="0"/>
            <a:endCxn id="4" idx="6"/>
          </p:cNvCxnSpPr>
          <p:nvPr/>
        </p:nvCxnSpPr>
        <p:spPr>
          <a:xfrm flipH="1" flipV="1">
            <a:off x="5335481" y="3022826"/>
            <a:ext cx="3179360" cy="6802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角丸四角形 67"/>
          <p:cNvSpPr/>
          <p:nvPr/>
        </p:nvSpPr>
        <p:spPr>
          <a:xfrm>
            <a:off x="301557" y="3703062"/>
            <a:ext cx="3287948"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husky_velocity_controller</a:t>
            </a:r>
            <a:r>
              <a:rPr kumimoji="1" lang="en-US" altLang="ja-JP" sz="1600" dirty="0" smtClean="0">
                <a:solidFill>
                  <a:srgbClr val="0070C0"/>
                </a:solidFill>
              </a:rPr>
              <a:t>/</a:t>
            </a:r>
            <a:r>
              <a:rPr kumimoji="1" lang="en-US" altLang="ja-JP" sz="1600" dirty="0" err="1" smtClean="0">
                <a:solidFill>
                  <a:srgbClr val="0070C0"/>
                </a:solidFill>
              </a:rPr>
              <a:t>cmd_vel</a:t>
            </a:r>
            <a:endParaRPr kumimoji="1" lang="ja-JP" altLang="en-US" sz="1600" dirty="0">
              <a:solidFill>
                <a:srgbClr val="0070C0"/>
              </a:solidFill>
            </a:endParaRPr>
          </a:p>
        </p:txBody>
      </p:sp>
      <p:cxnSp>
        <p:nvCxnSpPr>
          <p:cNvPr id="70" name="直線矢印コネクタ 69"/>
          <p:cNvCxnSpPr>
            <a:stCxn id="4" idx="2"/>
            <a:endCxn id="68" idx="0"/>
          </p:cNvCxnSpPr>
          <p:nvPr/>
        </p:nvCxnSpPr>
        <p:spPr>
          <a:xfrm flipH="1">
            <a:off x="1945531" y="3022826"/>
            <a:ext cx="1643974" cy="6802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stCxn id="68" idx="2"/>
            <a:endCxn id="10" idx="0"/>
          </p:cNvCxnSpPr>
          <p:nvPr/>
        </p:nvCxnSpPr>
        <p:spPr>
          <a:xfrm>
            <a:off x="1945531" y="4068477"/>
            <a:ext cx="1" cy="746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四角形吹き出し 91"/>
          <p:cNvSpPr/>
          <p:nvPr/>
        </p:nvSpPr>
        <p:spPr>
          <a:xfrm>
            <a:off x="646474" y="5449494"/>
            <a:ext cx="2491541" cy="610623"/>
          </a:xfrm>
          <a:prstGeom prst="wedgeRectCallout">
            <a:avLst>
              <a:gd name="adj1" fmla="val -2873"/>
              <a:gd name="adj2" fmla="val -10097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各種プラグインがオドメトリや</a:t>
            </a:r>
            <a:endParaRPr kumimoji="1" lang="en-US" altLang="ja-JP" sz="1400" dirty="0" smtClean="0">
              <a:solidFill>
                <a:schemeClr val="tx1"/>
              </a:solidFill>
            </a:endParaRPr>
          </a:p>
          <a:p>
            <a:pPr algn="ctr"/>
            <a:r>
              <a:rPr lang="ja-JP" altLang="en-US" sz="1400" dirty="0" smtClean="0">
                <a:solidFill>
                  <a:schemeClr val="tx1"/>
                </a:solidFill>
              </a:rPr>
              <a:t>センサ</a:t>
            </a:r>
            <a:r>
              <a:rPr lang="ja-JP" altLang="en-US" sz="1400" dirty="0">
                <a:solidFill>
                  <a:schemeClr val="tx1"/>
                </a:solidFill>
              </a:rPr>
              <a:t>情報</a:t>
            </a:r>
            <a:r>
              <a:rPr lang="ja-JP" altLang="en-US" sz="1400" dirty="0" smtClean="0">
                <a:solidFill>
                  <a:schemeClr val="tx1"/>
                </a:solidFill>
              </a:rPr>
              <a:t>を出力する</a:t>
            </a:r>
            <a:endParaRPr kumimoji="1" lang="ja-JP" altLang="en-US" sz="1400" dirty="0">
              <a:solidFill>
                <a:schemeClr val="tx1"/>
              </a:solidFill>
            </a:endParaRPr>
          </a:p>
        </p:txBody>
      </p:sp>
      <p:sp>
        <p:nvSpPr>
          <p:cNvPr id="95" name="角丸四角形 94"/>
          <p:cNvSpPr/>
          <p:nvPr/>
        </p:nvSpPr>
        <p:spPr>
          <a:xfrm>
            <a:off x="4014550" y="4143859"/>
            <a:ext cx="888958"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lang="en-US" altLang="ja-JP" sz="1600" dirty="0">
                <a:solidFill>
                  <a:srgbClr val="0070C0"/>
                </a:solidFill>
              </a:rPr>
              <a:t>scan</a:t>
            </a:r>
            <a:endParaRPr kumimoji="1" lang="ja-JP" altLang="en-US" sz="1600" dirty="0">
              <a:solidFill>
                <a:srgbClr val="0070C0"/>
              </a:solidFill>
            </a:endParaRPr>
          </a:p>
        </p:txBody>
      </p:sp>
      <p:cxnSp>
        <p:nvCxnSpPr>
          <p:cNvPr id="99" name="直線矢印コネクタ 98"/>
          <p:cNvCxnSpPr>
            <a:stCxn id="10" idx="7"/>
            <a:endCxn id="95" idx="1"/>
          </p:cNvCxnSpPr>
          <p:nvPr/>
        </p:nvCxnSpPr>
        <p:spPr>
          <a:xfrm flipV="1">
            <a:off x="2513001" y="4326567"/>
            <a:ext cx="1501549" cy="5394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a:stCxn id="95" idx="0"/>
            <a:endCxn id="4" idx="4"/>
          </p:cNvCxnSpPr>
          <p:nvPr/>
        </p:nvCxnSpPr>
        <p:spPr>
          <a:xfrm flipV="1">
            <a:off x="4459029" y="3197338"/>
            <a:ext cx="3464" cy="946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四角形吹き出し 105"/>
          <p:cNvSpPr/>
          <p:nvPr/>
        </p:nvSpPr>
        <p:spPr>
          <a:xfrm>
            <a:off x="6386147" y="5448885"/>
            <a:ext cx="2800569" cy="610623"/>
          </a:xfrm>
          <a:prstGeom prst="wedgeRectCallout">
            <a:avLst>
              <a:gd name="adj1" fmla="val -2873"/>
              <a:gd name="adj2" fmla="val -10097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err="1">
                <a:solidFill>
                  <a:schemeClr val="tx1"/>
                </a:solidFill>
              </a:rPr>
              <a:t>i</a:t>
            </a:r>
            <a:r>
              <a:rPr kumimoji="1" lang="en-US" altLang="ja-JP" sz="1400" dirty="0" err="1" smtClean="0">
                <a:solidFill>
                  <a:schemeClr val="tx1"/>
                </a:solidFill>
              </a:rPr>
              <a:t>mu</a:t>
            </a:r>
            <a:r>
              <a:rPr kumimoji="1" lang="en-US" altLang="ja-JP" sz="1400" dirty="0" smtClean="0">
                <a:solidFill>
                  <a:schemeClr val="tx1"/>
                </a:solidFill>
              </a:rPr>
              <a:t> </a:t>
            </a:r>
            <a:r>
              <a:rPr kumimoji="1" lang="ja-JP" altLang="en-US" sz="1400" dirty="0" smtClean="0">
                <a:solidFill>
                  <a:schemeClr val="tx1"/>
                </a:solidFill>
              </a:rPr>
              <a:t>のセンサ情報を元に</a:t>
            </a:r>
            <a:endParaRPr kumimoji="1" lang="en-US" altLang="ja-JP" sz="1400" dirty="0" smtClean="0">
              <a:solidFill>
                <a:schemeClr val="tx1"/>
              </a:solidFill>
            </a:endParaRPr>
          </a:p>
          <a:p>
            <a:pPr algn="ctr"/>
            <a:r>
              <a:rPr lang="ja-JP" altLang="en-US" sz="1400" dirty="0">
                <a:solidFill>
                  <a:schemeClr val="tx1"/>
                </a:solidFill>
              </a:rPr>
              <a:t>オドメトリ</a:t>
            </a:r>
            <a:r>
              <a:rPr lang="ja-JP" altLang="en-US" sz="1400" dirty="0" smtClean="0">
                <a:solidFill>
                  <a:schemeClr val="tx1"/>
                </a:solidFill>
              </a:rPr>
              <a:t>を補正し，</a:t>
            </a:r>
            <a:r>
              <a:rPr lang="en-US" altLang="ja-JP" sz="1400" dirty="0" smtClean="0">
                <a:solidFill>
                  <a:schemeClr val="tx1"/>
                </a:solidFill>
              </a:rPr>
              <a:t>/TF </a:t>
            </a:r>
            <a:r>
              <a:rPr lang="ja-JP" altLang="en-US" sz="1400" dirty="0" smtClean="0">
                <a:solidFill>
                  <a:schemeClr val="tx1"/>
                </a:solidFill>
              </a:rPr>
              <a:t>に出力する</a:t>
            </a:r>
            <a:endParaRPr kumimoji="1" lang="ja-JP" altLang="en-US" sz="1400" dirty="0">
              <a:solidFill>
                <a:schemeClr val="tx1"/>
              </a:solidFill>
            </a:endParaRPr>
          </a:p>
        </p:txBody>
      </p:sp>
      <p:sp>
        <p:nvSpPr>
          <p:cNvPr id="107" name="四角形吹き出し 106"/>
          <p:cNvSpPr/>
          <p:nvPr/>
        </p:nvSpPr>
        <p:spPr>
          <a:xfrm>
            <a:off x="2104180" y="1156659"/>
            <a:ext cx="2800569" cy="610623"/>
          </a:xfrm>
          <a:prstGeom prst="wedgeRectCallout">
            <a:avLst>
              <a:gd name="adj1" fmla="val 44366"/>
              <a:gd name="adj2" fmla="val 10293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何らかの手段で目標姿勢を与える</a:t>
            </a:r>
            <a:endParaRPr kumimoji="1" lang="en-US" altLang="ja-JP" sz="1400" dirty="0" smtClean="0">
              <a:solidFill>
                <a:schemeClr val="tx1"/>
              </a:solidFill>
            </a:endParaRPr>
          </a:p>
          <a:p>
            <a:pPr algn="ctr"/>
            <a:r>
              <a:rPr lang="ja-JP" altLang="en-US" sz="1400" dirty="0" smtClean="0">
                <a:solidFill>
                  <a:schemeClr val="tx1"/>
                </a:solidFill>
              </a:rPr>
              <a:t>（今回の場合，</a:t>
            </a:r>
            <a:r>
              <a:rPr lang="en-US" altLang="ja-JP" sz="1400" dirty="0" err="1" smtClean="0">
                <a:solidFill>
                  <a:schemeClr val="tx1"/>
                </a:solidFill>
              </a:rPr>
              <a:t>rviz</a:t>
            </a:r>
            <a:r>
              <a:rPr lang="en-US" altLang="ja-JP" sz="1400" dirty="0" smtClean="0">
                <a:solidFill>
                  <a:schemeClr val="tx1"/>
                </a:solidFill>
              </a:rPr>
              <a:t> </a:t>
            </a:r>
            <a:r>
              <a:rPr lang="ja-JP" altLang="en-US" sz="1400" dirty="0" smtClean="0">
                <a:solidFill>
                  <a:schemeClr val="tx1"/>
                </a:solidFill>
              </a:rPr>
              <a:t>から設定）</a:t>
            </a:r>
            <a:endParaRPr kumimoji="1" lang="ja-JP" altLang="en-US" sz="1400" dirty="0">
              <a:solidFill>
                <a:schemeClr val="tx1"/>
              </a:solidFill>
            </a:endParaRPr>
          </a:p>
        </p:txBody>
      </p:sp>
      <p:sp>
        <p:nvSpPr>
          <p:cNvPr id="113" name="四角形吹き出し 112"/>
          <p:cNvSpPr/>
          <p:nvPr/>
        </p:nvSpPr>
        <p:spPr>
          <a:xfrm>
            <a:off x="157459" y="2419499"/>
            <a:ext cx="2800569" cy="811040"/>
          </a:xfrm>
          <a:prstGeom prst="wedgeRectCallout">
            <a:avLst>
              <a:gd name="adj1" fmla="val 75974"/>
              <a:gd name="adj2" fmla="val 2002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目標に向けて経路を計画し，</a:t>
            </a:r>
            <a:endParaRPr kumimoji="1" lang="en-US" altLang="ja-JP" sz="1400" dirty="0" smtClean="0">
              <a:solidFill>
                <a:schemeClr val="tx1"/>
              </a:solidFill>
            </a:endParaRPr>
          </a:p>
          <a:p>
            <a:pPr algn="ctr"/>
            <a:r>
              <a:rPr lang="ja-JP" altLang="en-US" sz="1400" dirty="0">
                <a:solidFill>
                  <a:schemeClr val="tx1"/>
                </a:solidFill>
              </a:rPr>
              <a:t>定周期</a:t>
            </a:r>
            <a:r>
              <a:rPr lang="ja-JP" altLang="en-US" sz="1400" dirty="0" smtClean="0">
                <a:solidFill>
                  <a:schemeClr val="tx1"/>
                </a:solidFill>
              </a:rPr>
              <a:t>で速度指令を出力する．</a:t>
            </a:r>
            <a:endParaRPr lang="en-US" altLang="ja-JP" sz="1400" dirty="0" smtClean="0">
              <a:solidFill>
                <a:schemeClr val="tx1"/>
              </a:solidFill>
            </a:endParaRPr>
          </a:p>
          <a:p>
            <a:pPr algn="ctr"/>
            <a:r>
              <a:rPr kumimoji="1" lang="ja-JP" altLang="en-US" sz="1400" dirty="0" smtClean="0">
                <a:solidFill>
                  <a:schemeClr val="tx1"/>
                </a:solidFill>
              </a:rPr>
              <a:t>障害物を考慮した行動も可能．</a:t>
            </a:r>
            <a:endParaRPr kumimoji="1" lang="ja-JP" altLang="en-US" sz="1400" dirty="0">
              <a:solidFill>
                <a:schemeClr val="tx1"/>
              </a:solidFill>
            </a:endParaRPr>
          </a:p>
        </p:txBody>
      </p:sp>
      <p:sp>
        <p:nvSpPr>
          <p:cNvPr id="114" name="テキスト ボックス 113"/>
          <p:cNvSpPr txBox="1"/>
          <p:nvPr/>
        </p:nvSpPr>
        <p:spPr>
          <a:xfrm>
            <a:off x="3280779" y="2438423"/>
            <a:ext cx="1214326" cy="369332"/>
          </a:xfrm>
          <a:prstGeom prst="rect">
            <a:avLst/>
          </a:prstGeom>
          <a:noFill/>
        </p:spPr>
        <p:txBody>
          <a:bodyPr wrap="square" rtlCol="0">
            <a:spAutoFit/>
          </a:bodyPr>
          <a:lstStyle/>
          <a:p>
            <a:r>
              <a:rPr kumimoji="1" lang="ja-JP" altLang="en-US" dirty="0" smtClean="0"/>
              <a:t>目標位置</a:t>
            </a:r>
            <a:endParaRPr kumimoji="1" lang="ja-JP" altLang="en-US" dirty="0"/>
          </a:p>
        </p:txBody>
      </p:sp>
      <p:sp>
        <p:nvSpPr>
          <p:cNvPr id="115" name="テキスト ボックス 114"/>
          <p:cNvSpPr txBox="1"/>
          <p:nvPr/>
        </p:nvSpPr>
        <p:spPr>
          <a:xfrm>
            <a:off x="5867130" y="2814646"/>
            <a:ext cx="1389703" cy="369332"/>
          </a:xfrm>
          <a:prstGeom prst="rect">
            <a:avLst/>
          </a:prstGeom>
          <a:noFill/>
        </p:spPr>
        <p:txBody>
          <a:bodyPr wrap="square" rtlCol="0">
            <a:spAutoFit/>
          </a:bodyPr>
          <a:lstStyle/>
          <a:p>
            <a:r>
              <a:rPr kumimoji="1" lang="ja-JP" altLang="en-US" dirty="0" smtClean="0"/>
              <a:t>現在位置</a:t>
            </a:r>
            <a:endParaRPr kumimoji="1" lang="ja-JP" altLang="en-US" dirty="0"/>
          </a:p>
        </p:txBody>
      </p:sp>
      <p:sp>
        <p:nvSpPr>
          <p:cNvPr id="116" name="テキスト ボックス 115"/>
          <p:cNvSpPr txBox="1"/>
          <p:nvPr/>
        </p:nvSpPr>
        <p:spPr>
          <a:xfrm>
            <a:off x="2990640" y="3220743"/>
            <a:ext cx="1201981" cy="369332"/>
          </a:xfrm>
          <a:prstGeom prst="rect">
            <a:avLst/>
          </a:prstGeom>
          <a:noFill/>
        </p:spPr>
        <p:txBody>
          <a:bodyPr wrap="square" rtlCol="0">
            <a:spAutoFit/>
          </a:bodyPr>
          <a:lstStyle/>
          <a:p>
            <a:r>
              <a:rPr kumimoji="1" lang="ja-JP" altLang="en-US" dirty="0" smtClean="0"/>
              <a:t>速度指令</a:t>
            </a:r>
            <a:endParaRPr kumimoji="1" lang="ja-JP" altLang="en-US" dirty="0"/>
          </a:p>
        </p:txBody>
      </p:sp>
      <p:sp>
        <p:nvSpPr>
          <p:cNvPr id="117" name="テキスト ボックス 116"/>
          <p:cNvSpPr txBox="1"/>
          <p:nvPr/>
        </p:nvSpPr>
        <p:spPr>
          <a:xfrm>
            <a:off x="4515115" y="3405409"/>
            <a:ext cx="1154073" cy="646331"/>
          </a:xfrm>
          <a:prstGeom prst="rect">
            <a:avLst/>
          </a:prstGeom>
          <a:noFill/>
        </p:spPr>
        <p:txBody>
          <a:bodyPr wrap="square" rtlCol="0">
            <a:spAutoFit/>
          </a:bodyPr>
          <a:lstStyle/>
          <a:p>
            <a:r>
              <a:rPr kumimoji="1" lang="en-US" altLang="ja-JP" dirty="0" smtClean="0"/>
              <a:t>LRF</a:t>
            </a:r>
          </a:p>
          <a:p>
            <a:r>
              <a:rPr kumimoji="1" lang="ja-JP" altLang="en-US" dirty="0" smtClean="0"/>
              <a:t>検出値</a:t>
            </a:r>
            <a:endParaRPr kumimoji="1" lang="ja-JP" altLang="en-US" dirty="0"/>
          </a:p>
        </p:txBody>
      </p:sp>
      <p:sp>
        <p:nvSpPr>
          <p:cNvPr id="119" name="角丸四角形 118"/>
          <p:cNvSpPr/>
          <p:nvPr/>
        </p:nvSpPr>
        <p:spPr>
          <a:xfrm>
            <a:off x="6681280" y="2050651"/>
            <a:ext cx="2505436"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move_base</a:t>
            </a:r>
            <a:r>
              <a:rPr kumimoji="1" lang="en-US" altLang="ja-JP" sz="1600" dirty="0" smtClean="0">
                <a:solidFill>
                  <a:srgbClr val="0070C0"/>
                </a:solidFill>
              </a:rPr>
              <a:t>/</a:t>
            </a:r>
            <a:r>
              <a:rPr kumimoji="1" lang="en-US" altLang="ja-JP" sz="1600" dirty="0" err="1" smtClean="0">
                <a:solidFill>
                  <a:srgbClr val="0070C0"/>
                </a:solidFill>
              </a:rPr>
              <a:t>hogehoge</a:t>
            </a:r>
            <a:endParaRPr kumimoji="1" lang="ja-JP" altLang="en-US" sz="1600" dirty="0">
              <a:solidFill>
                <a:srgbClr val="0070C0"/>
              </a:solidFill>
            </a:endParaRPr>
          </a:p>
        </p:txBody>
      </p:sp>
      <p:cxnSp>
        <p:nvCxnSpPr>
          <p:cNvPr id="121" name="直線矢印コネクタ 120"/>
          <p:cNvCxnSpPr>
            <a:stCxn id="119" idx="1"/>
            <a:endCxn id="4" idx="7"/>
          </p:cNvCxnSpPr>
          <p:nvPr/>
        </p:nvCxnSpPr>
        <p:spPr>
          <a:xfrm flipH="1">
            <a:off x="5079789" y="2233359"/>
            <a:ext cx="1601491" cy="66606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3" name="角丸四角形 122"/>
          <p:cNvSpPr/>
          <p:nvPr/>
        </p:nvSpPr>
        <p:spPr>
          <a:xfrm>
            <a:off x="6736400" y="2105771"/>
            <a:ext cx="2505436"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move_base</a:t>
            </a:r>
            <a:r>
              <a:rPr kumimoji="1" lang="en-US" altLang="ja-JP" sz="1600" dirty="0" smtClean="0">
                <a:solidFill>
                  <a:srgbClr val="0070C0"/>
                </a:solidFill>
              </a:rPr>
              <a:t>/</a:t>
            </a:r>
            <a:r>
              <a:rPr kumimoji="1" lang="en-US" altLang="ja-JP" sz="1600" dirty="0" err="1" smtClean="0">
                <a:solidFill>
                  <a:srgbClr val="0070C0"/>
                </a:solidFill>
              </a:rPr>
              <a:t>hogehoge</a:t>
            </a:r>
            <a:endParaRPr kumimoji="1" lang="ja-JP" altLang="en-US" sz="1600" dirty="0">
              <a:solidFill>
                <a:srgbClr val="0070C0"/>
              </a:solidFill>
            </a:endParaRPr>
          </a:p>
        </p:txBody>
      </p:sp>
      <p:sp>
        <p:nvSpPr>
          <p:cNvPr id="124" name="角丸四角形 123"/>
          <p:cNvSpPr/>
          <p:nvPr/>
        </p:nvSpPr>
        <p:spPr>
          <a:xfrm>
            <a:off x="6791520" y="2160891"/>
            <a:ext cx="2505436"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move_base</a:t>
            </a:r>
            <a:r>
              <a:rPr kumimoji="1" lang="en-US" altLang="ja-JP" sz="1600" dirty="0" smtClean="0">
                <a:solidFill>
                  <a:srgbClr val="0070C0"/>
                </a:solidFill>
              </a:rPr>
              <a:t>/</a:t>
            </a:r>
            <a:r>
              <a:rPr kumimoji="1" lang="en-US" altLang="ja-JP" sz="1600" dirty="0" err="1" smtClean="0">
                <a:solidFill>
                  <a:srgbClr val="0070C0"/>
                </a:solidFill>
              </a:rPr>
              <a:t>hogehoge</a:t>
            </a:r>
            <a:endParaRPr kumimoji="1" lang="ja-JP" altLang="en-US" sz="1600" dirty="0">
              <a:solidFill>
                <a:srgbClr val="0070C0"/>
              </a:solidFill>
            </a:endParaRPr>
          </a:p>
        </p:txBody>
      </p:sp>
      <p:sp>
        <p:nvSpPr>
          <p:cNvPr id="125" name="角丸四角形 124"/>
          <p:cNvSpPr/>
          <p:nvPr/>
        </p:nvSpPr>
        <p:spPr>
          <a:xfrm>
            <a:off x="6846640" y="2216011"/>
            <a:ext cx="2505436"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move_base</a:t>
            </a:r>
            <a:r>
              <a:rPr kumimoji="1" lang="en-US" altLang="ja-JP" sz="1600" dirty="0" smtClean="0">
                <a:solidFill>
                  <a:srgbClr val="0070C0"/>
                </a:solidFill>
              </a:rPr>
              <a:t>/</a:t>
            </a:r>
            <a:r>
              <a:rPr kumimoji="1" lang="en-US" altLang="ja-JP" sz="1600" dirty="0" err="1" smtClean="0">
                <a:solidFill>
                  <a:srgbClr val="0070C0"/>
                </a:solidFill>
              </a:rPr>
              <a:t>hogehoge</a:t>
            </a:r>
            <a:endParaRPr kumimoji="1" lang="ja-JP" altLang="en-US" sz="1600" dirty="0">
              <a:solidFill>
                <a:srgbClr val="0070C0"/>
              </a:solidFill>
            </a:endParaRPr>
          </a:p>
        </p:txBody>
      </p:sp>
      <p:sp>
        <p:nvSpPr>
          <p:cNvPr id="126" name="角丸四角形 125"/>
          <p:cNvSpPr/>
          <p:nvPr/>
        </p:nvSpPr>
        <p:spPr>
          <a:xfrm>
            <a:off x="6901760" y="2271131"/>
            <a:ext cx="2505436"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move_base</a:t>
            </a:r>
            <a:r>
              <a:rPr kumimoji="1" lang="en-US" altLang="ja-JP" sz="1600" dirty="0" smtClean="0">
                <a:solidFill>
                  <a:srgbClr val="0070C0"/>
                </a:solidFill>
              </a:rPr>
              <a:t>/</a:t>
            </a:r>
            <a:r>
              <a:rPr kumimoji="1" lang="en-US" altLang="ja-JP" sz="1600" dirty="0" err="1" smtClean="0">
                <a:solidFill>
                  <a:srgbClr val="0070C0"/>
                </a:solidFill>
              </a:rPr>
              <a:t>hogehoge</a:t>
            </a:r>
            <a:endParaRPr kumimoji="1" lang="ja-JP" altLang="en-US" sz="1600" dirty="0">
              <a:solidFill>
                <a:srgbClr val="0070C0"/>
              </a:solidFill>
            </a:endParaRPr>
          </a:p>
        </p:txBody>
      </p:sp>
      <p:sp>
        <p:nvSpPr>
          <p:cNvPr id="127" name="テキスト ボックス 126"/>
          <p:cNvSpPr txBox="1"/>
          <p:nvPr/>
        </p:nvSpPr>
        <p:spPr>
          <a:xfrm>
            <a:off x="6666621" y="1633914"/>
            <a:ext cx="2685455" cy="369332"/>
          </a:xfrm>
          <a:prstGeom prst="rect">
            <a:avLst/>
          </a:prstGeom>
          <a:noFill/>
        </p:spPr>
        <p:txBody>
          <a:bodyPr wrap="square" rtlCol="0">
            <a:spAutoFit/>
          </a:bodyPr>
          <a:lstStyle/>
          <a:p>
            <a:r>
              <a:rPr lang="ja-JP" altLang="en-US" dirty="0"/>
              <a:t>経路</a:t>
            </a:r>
            <a:r>
              <a:rPr lang="ja-JP" altLang="en-US" dirty="0" smtClean="0"/>
              <a:t>計画，コストマップ等</a:t>
            </a:r>
            <a:endParaRPr kumimoji="1" lang="ja-JP" altLang="en-US" dirty="0"/>
          </a:p>
        </p:txBody>
      </p:sp>
      <p:sp>
        <p:nvSpPr>
          <p:cNvPr id="46" name="円/楕円 45"/>
          <p:cNvSpPr/>
          <p:nvPr/>
        </p:nvSpPr>
        <p:spPr>
          <a:xfrm>
            <a:off x="9709725" y="1986379"/>
            <a:ext cx="1343751" cy="349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ノード</a:t>
            </a:r>
            <a:endParaRPr kumimoji="1" lang="ja-JP" altLang="en-US" sz="1600" dirty="0">
              <a:solidFill>
                <a:schemeClr val="tx1"/>
              </a:solidFill>
            </a:endParaRPr>
          </a:p>
        </p:txBody>
      </p:sp>
      <p:sp>
        <p:nvSpPr>
          <p:cNvPr id="47" name="正方形/長方形 46"/>
          <p:cNvSpPr/>
          <p:nvPr/>
        </p:nvSpPr>
        <p:spPr>
          <a:xfrm>
            <a:off x="9709725" y="3100502"/>
            <a:ext cx="1343751" cy="365415"/>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rgbClr val="00B050"/>
                </a:solidFill>
              </a:rPr>
              <a:t>TF </a:t>
            </a:r>
            <a:r>
              <a:rPr kumimoji="1" lang="ja-JP" altLang="en-US" sz="1600" dirty="0" smtClean="0">
                <a:solidFill>
                  <a:srgbClr val="00B050"/>
                </a:solidFill>
              </a:rPr>
              <a:t>フレーム</a:t>
            </a:r>
            <a:endParaRPr kumimoji="1" lang="ja-JP" altLang="en-US" sz="1600" dirty="0">
              <a:solidFill>
                <a:srgbClr val="00B050"/>
              </a:solidFill>
            </a:endParaRPr>
          </a:p>
        </p:txBody>
      </p:sp>
    </p:spTree>
    <p:extLst>
      <p:ext uri="{BB962C8B-B14F-4D97-AF65-F5344CB8AC3E}">
        <p14:creationId xmlns:p14="http://schemas.microsoft.com/office/powerpoint/2010/main" val="40631676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tachment:overview_t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21" y="350567"/>
            <a:ext cx="7429500" cy="3038476"/>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2466975" y="581025"/>
            <a:ext cx="2916000" cy="20764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527648" y="1066026"/>
            <a:ext cx="863127" cy="276999"/>
          </a:xfrm>
          <a:prstGeom prst="rect">
            <a:avLst/>
          </a:prstGeom>
          <a:noFill/>
        </p:spPr>
        <p:txBody>
          <a:bodyPr wrap="square" rtlCol="0">
            <a:spAutoFit/>
          </a:bodyPr>
          <a:lstStyle/>
          <a:p>
            <a:r>
              <a:rPr lang="ja-JP" altLang="en-US" sz="1200" b="1" dirty="0" smtClean="0">
                <a:solidFill>
                  <a:srgbClr val="00B050"/>
                </a:solidFill>
              </a:rPr>
              <a:t>現在位置</a:t>
            </a:r>
            <a:endParaRPr kumimoji="1" lang="ja-JP" altLang="en-US" sz="1200" b="1" dirty="0">
              <a:solidFill>
                <a:srgbClr val="00B050"/>
              </a:solidFill>
            </a:endParaRPr>
          </a:p>
        </p:txBody>
      </p:sp>
      <p:sp>
        <p:nvSpPr>
          <p:cNvPr id="8" name="テキスト ボックス 7"/>
          <p:cNvSpPr txBox="1"/>
          <p:nvPr/>
        </p:nvSpPr>
        <p:spPr>
          <a:xfrm>
            <a:off x="2954371" y="73568"/>
            <a:ext cx="863127" cy="276999"/>
          </a:xfrm>
          <a:prstGeom prst="rect">
            <a:avLst/>
          </a:prstGeom>
          <a:noFill/>
        </p:spPr>
        <p:txBody>
          <a:bodyPr wrap="square" rtlCol="0">
            <a:spAutoFit/>
          </a:bodyPr>
          <a:lstStyle/>
          <a:p>
            <a:r>
              <a:rPr lang="ja-JP" altLang="en-US" sz="1200" b="1" dirty="0" smtClean="0">
                <a:solidFill>
                  <a:srgbClr val="FF0000"/>
                </a:solidFill>
              </a:rPr>
              <a:t>目標位置</a:t>
            </a:r>
            <a:endParaRPr kumimoji="1" lang="ja-JP" altLang="en-US" sz="1200" b="1" dirty="0">
              <a:solidFill>
                <a:srgbClr val="FF0000"/>
              </a:solidFill>
            </a:endParaRPr>
          </a:p>
        </p:txBody>
      </p:sp>
      <p:sp>
        <p:nvSpPr>
          <p:cNvPr id="7" name="正方形/長方形 6"/>
          <p:cNvSpPr/>
          <p:nvPr/>
        </p:nvSpPr>
        <p:spPr>
          <a:xfrm>
            <a:off x="5525311" y="561570"/>
            <a:ext cx="2120766" cy="430652"/>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77665" y="875488"/>
            <a:ext cx="1125841" cy="392321"/>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437228" y="2746259"/>
            <a:ext cx="863127" cy="276999"/>
          </a:xfrm>
          <a:prstGeom prst="rect">
            <a:avLst/>
          </a:prstGeom>
          <a:noFill/>
        </p:spPr>
        <p:txBody>
          <a:bodyPr wrap="square" rtlCol="0">
            <a:spAutoFit/>
          </a:bodyPr>
          <a:lstStyle/>
          <a:p>
            <a:r>
              <a:rPr kumimoji="1" lang="ja-JP" altLang="en-US" sz="1200" b="1" dirty="0" smtClean="0">
                <a:solidFill>
                  <a:srgbClr val="0070C0"/>
                </a:solidFill>
              </a:rPr>
              <a:t>速度指令</a:t>
            </a:r>
            <a:endParaRPr kumimoji="1" lang="ja-JP" altLang="en-US" sz="1200" b="1" dirty="0">
              <a:solidFill>
                <a:srgbClr val="0070C0"/>
              </a:solidFill>
            </a:endParaRPr>
          </a:p>
        </p:txBody>
      </p:sp>
      <p:sp>
        <p:nvSpPr>
          <p:cNvPr id="12" name="テキスト ボックス 11"/>
          <p:cNvSpPr txBox="1"/>
          <p:nvPr/>
        </p:nvSpPr>
        <p:spPr>
          <a:xfrm>
            <a:off x="5535375" y="1731305"/>
            <a:ext cx="863127" cy="276999"/>
          </a:xfrm>
          <a:prstGeom prst="rect">
            <a:avLst/>
          </a:prstGeom>
          <a:noFill/>
        </p:spPr>
        <p:txBody>
          <a:bodyPr wrap="square" rtlCol="0">
            <a:spAutoFit/>
          </a:bodyPr>
          <a:lstStyle/>
          <a:p>
            <a:r>
              <a:rPr kumimoji="1" lang="en-US" altLang="ja-JP" sz="1200" b="1" dirty="0" smtClean="0">
                <a:solidFill>
                  <a:srgbClr val="0070C0"/>
                </a:solidFill>
              </a:rPr>
              <a:t>LRF</a:t>
            </a:r>
            <a:r>
              <a:rPr kumimoji="1" lang="ja-JP" altLang="en-US" sz="1200" b="1" dirty="0" smtClean="0">
                <a:solidFill>
                  <a:srgbClr val="0070C0"/>
                </a:solidFill>
              </a:rPr>
              <a:t>検出値</a:t>
            </a:r>
            <a:endParaRPr kumimoji="1" lang="ja-JP" altLang="en-US" sz="1200" b="1" dirty="0">
              <a:solidFill>
                <a:srgbClr val="0070C0"/>
              </a:solidFill>
            </a:endParaRPr>
          </a:p>
        </p:txBody>
      </p:sp>
      <p:sp>
        <p:nvSpPr>
          <p:cNvPr id="13" name="正方形/長方形 12"/>
          <p:cNvSpPr/>
          <p:nvPr/>
        </p:nvSpPr>
        <p:spPr>
          <a:xfrm>
            <a:off x="2532432" y="725233"/>
            <a:ext cx="2777651" cy="1862324"/>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547104" y="1372209"/>
            <a:ext cx="767472" cy="276999"/>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角丸四角形 14"/>
          <p:cNvSpPr/>
          <p:nvPr/>
        </p:nvSpPr>
        <p:spPr>
          <a:xfrm>
            <a:off x="2847370" y="2775443"/>
            <a:ext cx="1628770" cy="178488"/>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角丸四角形 15"/>
          <p:cNvSpPr/>
          <p:nvPr/>
        </p:nvSpPr>
        <p:spPr>
          <a:xfrm>
            <a:off x="5394118" y="1341947"/>
            <a:ext cx="1188000" cy="399085"/>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 name="角丸四角形 16"/>
          <p:cNvSpPr/>
          <p:nvPr/>
        </p:nvSpPr>
        <p:spPr>
          <a:xfrm>
            <a:off x="2615821" y="308890"/>
            <a:ext cx="1518434" cy="25200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21603971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円/楕円 3"/>
          <p:cNvSpPr/>
          <p:nvPr/>
        </p:nvSpPr>
        <p:spPr>
          <a:xfrm>
            <a:off x="3589505" y="2848314"/>
            <a:ext cx="1745976" cy="349024"/>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rgbClr val="FF0000"/>
                </a:solidFill>
              </a:rPr>
              <a:t>/</a:t>
            </a:r>
            <a:r>
              <a:rPr lang="en-US" altLang="ja-JP" sz="1600" dirty="0" err="1" smtClean="0">
                <a:solidFill>
                  <a:srgbClr val="FF0000"/>
                </a:solidFill>
              </a:rPr>
              <a:t>move_base</a:t>
            </a:r>
            <a:endParaRPr kumimoji="1" lang="ja-JP" altLang="en-US" sz="1600" dirty="0">
              <a:solidFill>
                <a:srgbClr val="FF0000"/>
              </a:solidFill>
            </a:endParaRPr>
          </a:p>
        </p:txBody>
      </p:sp>
      <p:sp>
        <p:nvSpPr>
          <p:cNvPr id="6" name="角丸四角形 5"/>
          <p:cNvSpPr/>
          <p:nvPr/>
        </p:nvSpPr>
        <p:spPr>
          <a:xfrm>
            <a:off x="3206311" y="2032449"/>
            <a:ext cx="2505436"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move_base_simple</a:t>
            </a:r>
            <a:r>
              <a:rPr kumimoji="1" lang="en-US" altLang="ja-JP" sz="1600" dirty="0" smtClean="0">
                <a:solidFill>
                  <a:srgbClr val="0070C0"/>
                </a:solidFill>
              </a:rPr>
              <a:t>/goal</a:t>
            </a:r>
            <a:endParaRPr kumimoji="1" lang="ja-JP" altLang="en-US" sz="1600" dirty="0">
              <a:solidFill>
                <a:srgbClr val="0070C0"/>
              </a:solidFill>
            </a:endParaRPr>
          </a:p>
        </p:txBody>
      </p:sp>
      <p:cxnSp>
        <p:nvCxnSpPr>
          <p:cNvPr id="8" name="直線矢印コネクタ 7"/>
          <p:cNvCxnSpPr>
            <a:stCxn id="6" idx="2"/>
            <a:endCxn id="4" idx="0"/>
          </p:cNvCxnSpPr>
          <p:nvPr/>
        </p:nvCxnSpPr>
        <p:spPr>
          <a:xfrm>
            <a:off x="4459029" y="2397864"/>
            <a:ext cx="3464" cy="45045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円/楕円 9"/>
          <p:cNvSpPr/>
          <p:nvPr/>
        </p:nvSpPr>
        <p:spPr>
          <a:xfrm>
            <a:off x="1143009" y="4814893"/>
            <a:ext cx="1605045" cy="349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chemeClr val="tx1"/>
                </a:solidFill>
              </a:rPr>
              <a:t>/gazebo</a:t>
            </a:r>
            <a:endParaRPr kumimoji="1" lang="ja-JP" altLang="en-US" sz="1600" dirty="0">
              <a:solidFill>
                <a:schemeClr val="tx1"/>
              </a:solidFill>
            </a:endParaRPr>
          </a:p>
        </p:txBody>
      </p:sp>
      <p:sp>
        <p:nvSpPr>
          <p:cNvPr id="12" name="角丸四角形 11"/>
          <p:cNvSpPr/>
          <p:nvPr/>
        </p:nvSpPr>
        <p:spPr>
          <a:xfrm>
            <a:off x="2929267" y="4796285"/>
            <a:ext cx="3284470"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husky_velocity_controller</a:t>
            </a:r>
            <a:r>
              <a:rPr kumimoji="1" lang="en-US" altLang="ja-JP" sz="1600" dirty="0" smtClean="0">
                <a:solidFill>
                  <a:srgbClr val="0070C0"/>
                </a:solidFill>
              </a:rPr>
              <a:t>/</a:t>
            </a:r>
            <a:r>
              <a:rPr kumimoji="1" lang="en-US" altLang="ja-JP" sz="1600" dirty="0" err="1" smtClean="0">
                <a:solidFill>
                  <a:srgbClr val="0070C0"/>
                </a:solidFill>
              </a:rPr>
              <a:t>odom</a:t>
            </a:r>
            <a:endParaRPr kumimoji="1" lang="ja-JP" altLang="en-US" sz="1600" dirty="0">
              <a:solidFill>
                <a:srgbClr val="0070C0"/>
              </a:solidFill>
            </a:endParaRPr>
          </a:p>
        </p:txBody>
      </p:sp>
      <p:sp>
        <p:nvSpPr>
          <p:cNvPr id="15" name="角丸四角形 14"/>
          <p:cNvSpPr/>
          <p:nvPr/>
        </p:nvSpPr>
        <p:spPr>
          <a:xfrm>
            <a:off x="932595" y="241842"/>
            <a:ext cx="1464151"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joint_states</a:t>
            </a:r>
            <a:endParaRPr kumimoji="1" lang="ja-JP" altLang="en-US" sz="1600" dirty="0">
              <a:solidFill>
                <a:srgbClr val="0070C0"/>
              </a:solidFill>
            </a:endParaRPr>
          </a:p>
        </p:txBody>
      </p:sp>
      <p:sp>
        <p:nvSpPr>
          <p:cNvPr id="16" name="円/楕円 15"/>
          <p:cNvSpPr/>
          <p:nvPr/>
        </p:nvSpPr>
        <p:spPr>
          <a:xfrm>
            <a:off x="2649038" y="250037"/>
            <a:ext cx="3003568" cy="349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chemeClr val="tx1"/>
                </a:solidFill>
              </a:rPr>
              <a:t>/</a:t>
            </a:r>
            <a:r>
              <a:rPr lang="en-US" altLang="ja-JP" sz="1600" dirty="0" err="1" smtClean="0">
                <a:solidFill>
                  <a:schemeClr val="tx1"/>
                </a:solidFill>
              </a:rPr>
              <a:t>robot_state_publisher</a:t>
            </a:r>
            <a:endParaRPr kumimoji="1" lang="ja-JP" altLang="en-US" sz="1600" dirty="0">
              <a:solidFill>
                <a:schemeClr val="tx1"/>
              </a:solidFill>
            </a:endParaRPr>
          </a:p>
        </p:txBody>
      </p:sp>
      <p:cxnSp>
        <p:nvCxnSpPr>
          <p:cNvPr id="18" name="直線矢印コネクタ 17"/>
          <p:cNvCxnSpPr>
            <a:endCxn id="15" idx="1"/>
          </p:cNvCxnSpPr>
          <p:nvPr/>
        </p:nvCxnSpPr>
        <p:spPr>
          <a:xfrm flipV="1">
            <a:off x="301557" y="424550"/>
            <a:ext cx="631038" cy="162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5101035" y="586717"/>
            <a:ext cx="25229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10" idx="6"/>
            <a:endCxn id="12" idx="1"/>
          </p:cNvCxnSpPr>
          <p:nvPr/>
        </p:nvCxnSpPr>
        <p:spPr>
          <a:xfrm flipV="1">
            <a:off x="2748054" y="4978993"/>
            <a:ext cx="181213" cy="104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円/楕円 22"/>
          <p:cNvSpPr/>
          <p:nvPr/>
        </p:nvSpPr>
        <p:spPr>
          <a:xfrm>
            <a:off x="6558557" y="4814893"/>
            <a:ext cx="2232581" cy="349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chemeClr val="tx1"/>
                </a:solidFill>
              </a:rPr>
              <a:t>/</a:t>
            </a:r>
            <a:r>
              <a:rPr lang="en-US" altLang="ja-JP" sz="1600" dirty="0" err="1" smtClean="0">
                <a:solidFill>
                  <a:schemeClr val="tx1"/>
                </a:solidFill>
              </a:rPr>
              <a:t>ekf_localization</a:t>
            </a:r>
            <a:endParaRPr kumimoji="1" lang="ja-JP" altLang="en-US" sz="1600" dirty="0">
              <a:solidFill>
                <a:schemeClr val="tx1"/>
              </a:solidFill>
            </a:endParaRPr>
          </a:p>
        </p:txBody>
      </p:sp>
      <p:cxnSp>
        <p:nvCxnSpPr>
          <p:cNvPr id="25" name="直線矢印コネクタ 24"/>
          <p:cNvCxnSpPr>
            <a:stCxn id="12" idx="3"/>
            <a:endCxn id="23" idx="2"/>
          </p:cNvCxnSpPr>
          <p:nvPr/>
        </p:nvCxnSpPr>
        <p:spPr>
          <a:xfrm>
            <a:off x="6213737" y="4978993"/>
            <a:ext cx="344820" cy="104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角丸四角形 25"/>
          <p:cNvSpPr/>
          <p:nvPr/>
        </p:nvSpPr>
        <p:spPr>
          <a:xfrm>
            <a:off x="3763030" y="5325300"/>
            <a:ext cx="1464151"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imu</a:t>
            </a:r>
            <a:r>
              <a:rPr lang="en-US" altLang="ja-JP" sz="1600" dirty="0" smtClean="0">
                <a:solidFill>
                  <a:srgbClr val="0070C0"/>
                </a:solidFill>
              </a:rPr>
              <a:t>/data</a:t>
            </a:r>
            <a:endParaRPr kumimoji="1" lang="ja-JP" altLang="en-US" sz="1600" dirty="0">
              <a:solidFill>
                <a:srgbClr val="0070C0"/>
              </a:solidFill>
            </a:endParaRPr>
          </a:p>
        </p:txBody>
      </p:sp>
      <p:cxnSp>
        <p:nvCxnSpPr>
          <p:cNvPr id="28" name="直線矢印コネクタ 27"/>
          <p:cNvCxnSpPr>
            <a:stCxn id="10" idx="5"/>
            <a:endCxn id="26" idx="1"/>
          </p:cNvCxnSpPr>
          <p:nvPr/>
        </p:nvCxnSpPr>
        <p:spPr>
          <a:xfrm>
            <a:off x="2513001" y="5112804"/>
            <a:ext cx="1250029" cy="3952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26" idx="3"/>
            <a:endCxn id="23" idx="3"/>
          </p:cNvCxnSpPr>
          <p:nvPr/>
        </p:nvCxnSpPr>
        <p:spPr>
          <a:xfrm flipV="1">
            <a:off x="5227181" y="5112804"/>
            <a:ext cx="1658330" cy="3952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15" idx="3"/>
            <a:endCxn id="16" idx="2"/>
          </p:cNvCxnSpPr>
          <p:nvPr/>
        </p:nvCxnSpPr>
        <p:spPr>
          <a:xfrm flipV="1">
            <a:off x="2396746" y="424549"/>
            <a:ext cx="25229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角丸四角形 36"/>
          <p:cNvSpPr/>
          <p:nvPr/>
        </p:nvSpPr>
        <p:spPr>
          <a:xfrm>
            <a:off x="10030384" y="6150598"/>
            <a:ext cx="1464151"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joint_states</a:t>
            </a:r>
            <a:endParaRPr kumimoji="1" lang="ja-JP" altLang="en-US" sz="1600" dirty="0">
              <a:solidFill>
                <a:srgbClr val="0070C0"/>
              </a:solidFill>
            </a:endParaRPr>
          </a:p>
        </p:txBody>
      </p:sp>
      <p:sp>
        <p:nvSpPr>
          <p:cNvPr id="38" name="正方形/長方形 37"/>
          <p:cNvSpPr/>
          <p:nvPr/>
        </p:nvSpPr>
        <p:spPr>
          <a:xfrm>
            <a:off x="7842965" y="3703063"/>
            <a:ext cx="1343751" cy="365415"/>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B050"/>
                </a:solidFill>
              </a:rPr>
              <a:t>/</a:t>
            </a:r>
            <a:r>
              <a:rPr kumimoji="1" lang="en-US" altLang="ja-JP" sz="1600" dirty="0" err="1" smtClean="0">
                <a:solidFill>
                  <a:srgbClr val="00B050"/>
                </a:solidFill>
              </a:rPr>
              <a:t>base_link</a:t>
            </a:r>
            <a:endParaRPr kumimoji="1" lang="ja-JP" altLang="en-US" sz="1600" dirty="0">
              <a:solidFill>
                <a:srgbClr val="00B050"/>
              </a:solidFill>
            </a:endParaRPr>
          </a:p>
        </p:txBody>
      </p:sp>
      <p:sp>
        <p:nvSpPr>
          <p:cNvPr id="54" name="正方形/長方形 53"/>
          <p:cNvSpPr/>
          <p:nvPr/>
        </p:nvSpPr>
        <p:spPr>
          <a:xfrm>
            <a:off x="6204009" y="3703064"/>
            <a:ext cx="1343751" cy="365415"/>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B050"/>
                </a:solidFill>
              </a:rPr>
              <a:t>/</a:t>
            </a:r>
            <a:r>
              <a:rPr kumimoji="1" lang="en-US" altLang="ja-JP" sz="1600" dirty="0" err="1" smtClean="0">
                <a:solidFill>
                  <a:srgbClr val="00B050"/>
                </a:solidFill>
              </a:rPr>
              <a:t>odom</a:t>
            </a:r>
            <a:endParaRPr kumimoji="1" lang="ja-JP" altLang="en-US" sz="1600" dirty="0">
              <a:solidFill>
                <a:srgbClr val="00B050"/>
              </a:solidFill>
            </a:endParaRPr>
          </a:p>
        </p:txBody>
      </p:sp>
      <p:cxnSp>
        <p:nvCxnSpPr>
          <p:cNvPr id="58" name="直線矢印コネクタ 57"/>
          <p:cNvCxnSpPr>
            <a:stCxn id="23" idx="0"/>
            <a:endCxn id="54" idx="2"/>
          </p:cNvCxnSpPr>
          <p:nvPr/>
        </p:nvCxnSpPr>
        <p:spPr>
          <a:xfrm flipH="1" flipV="1">
            <a:off x="6875885" y="4068479"/>
            <a:ext cx="798963" cy="7464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23" idx="0"/>
            <a:endCxn id="38" idx="2"/>
          </p:cNvCxnSpPr>
          <p:nvPr/>
        </p:nvCxnSpPr>
        <p:spPr>
          <a:xfrm flipV="1">
            <a:off x="7674848" y="4068478"/>
            <a:ext cx="839993" cy="7464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stCxn id="54" idx="0"/>
            <a:endCxn id="4" idx="6"/>
          </p:cNvCxnSpPr>
          <p:nvPr/>
        </p:nvCxnSpPr>
        <p:spPr>
          <a:xfrm flipH="1" flipV="1">
            <a:off x="5335481" y="3022826"/>
            <a:ext cx="1540404" cy="6802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a:stCxn id="38" idx="0"/>
            <a:endCxn id="4" idx="6"/>
          </p:cNvCxnSpPr>
          <p:nvPr/>
        </p:nvCxnSpPr>
        <p:spPr>
          <a:xfrm flipH="1" flipV="1">
            <a:off x="5335481" y="3022826"/>
            <a:ext cx="3179360" cy="6802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角丸四角形 67"/>
          <p:cNvSpPr/>
          <p:nvPr/>
        </p:nvSpPr>
        <p:spPr>
          <a:xfrm>
            <a:off x="301557" y="3703062"/>
            <a:ext cx="3287948"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husky_velocity_controller</a:t>
            </a:r>
            <a:r>
              <a:rPr kumimoji="1" lang="en-US" altLang="ja-JP" sz="1600" dirty="0" smtClean="0">
                <a:solidFill>
                  <a:srgbClr val="0070C0"/>
                </a:solidFill>
              </a:rPr>
              <a:t>/</a:t>
            </a:r>
            <a:r>
              <a:rPr kumimoji="1" lang="en-US" altLang="ja-JP" sz="1600" dirty="0" err="1" smtClean="0">
                <a:solidFill>
                  <a:srgbClr val="0070C0"/>
                </a:solidFill>
              </a:rPr>
              <a:t>cmd_vel</a:t>
            </a:r>
            <a:endParaRPr kumimoji="1" lang="ja-JP" altLang="en-US" sz="1600" dirty="0">
              <a:solidFill>
                <a:srgbClr val="0070C0"/>
              </a:solidFill>
            </a:endParaRPr>
          </a:p>
        </p:txBody>
      </p:sp>
      <p:cxnSp>
        <p:nvCxnSpPr>
          <p:cNvPr id="70" name="直線矢印コネクタ 69"/>
          <p:cNvCxnSpPr>
            <a:stCxn id="4" idx="2"/>
            <a:endCxn id="68" idx="0"/>
          </p:cNvCxnSpPr>
          <p:nvPr/>
        </p:nvCxnSpPr>
        <p:spPr>
          <a:xfrm flipH="1">
            <a:off x="1945531" y="3022826"/>
            <a:ext cx="1643974" cy="6802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stCxn id="68" idx="2"/>
            <a:endCxn id="10" idx="0"/>
          </p:cNvCxnSpPr>
          <p:nvPr/>
        </p:nvCxnSpPr>
        <p:spPr>
          <a:xfrm>
            <a:off x="1945531" y="4068477"/>
            <a:ext cx="1" cy="746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角丸四角形 94"/>
          <p:cNvSpPr/>
          <p:nvPr/>
        </p:nvSpPr>
        <p:spPr>
          <a:xfrm>
            <a:off x="4014550" y="4143859"/>
            <a:ext cx="888958"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lang="en-US" altLang="ja-JP" sz="1600" dirty="0">
                <a:solidFill>
                  <a:srgbClr val="0070C0"/>
                </a:solidFill>
              </a:rPr>
              <a:t>scan</a:t>
            </a:r>
            <a:endParaRPr kumimoji="1" lang="ja-JP" altLang="en-US" sz="1600" dirty="0">
              <a:solidFill>
                <a:srgbClr val="0070C0"/>
              </a:solidFill>
            </a:endParaRPr>
          </a:p>
        </p:txBody>
      </p:sp>
      <p:cxnSp>
        <p:nvCxnSpPr>
          <p:cNvPr id="99" name="直線矢印コネクタ 98"/>
          <p:cNvCxnSpPr>
            <a:stCxn id="10" idx="7"/>
            <a:endCxn id="95" idx="1"/>
          </p:cNvCxnSpPr>
          <p:nvPr/>
        </p:nvCxnSpPr>
        <p:spPr>
          <a:xfrm flipV="1">
            <a:off x="2513001" y="4326567"/>
            <a:ext cx="1501549" cy="5394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a:stCxn id="95" idx="0"/>
            <a:endCxn id="4" idx="4"/>
          </p:cNvCxnSpPr>
          <p:nvPr/>
        </p:nvCxnSpPr>
        <p:spPr>
          <a:xfrm flipV="1">
            <a:off x="4459029" y="3197338"/>
            <a:ext cx="3464" cy="946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四角形吹き出し 105"/>
          <p:cNvSpPr/>
          <p:nvPr/>
        </p:nvSpPr>
        <p:spPr>
          <a:xfrm>
            <a:off x="5698370" y="5527992"/>
            <a:ext cx="1902924" cy="371927"/>
          </a:xfrm>
          <a:prstGeom prst="wedgeRectCallout">
            <a:avLst>
              <a:gd name="adj1" fmla="val -31073"/>
              <a:gd name="adj2" fmla="val -158064"/>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rgbClr val="FF0000"/>
                </a:solidFill>
              </a:rPr>
              <a:t>オドメトリによる積分値</a:t>
            </a:r>
            <a:endParaRPr kumimoji="1" lang="ja-JP" altLang="en-US" sz="1400" b="1" dirty="0">
              <a:solidFill>
                <a:srgbClr val="FF0000"/>
              </a:solidFill>
            </a:endParaRPr>
          </a:p>
        </p:txBody>
      </p:sp>
      <p:sp>
        <p:nvSpPr>
          <p:cNvPr id="114" name="テキスト ボックス 113"/>
          <p:cNvSpPr txBox="1"/>
          <p:nvPr/>
        </p:nvSpPr>
        <p:spPr>
          <a:xfrm>
            <a:off x="3280779" y="2438423"/>
            <a:ext cx="1214326" cy="369332"/>
          </a:xfrm>
          <a:prstGeom prst="rect">
            <a:avLst/>
          </a:prstGeom>
          <a:noFill/>
        </p:spPr>
        <p:txBody>
          <a:bodyPr wrap="square" rtlCol="0">
            <a:spAutoFit/>
          </a:bodyPr>
          <a:lstStyle/>
          <a:p>
            <a:r>
              <a:rPr kumimoji="1" lang="ja-JP" altLang="en-US" dirty="0" smtClean="0"/>
              <a:t>目標位置</a:t>
            </a:r>
            <a:endParaRPr kumimoji="1" lang="ja-JP" altLang="en-US" dirty="0"/>
          </a:p>
        </p:txBody>
      </p:sp>
      <p:sp>
        <p:nvSpPr>
          <p:cNvPr id="115" name="テキスト ボックス 114"/>
          <p:cNvSpPr txBox="1"/>
          <p:nvPr/>
        </p:nvSpPr>
        <p:spPr>
          <a:xfrm>
            <a:off x="5867130" y="2814646"/>
            <a:ext cx="1389703" cy="369332"/>
          </a:xfrm>
          <a:prstGeom prst="rect">
            <a:avLst/>
          </a:prstGeom>
          <a:noFill/>
        </p:spPr>
        <p:txBody>
          <a:bodyPr wrap="square" rtlCol="0">
            <a:spAutoFit/>
          </a:bodyPr>
          <a:lstStyle/>
          <a:p>
            <a:r>
              <a:rPr kumimoji="1" lang="ja-JP" altLang="en-US" dirty="0" smtClean="0"/>
              <a:t>現在位置</a:t>
            </a:r>
            <a:endParaRPr kumimoji="1" lang="ja-JP" altLang="en-US" dirty="0"/>
          </a:p>
        </p:txBody>
      </p:sp>
      <p:sp>
        <p:nvSpPr>
          <p:cNvPr id="116" name="テキスト ボックス 115"/>
          <p:cNvSpPr txBox="1"/>
          <p:nvPr/>
        </p:nvSpPr>
        <p:spPr>
          <a:xfrm>
            <a:off x="2990640" y="3220743"/>
            <a:ext cx="1201981" cy="369332"/>
          </a:xfrm>
          <a:prstGeom prst="rect">
            <a:avLst/>
          </a:prstGeom>
          <a:noFill/>
        </p:spPr>
        <p:txBody>
          <a:bodyPr wrap="square" rtlCol="0">
            <a:spAutoFit/>
          </a:bodyPr>
          <a:lstStyle/>
          <a:p>
            <a:r>
              <a:rPr kumimoji="1" lang="ja-JP" altLang="en-US" dirty="0" smtClean="0"/>
              <a:t>速度指令</a:t>
            </a:r>
            <a:endParaRPr kumimoji="1" lang="ja-JP" altLang="en-US" dirty="0"/>
          </a:p>
        </p:txBody>
      </p:sp>
      <p:sp>
        <p:nvSpPr>
          <p:cNvPr id="117" name="テキスト ボックス 116"/>
          <p:cNvSpPr txBox="1"/>
          <p:nvPr/>
        </p:nvSpPr>
        <p:spPr>
          <a:xfrm>
            <a:off x="4515115" y="3405409"/>
            <a:ext cx="1154073" cy="646331"/>
          </a:xfrm>
          <a:prstGeom prst="rect">
            <a:avLst/>
          </a:prstGeom>
          <a:noFill/>
        </p:spPr>
        <p:txBody>
          <a:bodyPr wrap="square" rtlCol="0">
            <a:spAutoFit/>
          </a:bodyPr>
          <a:lstStyle/>
          <a:p>
            <a:r>
              <a:rPr kumimoji="1" lang="en-US" altLang="ja-JP" dirty="0" smtClean="0"/>
              <a:t>LRF</a:t>
            </a:r>
          </a:p>
          <a:p>
            <a:r>
              <a:rPr kumimoji="1" lang="ja-JP" altLang="en-US" dirty="0" smtClean="0"/>
              <a:t>検出値</a:t>
            </a:r>
            <a:endParaRPr kumimoji="1" lang="ja-JP" altLang="en-US" dirty="0"/>
          </a:p>
        </p:txBody>
      </p:sp>
      <p:sp>
        <p:nvSpPr>
          <p:cNvPr id="119" name="角丸四角形 118"/>
          <p:cNvSpPr/>
          <p:nvPr/>
        </p:nvSpPr>
        <p:spPr>
          <a:xfrm>
            <a:off x="6681280" y="2050651"/>
            <a:ext cx="2505436"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move_base</a:t>
            </a:r>
            <a:r>
              <a:rPr kumimoji="1" lang="en-US" altLang="ja-JP" sz="1600" dirty="0" smtClean="0">
                <a:solidFill>
                  <a:srgbClr val="0070C0"/>
                </a:solidFill>
              </a:rPr>
              <a:t>/</a:t>
            </a:r>
            <a:r>
              <a:rPr kumimoji="1" lang="en-US" altLang="ja-JP" sz="1600" dirty="0" err="1" smtClean="0">
                <a:solidFill>
                  <a:srgbClr val="0070C0"/>
                </a:solidFill>
              </a:rPr>
              <a:t>hogehoge</a:t>
            </a:r>
            <a:endParaRPr kumimoji="1" lang="ja-JP" altLang="en-US" sz="1600" dirty="0">
              <a:solidFill>
                <a:srgbClr val="0070C0"/>
              </a:solidFill>
            </a:endParaRPr>
          </a:p>
        </p:txBody>
      </p:sp>
      <p:cxnSp>
        <p:nvCxnSpPr>
          <p:cNvPr id="121" name="直線矢印コネクタ 120"/>
          <p:cNvCxnSpPr>
            <a:stCxn id="119" idx="1"/>
            <a:endCxn id="4" idx="7"/>
          </p:cNvCxnSpPr>
          <p:nvPr/>
        </p:nvCxnSpPr>
        <p:spPr>
          <a:xfrm flipH="1">
            <a:off x="5079789" y="2233359"/>
            <a:ext cx="1601491" cy="66606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3" name="角丸四角形 122"/>
          <p:cNvSpPr/>
          <p:nvPr/>
        </p:nvSpPr>
        <p:spPr>
          <a:xfrm>
            <a:off x="6736400" y="2105771"/>
            <a:ext cx="2505436"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move_base</a:t>
            </a:r>
            <a:r>
              <a:rPr kumimoji="1" lang="en-US" altLang="ja-JP" sz="1600" dirty="0" smtClean="0">
                <a:solidFill>
                  <a:srgbClr val="0070C0"/>
                </a:solidFill>
              </a:rPr>
              <a:t>/</a:t>
            </a:r>
            <a:r>
              <a:rPr kumimoji="1" lang="en-US" altLang="ja-JP" sz="1600" dirty="0" err="1" smtClean="0">
                <a:solidFill>
                  <a:srgbClr val="0070C0"/>
                </a:solidFill>
              </a:rPr>
              <a:t>hogehoge</a:t>
            </a:r>
            <a:endParaRPr kumimoji="1" lang="ja-JP" altLang="en-US" sz="1600" dirty="0">
              <a:solidFill>
                <a:srgbClr val="0070C0"/>
              </a:solidFill>
            </a:endParaRPr>
          </a:p>
        </p:txBody>
      </p:sp>
      <p:sp>
        <p:nvSpPr>
          <p:cNvPr id="124" name="角丸四角形 123"/>
          <p:cNvSpPr/>
          <p:nvPr/>
        </p:nvSpPr>
        <p:spPr>
          <a:xfrm>
            <a:off x="6791520" y="2160891"/>
            <a:ext cx="2505436"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move_base</a:t>
            </a:r>
            <a:r>
              <a:rPr kumimoji="1" lang="en-US" altLang="ja-JP" sz="1600" dirty="0" smtClean="0">
                <a:solidFill>
                  <a:srgbClr val="0070C0"/>
                </a:solidFill>
              </a:rPr>
              <a:t>/</a:t>
            </a:r>
            <a:r>
              <a:rPr kumimoji="1" lang="en-US" altLang="ja-JP" sz="1600" dirty="0" err="1" smtClean="0">
                <a:solidFill>
                  <a:srgbClr val="0070C0"/>
                </a:solidFill>
              </a:rPr>
              <a:t>hogehoge</a:t>
            </a:r>
            <a:endParaRPr kumimoji="1" lang="ja-JP" altLang="en-US" sz="1600" dirty="0">
              <a:solidFill>
                <a:srgbClr val="0070C0"/>
              </a:solidFill>
            </a:endParaRPr>
          </a:p>
        </p:txBody>
      </p:sp>
      <p:sp>
        <p:nvSpPr>
          <p:cNvPr id="125" name="角丸四角形 124"/>
          <p:cNvSpPr/>
          <p:nvPr/>
        </p:nvSpPr>
        <p:spPr>
          <a:xfrm>
            <a:off x="6846640" y="2216011"/>
            <a:ext cx="2505436"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move_base</a:t>
            </a:r>
            <a:r>
              <a:rPr kumimoji="1" lang="en-US" altLang="ja-JP" sz="1600" dirty="0" smtClean="0">
                <a:solidFill>
                  <a:srgbClr val="0070C0"/>
                </a:solidFill>
              </a:rPr>
              <a:t>/</a:t>
            </a:r>
            <a:r>
              <a:rPr kumimoji="1" lang="en-US" altLang="ja-JP" sz="1600" dirty="0" err="1" smtClean="0">
                <a:solidFill>
                  <a:srgbClr val="0070C0"/>
                </a:solidFill>
              </a:rPr>
              <a:t>hogehoge</a:t>
            </a:r>
            <a:endParaRPr kumimoji="1" lang="ja-JP" altLang="en-US" sz="1600" dirty="0">
              <a:solidFill>
                <a:srgbClr val="0070C0"/>
              </a:solidFill>
            </a:endParaRPr>
          </a:p>
        </p:txBody>
      </p:sp>
      <p:sp>
        <p:nvSpPr>
          <p:cNvPr id="126" name="角丸四角形 125"/>
          <p:cNvSpPr/>
          <p:nvPr/>
        </p:nvSpPr>
        <p:spPr>
          <a:xfrm>
            <a:off x="6901760" y="2271131"/>
            <a:ext cx="2505436"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move_base</a:t>
            </a:r>
            <a:r>
              <a:rPr kumimoji="1" lang="en-US" altLang="ja-JP" sz="1600" dirty="0" smtClean="0">
                <a:solidFill>
                  <a:srgbClr val="0070C0"/>
                </a:solidFill>
              </a:rPr>
              <a:t>/</a:t>
            </a:r>
            <a:r>
              <a:rPr kumimoji="1" lang="en-US" altLang="ja-JP" sz="1600" dirty="0" err="1" smtClean="0">
                <a:solidFill>
                  <a:srgbClr val="0070C0"/>
                </a:solidFill>
              </a:rPr>
              <a:t>hogehoge</a:t>
            </a:r>
            <a:endParaRPr kumimoji="1" lang="ja-JP" altLang="en-US" sz="1600" dirty="0">
              <a:solidFill>
                <a:srgbClr val="0070C0"/>
              </a:solidFill>
            </a:endParaRPr>
          </a:p>
        </p:txBody>
      </p:sp>
      <p:sp>
        <p:nvSpPr>
          <p:cNvPr id="127" name="テキスト ボックス 126"/>
          <p:cNvSpPr txBox="1"/>
          <p:nvPr/>
        </p:nvSpPr>
        <p:spPr>
          <a:xfrm>
            <a:off x="6666621" y="1633914"/>
            <a:ext cx="2685455" cy="369332"/>
          </a:xfrm>
          <a:prstGeom prst="rect">
            <a:avLst/>
          </a:prstGeom>
          <a:noFill/>
        </p:spPr>
        <p:txBody>
          <a:bodyPr wrap="square" rtlCol="0">
            <a:spAutoFit/>
          </a:bodyPr>
          <a:lstStyle/>
          <a:p>
            <a:r>
              <a:rPr lang="ja-JP" altLang="en-US" dirty="0"/>
              <a:t>経路</a:t>
            </a:r>
            <a:r>
              <a:rPr lang="ja-JP" altLang="en-US" dirty="0" smtClean="0"/>
              <a:t>計画，コストマップ等</a:t>
            </a:r>
            <a:endParaRPr kumimoji="1" lang="ja-JP" altLang="en-US" dirty="0"/>
          </a:p>
        </p:txBody>
      </p:sp>
      <p:sp>
        <p:nvSpPr>
          <p:cNvPr id="46" name="四角形吹き出し 45"/>
          <p:cNvSpPr/>
          <p:nvPr/>
        </p:nvSpPr>
        <p:spPr>
          <a:xfrm>
            <a:off x="7158229" y="2976516"/>
            <a:ext cx="1985616" cy="371927"/>
          </a:xfrm>
          <a:prstGeom prst="wedgeRectCallout">
            <a:avLst>
              <a:gd name="adj1" fmla="val -43853"/>
              <a:gd name="adj2" fmla="val 161024"/>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rgbClr val="FF0000"/>
                </a:solidFill>
              </a:rPr>
              <a:t>オドメトリ原点フレーム</a:t>
            </a:r>
            <a:endParaRPr kumimoji="1" lang="ja-JP" altLang="en-US" sz="1400" b="1" dirty="0">
              <a:solidFill>
                <a:srgbClr val="FF0000"/>
              </a:solidFill>
            </a:endParaRPr>
          </a:p>
        </p:txBody>
      </p:sp>
      <p:sp>
        <p:nvSpPr>
          <p:cNvPr id="44" name="角丸四角形 43"/>
          <p:cNvSpPr/>
          <p:nvPr/>
        </p:nvSpPr>
        <p:spPr>
          <a:xfrm>
            <a:off x="9709725" y="2517623"/>
            <a:ext cx="1343752"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rgbClr val="0070C0"/>
                </a:solidFill>
              </a:rPr>
              <a:t>トピック</a:t>
            </a:r>
            <a:endParaRPr kumimoji="1" lang="ja-JP" altLang="en-US" sz="1600" dirty="0">
              <a:solidFill>
                <a:srgbClr val="0070C0"/>
              </a:solidFill>
            </a:endParaRPr>
          </a:p>
        </p:txBody>
      </p:sp>
      <p:sp>
        <p:nvSpPr>
          <p:cNvPr id="45" name="円/楕円 44"/>
          <p:cNvSpPr/>
          <p:nvPr/>
        </p:nvSpPr>
        <p:spPr>
          <a:xfrm>
            <a:off x="9709725" y="1986379"/>
            <a:ext cx="1343751" cy="349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ノード</a:t>
            </a:r>
            <a:endParaRPr kumimoji="1" lang="ja-JP" altLang="en-US" sz="1600" dirty="0">
              <a:solidFill>
                <a:schemeClr val="tx1"/>
              </a:solidFill>
            </a:endParaRPr>
          </a:p>
        </p:txBody>
      </p:sp>
      <p:sp>
        <p:nvSpPr>
          <p:cNvPr id="47" name="正方形/長方形 46"/>
          <p:cNvSpPr/>
          <p:nvPr/>
        </p:nvSpPr>
        <p:spPr>
          <a:xfrm>
            <a:off x="9709725" y="3100502"/>
            <a:ext cx="1343751" cy="365415"/>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rgbClr val="00B050"/>
                </a:solidFill>
              </a:rPr>
              <a:t>TF </a:t>
            </a:r>
            <a:r>
              <a:rPr kumimoji="1" lang="ja-JP" altLang="en-US" sz="1600" dirty="0" smtClean="0">
                <a:solidFill>
                  <a:srgbClr val="00B050"/>
                </a:solidFill>
              </a:rPr>
              <a:t>フレーム</a:t>
            </a:r>
            <a:endParaRPr kumimoji="1" lang="ja-JP" altLang="en-US" sz="1600" dirty="0">
              <a:solidFill>
                <a:srgbClr val="00B050"/>
              </a:solidFill>
            </a:endParaRPr>
          </a:p>
        </p:txBody>
      </p:sp>
    </p:spTree>
    <p:extLst>
      <p:ext uri="{BB962C8B-B14F-4D97-AF65-F5344CB8AC3E}">
        <p14:creationId xmlns:p14="http://schemas.microsoft.com/office/powerpoint/2010/main" val="27994635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tachment:overview_t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21" y="350567"/>
            <a:ext cx="7429500" cy="3038476"/>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2466975" y="581025"/>
            <a:ext cx="2916000" cy="20764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527648" y="1066026"/>
            <a:ext cx="863127" cy="276999"/>
          </a:xfrm>
          <a:prstGeom prst="rect">
            <a:avLst/>
          </a:prstGeom>
          <a:noFill/>
        </p:spPr>
        <p:txBody>
          <a:bodyPr wrap="square" rtlCol="0">
            <a:spAutoFit/>
          </a:bodyPr>
          <a:lstStyle/>
          <a:p>
            <a:r>
              <a:rPr lang="ja-JP" altLang="en-US" sz="1200" b="1" dirty="0" smtClean="0">
                <a:solidFill>
                  <a:srgbClr val="00B050"/>
                </a:solidFill>
              </a:rPr>
              <a:t>現在位置</a:t>
            </a:r>
            <a:endParaRPr kumimoji="1" lang="ja-JP" altLang="en-US" sz="1200" b="1" dirty="0">
              <a:solidFill>
                <a:srgbClr val="00B050"/>
              </a:solidFill>
            </a:endParaRPr>
          </a:p>
        </p:txBody>
      </p:sp>
      <p:sp>
        <p:nvSpPr>
          <p:cNvPr id="8" name="テキスト ボックス 7"/>
          <p:cNvSpPr txBox="1"/>
          <p:nvPr/>
        </p:nvSpPr>
        <p:spPr>
          <a:xfrm>
            <a:off x="2954371" y="73568"/>
            <a:ext cx="863127" cy="276999"/>
          </a:xfrm>
          <a:prstGeom prst="rect">
            <a:avLst/>
          </a:prstGeom>
          <a:noFill/>
        </p:spPr>
        <p:txBody>
          <a:bodyPr wrap="square" rtlCol="0">
            <a:spAutoFit/>
          </a:bodyPr>
          <a:lstStyle/>
          <a:p>
            <a:r>
              <a:rPr lang="ja-JP" altLang="en-US" sz="1200" b="1" dirty="0" smtClean="0">
                <a:solidFill>
                  <a:srgbClr val="FF0000"/>
                </a:solidFill>
              </a:rPr>
              <a:t>目標位置</a:t>
            </a:r>
            <a:endParaRPr kumimoji="1" lang="ja-JP" altLang="en-US" sz="1200" b="1" dirty="0">
              <a:solidFill>
                <a:srgbClr val="FF0000"/>
              </a:solidFill>
            </a:endParaRPr>
          </a:p>
        </p:txBody>
      </p:sp>
      <p:sp>
        <p:nvSpPr>
          <p:cNvPr id="7" name="正方形/長方形 6"/>
          <p:cNvSpPr/>
          <p:nvPr/>
        </p:nvSpPr>
        <p:spPr>
          <a:xfrm>
            <a:off x="5525311" y="561570"/>
            <a:ext cx="2120766" cy="430652"/>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77665" y="875488"/>
            <a:ext cx="1125841" cy="392321"/>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437228" y="2746259"/>
            <a:ext cx="863127" cy="276999"/>
          </a:xfrm>
          <a:prstGeom prst="rect">
            <a:avLst/>
          </a:prstGeom>
          <a:noFill/>
        </p:spPr>
        <p:txBody>
          <a:bodyPr wrap="square" rtlCol="0">
            <a:spAutoFit/>
          </a:bodyPr>
          <a:lstStyle/>
          <a:p>
            <a:r>
              <a:rPr kumimoji="1" lang="ja-JP" altLang="en-US" sz="1200" b="1" dirty="0" smtClean="0">
                <a:solidFill>
                  <a:srgbClr val="0070C0"/>
                </a:solidFill>
              </a:rPr>
              <a:t>速度指令</a:t>
            </a:r>
            <a:endParaRPr kumimoji="1" lang="ja-JP" altLang="en-US" sz="1200" b="1" dirty="0">
              <a:solidFill>
                <a:srgbClr val="0070C0"/>
              </a:solidFill>
            </a:endParaRPr>
          </a:p>
        </p:txBody>
      </p:sp>
      <p:sp>
        <p:nvSpPr>
          <p:cNvPr id="12" name="テキスト ボックス 11"/>
          <p:cNvSpPr txBox="1"/>
          <p:nvPr/>
        </p:nvSpPr>
        <p:spPr>
          <a:xfrm>
            <a:off x="5535375" y="1731305"/>
            <a:ext cx="863127" cy="276999"/>
          </a:xfrm>
          <a:prstGeom prst="rect">
            <a:avLst/>
          </a:prstGeom>
          <a:noFill/>
        </p:spPr>
        <p:txBody>
          <a:bodyPr wrap="square" rtlCol="0">
            <a:spAutoFit/>
          </a:bodyPr>
          <a:lstStyle/>
          <a:p>
            <a:r>
              <a:rPr kumimoji="1" lang="en-US" altLang="ja-JP" sz="1200" b="1" dirty="0" smtClean="0">
                <a:solidFill>
                  <a:srgbClr val="0070C0"/>
                </a:solidFill>
              </a:rPr>
              <a:t>LRF</a:t>
            </a:r>
            <a:r>
              <a:rPr kumimoji="1" lang="ja-JP" altLang="en-US" sz="1200" b="1" dirty="0" smtClean="0">
                <a:solidFill>
                  <a:srgbClr val="0070C0"/>
                </a:solidFill>
              </a:rPr>
              <a:t>検出値</a:t>
            </a:r>
            <a:endParaRPr kumimoji="1" lang="ja-JP" altLang="en-US" sz="1200" b="1" dirty="0">
              <a:solidFill>
                <a:srgbClr val="0070C0"/>
              </a:solidFill>
            </a:endParaRPr>
          </a:p>
        </p:txBody>
      </p:sp>
      <p:sp>
        <p:nvSpPr>
          <p:cNvPr id="13" name="正方形/長方形 12"/>
          <p:cNvSpPr/>
          <p:nvPr/>
        </p:nvSpPr>
        <p:spPr>
          <a:xfrm>
            <a:off x="3478045" y="1400784"/>
            <a:ext cx="1106386" cy="368823"/>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547104" y="1372209"/>
            <a:ext cx="767472" cy="276999"/>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角丸四角形 14"/>
          <p:cNvSpPr/>
          <p:nvPr/>
        </p:nvSpPr>
        <p:spPr>
          <a:xfrm>
            <a:off x="2847370" y="2775443"/>
            <a:ext cx="1628770" cy="178488"/>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角丸四角形 15"/>
          <p:cNvSpPr/>
          <p:nvPr/>
        </p:nvSpPr>
        <p:spPr>
          <a:xfrm>
            <a:off x="5394118" y="1341947"/>
            <a:ext cx="1188000" cy="399085"/>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 name="角丸四角形 16"/>
          <p:cNvSpPr/>
          <p:nvPr/>
        </p:nvSpPr>
        <p:spPr>
          <a:xfrm>
            <a:off x="2615821" y="308890"/>
            <a:ext cx="1518434" cy="25200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円/楕円 1"/>
          <p:cNvSpPr/>
          <p:nvPr/>
        </p:nvSpPr>
        <p:spPr>
          <a:xfrm>
            <a:off x="2885470" y="875488"/>
            <a:ext cx="1044000" cy="30561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p:nvSpPr>
        <p:spPr>
          <a:xfrm>
            <a:off x="4181880" y="875488"/>
            <a:ext cx="1044000" cy="30561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2875945" y="2008304"/>
            <a:ext cx="1044000" cy="30561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4181880" y="2008304"/>
            <a:ext cx="1044000" cy="30561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06564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20" y="0"/>
            <a:ext cx="12046960" cy="6858000"/>
          </a:xfrm>
          <a:prstGeom prst="rect">
            <a:avLst/>
          </a:prstGeom>
        </p:spPr>
      </p:pic>
    </p:spTree>
    <p:extLst>
      <p:ext uri="{BB962C8B-B14F-4D97-AF65-F5344CB8AC3E}">
        <p14:creationId xmlns:p14="http://schemas.microsoft.com/office/powerpoint/2010/main" val="2020924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p:cNvSpPr/>
          <p:nvPr/>
        </p:nvSpPr>
        <p:spPr>
          <a:xfrm>
            <a:off x="1394014" y="659722"/>
            <a:ext cx="3536020"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move_base</a:t>
            </a:r>
            <a:r>
              <a:rPr kumimoji="1" lang="en-US" altLang="ja-JP" sz="1600" dirty="0" smtClean="0">
                <a:solidFill>
                  <a:srgbClr val="0070C0"/>
                </a:solidFill>
              </a:rPr>
              <a:t>/</a:t>
            </a:r>
            <a:r>
              <a:rPr kumimoji="1" lang="en-US" altLang="ja-JP" sz="1600" dirty="0" err="1" smtClean="0">
                <a:solidFill>
                  <a:srgbClr val="0070C0"/>
                </a:solidFill>
              </a:rPr>
              <a:t>global_costmap</a:t>
            </a:r>
            <a:r>
              <a:rPr kumimoji="1" lang="en-US" altLang="ja-JP" sz="1600" dirty="0" smtClean="0">
                <a:solidFill>
                  <a:srgbClr val="0070C0"/>
                </a:solidFill>
              </a:rPr>
              <a:t>/</a:t>
            </a:r>
            <a:r>
              <a:rPr kumimoji="1" lang="en-US" altLang="ja-JP" sz="1600" dirty="0" err="1" smtClean="0">
                <a:solidFill>
                  <a:srgbClr val="0070C0"/>
                </a:solidFill>
              </a:rPr>
              <a:t>costmap</a:t>
            </a:r>
            <a:endParaRPr kumimoji="1" lang="ja-JP" altLang="en-US" sz="1600" dirty="0">
              <a:solidFill>
                <a:srgbClr val="0070C0"/>
              </a:solidFill>
            </a:endParaRPr>
          </a:p>
        </p:txBody>
      </p:sp>
      <p:sp>
        <p:nvSpPr>
          <p:cNvPr id="12" name="テキスト ボックス 11"/>
          <p:cNvSpPr txBox="1"/>
          <p:nvPr/>
        </p:nvSpPr>
        <p:spPr>
          <a:xfrm>
            <a:off x="7954730" y="192541"/>
            <a:ext cx="1197432" cy="369332"/>
          </a:xfrm>
          <a:prstGeom prst="rect">
            <a:avLst/>
          </a:prstGeom>
          <a:noFill/>
        </p:spPr>
        <p:txBody>
          <a:bodyPr wrap="square" rtlCol="0">
            <a:spAutoFit/>
          </a:bodyPr>
          <a:lstStyle/>
          <a:p>
            <a:r>
              <a:rPr kumimoji="1" lang="ja-JP" altLang="en-US" dirty="0" smtClean="0"/>
              <a:t>局所的</a:t>
            </a:r>
            <a:endParaRPr kumimoji="1" lang="ja-JP" altLang="en-US" dirty="0"/>
          </a:p>
        </p:txBody>
      </p:sp>
      <p:sp>
        <p:nvSpPr>
          <p:cNvPr id="13" name="角丸四角形 12"/>
          <p:cNvSpPr/>
          <p:nvPr/>
        </p:nvSpPr>
        <p:spPr>
          <a:xfrm>
            <a:off x="6955117" y="659722"/>
            <a:ext cx="3536020"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move_base</a:t>
            </a:r>
            <a:r>
              <a:rPr kumimoji="1" lang="en-US" altLang="ja-JP" sz="1600" dirty="0" smtClean="0">
                <a:solidFill>
                  <a:srgbClr val="0070C0"/>
                </a:solidFill>
              </a:rPr>
              <a:t>/</a:t>
            </a:r>
            <a:r>
              <a:rPr kumimoji="1" lang="en-US" altLang="ja-JP" sz="1600" dirty="0" err="1" smtClean="0">
                <a:solidFill>
                  <a:srgbClr val="0070C0"/>
                </a:solidFill>
              </a:rPr>
              <a:t>local_costmap</a:t>
            </a:r>
            <a:r>
              <a:rPr kumimoji="1" lang="en-US" altLang="ja-JP" sz="1600" dirty="0" smtClean="0">
                <a:solidFill>
                  <a:srgbClr val="0070C0"/>
                </a:solidFill>
              </a:rPr>
              <a:t>/</a:t>
            </a:r>
            <a:r>
              <a:rPr kumimoji="1" lang="en-US" altLang="ja-JP" sz="1600" dirty="0" err="1" smtClean="0">
                <a:solidFill>
                  <a:srgbClr val="0070C0"/>
                </a:solidFill>
              </a:rPr>
              <a:t>costmap</a:t>
            </a:r>
            <a:endParaRPr kumimoji="1" lang="ja-JP" altLang="en-US" sz="1600" dirty="0">
              <a:solidFill>
                <a:srgbClr val="0070C0"/>
              </a:solidFill>
            </a:endParaRPr>
          </a:p>
        </p:txBody>
      </p:sp>
      <p:sp>
        <p:nvSpPr>
          <p:cNvPr id="14" name="角丸四角形 13"/>
          <p:cNvSpPr/>
          <p:nvPr/>
        </p:nvSpPr>
        <p:spPr>
          <a:xfrm>
            <a:off x="1394014" y="3087143"/>
            <a:ext cx="3536020"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move_base</a:t>
            </a:r>
            <a:r>
              <a:rPr kumimoji="1" lang="en-US" altLang="ja-JP" sz="1600" dirty="0" smtClean="0">
                <a:solidFill>
                  <a:srgbClr val="0070C0"/>
                </a:solidFill>
              </a:rPr>
              <a:t>/</a:t>
            </a:r>
            <a:r>
              <a:rPr kumimoji="1" lang="en-US" altLang="ja-JP" sz="1600" dirty="0" err="1" smtClean="0">
                <a:solidFill>
                  <a:srgbClr val="0070C0"/>
                </a:solidFill>
              </a:rPr>
              <a:t>global_costmap</a:t>
            </a:r>
            <a:r>
              <a:rPr kumimoji="1" lang="en-US" altLang="ja-JP" sz="1600" dirty="0" smtClean="0">
                <a:solidFill>
                  <a:srgbClr val="0070C0"/>
                </a:solidFill>
              </a:rPr>
              <a:t>/footprint</a:t>
            </a:r>
            <a:endParaRPr kumimoji="1" lang="ja-JP" altLang="en-US" sz="1600" dirty="0">
              <a:solidFill>
                <a:srgbClr val="0070C0"/>
              </a:solidFill>
            </a:endParaRPr>
          </a:p>
        </p:txBody>
      </p:sp>
      <p:sp>
        <p:nvSpPr>
          <p:cNvPr id="15" name="角丸四角形 14"/>
          <p:cNvSpPr/>
          <p:nvPr/>
        </p:nvSpPr>
        <p:spPr>
          <a:xfrm>
            <a:off x="6955117" y="3100631"/>
            <a:ext cx="3536020"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move_base</a:t>
            </a:r>
            <a:r>
              <a:rPr kumimoji="1" lang="en-US" altLang="ja-JP" sz="1600" dirty="0" smtClean="0">
                <a:solidFill>
                  <a:srgbClr val="0070C0"/>
                </a:solidFill>
              </a:rPr>
              <a:t>/</a:t>
            </a:r>
            <a:r>
              <a:rPr kumimoji="1" lang="en-US" altLang="ja-JP" sz="1600" dirty="0" err="1" smtClean="0">
                <a:solidFill>
                  <a:srgbClr val="0070C0"/>
                </a:solidFill>
              </a:rPr>
              <a:t>local_costmap</a:t>
            </a:r>
            <a:r>
              <a:rPr kumimoji="1" lang="en-US" altLang="ja-JP" sz="1600" dirty="0" smtClean="0">
                <a:solidFill>
                  <a:srgbClr val="0070C0"/>
                </a:solidFill>
              </a:rPr>
              <a:t>/footprint</a:t>
            </a:r>
            <a:endParaRPr kumimoji="1" lang="ja-JP" altLang="en-US" sz="1600" dirty="0">
              <a:solidFill>
                <a:srgbClr val="0070C0"/>
              </a:solidFill>
            </a:endParaRPr>
          </a:p>
        </p:txBody>
      </p:sp>
      <p:sp>
        <p:nvSpPr>
          <p:cNvPr id="19" name="角丸四角形 18"/>
          <p:cNvSpPr/>
          <p:nvPr/>
        </p:nvSpPr>
        <p:spPr>
          <a:xfrm>
            <a:off x="2133194" y="4980118"/>
            <a:ext cx="2796840"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move_base</a:t>
            </a:r>
            <a:r>
              <a:rPr kumimoji="1" lang="en-US" altLang="ja-JP" sz="1600" dirty="0" smtClean="0">
                <a:solidFill>
                  <a:srgbClr val="0070C0"/>
                </a:solidFill>
              </a:rPr>
              <a:t>/</a:t>
            </a:r>
            <a:r>
              <a:rPr kumimoji="1" lang="en-US" altLang="ja-JP" sz="1600" dirty="0" err="1" smtClean="0">
                <a:solidFill>
                  <a:srgbClr val="0070C0"/>
                </a:solidFill>
              </a:rPr>
              <a:t>NavfnROS</a:t>
            </a:r>
            <a:r>
              <a:rPr kumimoji="1" lang="en-US" altLang="ja-JP" sz="1600" dirty="0" smtClean="0">
                <a:solidFill>
                  <a:srgbClr val="0070C0"/>
                </a:solidFill>
              </a:rPr>
              <a:t>/plan</a:t>
            </a:r>
            <a:endParaRPr kumimoji="1" lang="ja-JP" altLang="en-US" sz="1600" dirty="0">
              <a:solidFill>
                <a:srgbClr val="0070C0"/>
              </a:solidFill>
            </a:endParaRPr>
          </a:p>
        </p:txBody>
      </p:sp>
      <p:sp>
        <p:nvSpPr>
          <p:cNvPr id="20" name="角丸四角形 19"/>
          <p:cNvSpPr/>
          <p:nvPr/>
        </p:nvSpPr>
        <p:spPr>
          <a:xfrm>
            <a:off x="6955117" y="5007361"/>
            <a:ext cx="3660238"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move_base</a:t>
            </a:r>
            <a:r>
              <a:rPr kumimoji="1" lang="en-US" altLang="ja-JP" sz="1600" dirty="0" smtClean="0">
                <a:solidFill>
                  <a:srgbClr val="0070C0"/>
                </a:solidFill>
              </a:rPr>
              <a:t>/</a:t>
            </a:r>
            <a:r>
              <a:rPr kumimoji="1" lang="en-US" altLang="ja-JP" sz="1600" dirty="0" err="1" smtClean="0">
                <a:solidFill>
                  <a:srgbClr val="0070C0"/>
                </a:solidFill>
              </a:rPr>
              <a:t>DWAPlannerROS</a:t>
            </a:r>
            <a:r>
              <a:rPr kumimoji="1" lang="en-US" altLang="ja-JP" sz="1600" dirty="0" smtClean="0">
                <a:solidFill>
                  <a:srgbClr val="0070C0"/>
                </a:solidFill>
              </a:rPr>
              <a:t>/</a:t>
            </a:r>
            <a:r>
              <a:rPr kumimoji="1" lang="en-US" altLang="ja-JP" sz="1600" dirty="0" err="1" smtClean="0">
                <a:solidFill>
                  <a:srgbClr val="0070C0"/>
                </a:solidFill>
              </a:rPr>
              <a:t>local_plan</a:t>
            </a:r>
            <a:endParaRPr kumimoji="1" lang="en-US" altLang="ja-JP" sz="1600" dirty="0" smtClean="0">
              <a:solidFill>
                <a:srgbClr val="0070C0"/>
              </a:solidFill>
            </a:endParaRPr>
          </a:p>
        </p:txBody>
      </p:sp>
      <p:cxnSp>
        <p:nvCxnSpPr>
          <p:cNvPr id="22" name="直線コネクタ 21"/>
          <p:cNvCxnSpPr/>
          <p:nvPr/>
        </p:nvCxnSpPr>
        <p:spPr>
          <a:xfrm>
            <a:off x="633543" y="4912313"/>
            <a:ext cx="101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5956161" y="210646"/>
            <a:ext cx="0" cy="6624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円/楕円 4"/>
          <p:cNvSpPr/>
          <p:nvPr/>
        </p:nvSpPr>
        <p:spPr>
          <a:xfrm>
            <a:off x="5074021" y="2814319"/>
            <a:ext cx="1745976" cy="349024"/>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rgbClr val="FF0000"/>
                </a:solidFill>
              </a:rPr>
              <a:t>/</a:t>
            </a:r>
            <a:r>
              <a:rPr lang="en-US" altLang="ja-JP" sz="1600" dirty="0" err="1" smtClean="0">
                <a:solidFill>
                  <a:srgbClr val="FF0000"/>
                </a:solidFill>
              </a:rPr>
              <a:t>move_base</a:t>
            </a:r>
            <a:endParaRPr kumimoji="1" lang="ja-JP" altLang="en-US" sz="1600" dirty="0">
              <a:solidFill>
                <a:srgbClr val="FF0000"/>
              </a:solidFill>
            </a:endParaRPr>
          </a:p>
        </p:txBody>
      </p:sp>
      <p:cxnSp>
        <p:nvCxnSpPr>
          <p:cNvPr id="26" name="直線コネクタ 25"/>
          <p:cNvCxnSpPr/>
          <p:nvPr/>
        </p:nvCxnSpPr>
        <p:spPr>
          <a:xfrm>
            <a:off x="1147185" y="210646"/>
            <a:ext cx="0" cy="694800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585619" y="582523"/>
            <a:ext cx="10188000"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2507851" y="185473"/>
            <a:ext cx="877163" cy="369332"/>
          </a:xfrm>
          <a:prstGeom prst="rect">
            <a:avLst/>
          </a:prstGeom>
        </p:spPr>
        <p:txBody>
          <a:bodyPr wrap="none">
            <a:spAutoFit/>
          </a:bodyPr>
          <a:lstStyle/>
          <a:p>
            <a:r>
              <a:rPr lang="ja-JP" altLang="en-US" dirty="0" smtClean="0"/>
              <a:t>大域的</a:t>
            </a:r>
            <a:endParaRPr lang="ja-JP" altLang="en-US" dirty="0"/>
          </a:p>
        </p:txBody>
      </p:sp>
      <p:sp>
        <p:nvSpPr>
          <p:cNvPr id="30" name="テキスト ボックス 29"/>
          <p:cNvSpPr txBox="1"/>
          <p:nvPr/>
        </p:nvSpPr>
        <p:spPr>
          <a:xfrm>
            <a:off x="585918" y="2228672"/>
            <a:ext cx="461665" cy="1284051"/>
          </a:xfrm>
          <a:prstGeom prst="rect">
            <a:avLst/>
          </a:prstGeom>
          <a:noFill/>
        </p:spPr>
        <p:txBody>
          <a:bodyPr vert="eaVert" wrap="square" rtlCol="0">
            <a:spAutoFit/>
          </a:bodyPr>
          <a:lstStyle/>
          <a:p>
            <a:r>
              <a:rPr kumimoji="1" lang="ja-JP" altLang="en-US" dirty="0" smtClean="0"/>
              <a:t>コストマップ</a:t>
            </a:r>
            <a:endParaRPr kumimoji="1" lang="ja-JP" altLang="en-US" dirty="0"/>
          </a:p>
        </p:txBody>
      </p:sp>
      <p:sp>
        <p:nvSpPr>
          <p:cNvPr id="31" name="テキスト ボックス 30"/>
          <p:cNvSpPr txBox="1"/>
          <p:nvPr/>
        </p:nvSpPr>
        <p:spPr>
          <a:xfrm>
            <a:off x="585917" y="5619183"/>
            <a:ext cx="461665" cy="1011892"/>
          </a:xfrm>
          <a:prstGeom prst="rect">
            <a:avLst/>
          </a:prstGeom>
          <a:noFill/>
        </p:spPr>
        <p:txBody>
          <a:bodyPr vert="eaVert" wrap="square" rtlCol="0">
            <a:spAutoFit/>
          </a:bodyPr>
          <a:lstStyle/>
          <a:p>
            <a:r>
              <a:rPr kumimoji="1" lang="ja-JP" altLang="en-US" dirty="0" smtClean="0"/>
              <a:t>経路計画</a:t>
            </a:r>
            <a:endParaRPr kumimoji="1" lang="ja-JP" altLang="en-US" dirty="0"/>
          </a:p>
        </p:txBody>
      </p:sp>
      <p:cxnSp>
        <p:nvCxnSpPr>
          <p:cNvPr id="33" name="直線矢印コネクタ 32"/>
          <p:cNvCxnSpPr>
            <a:stCxn id="14" idx="3"/>
            <a:endCxn id="5" idx="2"/>
          </p:cNvCxnSpPr>
          <p:nvPr/>
        </p:nvCxnSpPr>
        <p:spPr>
          <a:xfrm flipV="1">
            <a:off x="4930034" y="2988831"/>
            <a:ext cx="143987" cy="28102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11" idx="3"/>
            <a:endCxn id="5" idx="1"/>
          </p:cNvCxnSpPr>
          <p:nvPr/>
        </p:nvCxnSpPr>
        <p:spPr>
          <a:xfrm>
            <a:off x="4930034" y="842430"/>
            <a:ext cx="399679" cy="2023002"/>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stCxn id="13" idx="1"/>
            <a:endCxn id="5" idx="7"/>
          </p:cNvCxnSpPr>
          <p:nvPr/>
        </p:nvCxnSpPr>
        <p:spPr>
          <a:xfrm flipH="1">
            <a:off x="6564305" y="842430"/>
            <a:ext cx="390812" cy="2023002"/>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a:stCxn id="15" idx="1"/>
            <a:endCxn id="5" idx="6"/>
          </p:cNvCxnSpPr>
          <p:nvPr/>
        </p:nvCxnSpPr>
        <p:spPr>
          <a:xfrm flipH="1" flipV="1">
            <a:off x="6819997" y="2988831"/>
            <a:ext cx="135120" cy="29450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a:stCxn id="20" idx="1"/>
            <a:endCxn id="5" idx="4"/>
          </p:cNvCxnSpPr>
          <p:nvPr/>
        </p:nvCxnSpPr>
        <p:spPr>
          <a:xfrm flipH="1" flipV="1">
            <a:off x="5947009" y="3163343"/>
            <a:ext cx="1008108" cy="2026726"/>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stCxn id="19" idx="3"/>
            <a:endCxn id="5" idx="4"/>
          </p:cNvCxnSpPr>
          <p:nvPr/>
        </p:nvCxnSpPr>
        <p:spPr>
          <a:xfrm flipV="1">
            <a:off x="4930034" y="3163343"/>
            <a:ext cx="1016975" cy="1999483"/>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1" name="図 6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88230" y="1086556"/>
            <a:ext cx="3090630" cy="1835101"/>
          </a:xfrm>
          <a:prstGeom prst="rect">
            <a:avLst/>
          </a:prstGeom>
        </p:spPr>
      </p:pic>
      <p:pic>
        <p:nvPicPr>
          <p:cNvPr id="62" name="図 6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07376" y="1077693"/>
            <a:ext cx="3107565" cy="1854692"/>
          </a:xfrm>
          <a:prstGeom prst="rect">
            <a:avLst/>
          </a:prstGeom>
        </p:spPr>
      </p:pic>
      <p:pic>
        <p:nvPicPr>
          <p:cNvPr id="2" name="図 1"/>
          <p:cNvPicPr>
            <a:picLocks noChangeAspect="1"/>
          </p:cNvPicPr>
          <p:nvPr/>
        </p:nvPicPr>
        <p:blipFill rotWithShape="1">
          <a:blip r:embed="rId4">
            <a:extLst>
              <a:ext uri="{28A0092B-C50C-407E-A947-70E740481C1C}">
                <a14:useLocalDpi xmlns:a14="http://schemas.microsoft.com/office/drawing/2010/main" val="0"/>
              </a:ext>
            </a:extLst>
          </a:blip>
          <a:srcRect l="44362" t="43104" r="28674" b="35111"/>
          <a:stretch/>
        </p:blipFill>
        <p:spPr>
          <a:xfrm>
            <a:off x="3485650" y="3512723"/>
            <a:ext cx="2941517" cy="1352913"/>
          </a:xfrm>
          <a:prstGeom prst="rect">
            <a:avLst/>
          </a:prstGeom>
        </p:spPr>
      </p:pic>
      <p:sp>
        <p:nvSpPr>
          <p:cNvPr id="3" name="テキスト ボックス 2"/>
          <p:cNvSpPr txBox="1"/>
          <p:nvPr/>
        </p:nvSpPr>
        <p:spPr>
          <a:xfrm>
            <a:off x="1606853" y="2552916"/>
            <a:ext cx="2376000" cy="369332"/>
          </a:xfrm>
          <a:prstGeom prst="rect">
            <a:avLst/>
          </a:prstGeom>
          <a:solidFill>
            <a:schemeClr val="bg1"/>
          </a:solidFill>
          <a:ln>
            <a:solidFill>
              <a:schemeClr val="tx1"/>
            </a:solidFill>
          </a:ln>
        </p:spPr>
        <p:txBody>
          <a:bodyPr wrap="square" rtlCol="0">
            <a:spAutoFit/>
          </a:bodyPr>
          <a:lstStyle/>
          <a:p>
            <a:pPr algn="ctr"/>
            <a:r>
              <a:rPr kumimoji="1" lang="ja-JP" altLang="en-US" dirty="0" smtClean="0"/>
              <a:t>蓄積情報，地図を元に</a:t>
            </a:r>
            <a:endParaRPr kumimoji="1" lang="ja-JP" altLang="en-US" dirty="0"/>
          </a:p>
        </p:txBody>
      </p:sp>
      <p:sp>
        <p:nvSpPr>
          <p:cNvPr id="29" name="テキスト ボックス 28"/>
          <p:cNvSpPr txBox="1"/>
          <p:nvPr/>
        </p:nvSpPr>
        <p:spPr>
          <a:xfrm>
            <a:off x="7201783" y="2548877"/>
            <a:ext cx="2617093" cy="369332"/>
          </a:xfrm>
          <a:prstGeom prst="rect">
            <a:avLst/>
          </a:prstGeom>
          <a:solidFill>
            <a:schemeClr val="bg1"/>
          </a:solidFill>
          <a:ln>
            <a:solidFill>
              <a:schemeClr val="tx1"/>
            </a:solidFill>
          </a:ln>
        </p:spPr>
        <p:txBody>
          <a:bodyPr wrap="square" rtlCol="0">
            <a:spAutoFit/>
          </a:bodyPr>
          <a:lstStyle/>
          <a:p>
            <a:pPr algn="ctr"/>
            <a:r>
              <a:rPr kumimoji="1" lang="ja-JP" altLang="en-US" dirty="0" smtClean="0"/>
              <a:t>現在の</a:t>
            </a:r>
            <a:r>
              <a:rPr kumimoji="1" lang="en-US" altLang="ja-JP" dirty="0" smtClean="0"/>
              <a:t>LRF</a:t>
            </a:r>
            <a:r>
              <a:rPr kumimoji="1" lang="ja-JP" altLang="en-US" dirty="0" smtClean="0"/>
              <a:t>の情報を元に</a:t>
            </a:r>
            <a:endParaRPr kumimoji="1" lang="ja-JP" altLang="en-US" dirty="0"/>
          </a:p>
        </p:txBody>
      </p:sp>
      <p:pic>
        <p:nvPicPr>
          <p:cNvPr id="4" name="図 3"/>
          <p:cNvPicPr>
            <a:picLocks noChangeAspect="1"/>
          </p:cNvPicPr>
          <p:nvPr/>
        </p:nvPicPr>
        <p:blipFill rotWithShape="1">
          <a:blip r:embed="rId5">
            <a:extLst>
              <a:ext uri="{28A0092B-C50C-407E-A947-70E740481C1C}">
                <a14:useLocalDpi xmlns:a14="http://schemas.microsoft.com/office/drawing/2010/main" val="0"/>
              </a:ext>
            </a:extLst>
          </a:blip>
          <a:srcRect l="73704" t="34400" r="9012" b="46666"/>
          <a:stretch/>
        </p:blipFill>
        <p:spPr>
          <a:xfrm>
            <a:off x="4646452" y="5467823"/>
            <a:ext cx="2619417" cy="1633553"/>
          </a:xfrm>
          <a:prstGeom prst="rect">
            <a:avLst/>
          </a:prstGeom>
        </p:spPr>
      </p:pic>
      <p:sp>
        <p:nvSpPr>
          <p:cNvPr id="6" name="四角形吹き出し 5"/>
          <p:cNvSpPr/>
          <p:nvPr/>
        </p:nvSpPr>
        <p:spPr>
          <a:xfrm>
            <a:off x="6660514" y="6035997"/>
            <a:ext cx="1487495" cy="613827"/>
          </a:xfrm>
          <a:prstGeom prst="wedgeRectCallout">
            <a:avLst>
              <a:gd name="adj1" fmla="val -74223"/>
              <a:gd name="adj2" fmla="val 2320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逐次的に計画</a:t>
            </a:r>
            <a:endParaRPr kumimoji="1" lang="en-US" altLang="ja-JP" sz="1400" dirty="0" smtClean="0">
              <a:solidFill>
                <a:schemeClr val="tx1"/>
              </a:solidFill>
            </a:endParaRPr>
          </a:p>
          <a:p>
            <a:pPr algn="ctr"/>
            <a:r>
              <a:rPr lang="en-US" altLang="ja-JP" sz="1400" dirty="0" smtClean="0">
                <a:solidFill>
                  <a:schemeClr val="tx1"/>
                </a:solidFill>
              </a:rPr>
              <a:t>※</a:t>
            </a:r>
            <a:r>
              <a:rPr lang="ja-JP" altLang="en-US" sz="1400" dirty="0" smtClean="0">
                <a:solidFill>
                  <a:schemeClr val="tx1"/>
                </a:solidFill>
              </a:rPr>
              <a:t>人物回避等</a:t>
            </a:r>
            <a:endParaRPr kumimoji="1" lang="ja-JP" altLang="en-US" sz="1400" dirty="0">
              <a:solidFill>
                <a:schemeClr val="tx1"/>
              </a:solidFill>
            </a:endParaRPr>
          </a:p>
        </p:txBody>
      </p:sp>
      <p:sp>
        <p:nvSpPr>
          <p:cNvPr id="7" name="フリーフォーム 6"/>
          <p:cNvSpPr/>
          <p:nvPr/>
        </p:nvSpPr>
        <p:spPr>
          <a:xfrm>
            <a:off x="8166100" y="5384800"/>
            <a:ext cx="609600" cy="787400"/>
          </a:xfrm>
          <a:custGeom>
            <a:avLst/>
            <a:gdLst>
              <a:gd name="connsiteX0" fmla="*/ 609600 w 609600"/>
              <a:gd name="connsiteY0" fmla="*/ 0 h 787400"/>
              <a:gd name="connsiteX1" fmla="*/ 609600 w 609600"/>
              <a:gd name="connsiteY1" fmla="*/ 787400 h 787400"/>
              <a:gd name="connsiteX2" fmla="*/ 0 w 609600"/>
              <a:gd name="connsiteY2" fmla="*/ 787400 h 787400"/>
            </a:gdLst>
            <a:ahLst/>
            <a:cxnLst>
              <a:cxn ang="0">
                <a:pos x="connsiteX0" y="connsiteY0"/>
              </a:cxn>
              <a:cxn ang="0">
                <a:pos x="connsiteX1" y="connsiteY1"/>
              </a:cxn>
              <a:cxn ang="0">
                <a:pos x="connsiteX2" y="connsiteY2"/>
              </a:cxn>
            </a:cxnLst>
            <a:rect l="l" t="t" r="r" b="b"/>
            <a:pathLst>
              <a:path w="609600" h="787400">
                <a:moveTo>
                  <a:pt x="609600" y="0"/>
                </a:moveTo>
                <a:lnTo>
                  <a:pt x="609600" y="787400"/>
                </a:lnTo>
                <a:lnTo>
                  <a:pt x="0" y="787400"/>
                </a:lnTo>
              </a:path>
            </a:pathLst>
          </a:custGeom>
          <a:noFill/>
          <a:ln>
            <a:solidFill>
              <a:schemeClr val="tx1"/>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吹き出し 31"/>
          <p:cNvSpPr/>
          <p:nvPr/>
        </p:nvSpPr>
        <p:spPr>
          <a:xfrm>
            <a:off x="3035188" y="6284599"/>
            <a:ext cx="1844809" cy="692952"/>
          </a:xfrm>
          <a:prstGeom prst="wedgeRectCallout">
            <a:avLst>
              <a:gd name="adj1" fmla="val 140716"/>
              <a:gd name="adj2" fmla="val 34002"/>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ゴール指定時</a:t>
            </a:r>
            <a:r>
              <a:rPr kumimoji="1" lang="ja-JP" altLang="en-US" sz="1400" dirty="0" smtClean="0">
                <a:solidFill>
                  <a:schemeClr val="tx1"/>
                </a:solidFill>
              </a:rPr>
              <a:t>に計画</a:t>
            </a:r>
            <a:endParaRPr kumimoji="1" lang="en-US" altLang="ja-JP" sz="1400" dirty="0" smtClean="0">
              <a:solidFill>
                <a:schemeClr val="tx1"/>
              </a:solidFill>
            </a:endParaRPr>
          </a:p>
          <a:p>
            <a:pPr algn="ctr"/>
            <a:r>
              <a:rPr kumimoji="1" lang="en-US" altLang="ja-JP" sz="1400" dirty="0" smtClean="0">
                <a:solidFill>
                  <a:schemeClr val="tx1"/>
                </a:solidFill>
              </a:rPr>
              <a:t>※</a:t>
            </a:r>
            <a:r>
              <a:rPr kumimoji="1" lang="ja-JP" altLang="en-US" sz="1400" dirty="0" smtClean="0">
                <a:solidFill>
                  <a:schemeClr val="tx1"/>
                </a:solidFill>
              </a:rPr>
              <a:t>基本はこれに従う</a:t>
            </a:r>
            <a:endParaRPr kumimoji="1" lang="ja-JP" altLang="en-US" sz="1400" dirty="0">
              <a:solidFill>
                <a:schemeClr val="tx1"/>
              </a:solidFill>
            </a:endParaRPr>
          </a:p>
        </p:txBody>
      </p:sp>
      <p:cxnSp>
        <p:nvCxnSpPr>
          <p:cNvPr id="9" name="直線矢印コネクタ 8"/>
          <p:cNvCxnSpPr/>
          <p:nvPr/>
        </p:nvCxnSpPr>
        <p:spPr>
          <a:xfrm>
            <a:off x="4216400" y="5354926"/>
            <a:ext cx="0" cy="90000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四角形吹き出し 33"/>
          <p:cNvSpPr/>
          <p:nvPr/>
        </p:nvSpPr>
        <p:spPr>
          <a:xfrm>
            <a:off x="1296171" y="3945437"/>
            <a:ext cx="2088843" cy="692952"/>
          </a:xfrm>
          <a:prstGeom prst="wedgeRectCallout">
            <a:avLst>
              <a:gd name="adj1" fmla="val 87708"/>
              <a:gd name="adj2" fmla="val 19341"/>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この囲いが障害物に</a:t>
            </a:r>
            <a:endParaRPr kumimoji="1" lang="en-US" altLang="ja-JP" sz="1400" dirty="0" smtClean="0">
              <a:solidFill>
                <a:schemeClr val="tx1"/>
              </a:solidFill>
            </a:endParaRPr>
          </a:p>
          <a:p>
            <a:pPr algn="ctr"/>
            <a:r>
              <a:rPr lang="ja-JP" altLang="en-US" sz="1400" dirty="0">
                <a:solidFill>
                  <a:schemeClr val="tx1"/>
                </a:solidFill>
              </a:rPr>
              <a:t>ぶつからないよう</a:t>
            </a:r>
            <a:r>
              <a:rPr lang="ja-JP" altLang="en-US" sz="1400" dirty="0" smtClean="0">
                <a:solidFill>
                  <a:schemeClr val="tx1"/>
                </a:solidFill>
              </a:rPr>
              <a:t>に計画</a:t>
            </a:r>
            <a:endParaRPr kumimoji="1" lang="ja-JP" altLang="en-US" sz="1400" dirty="0">
              <a:solidFill>
                <a:schemeClr val="tx1"/>
              </a:solidFill>
            </a:endParaRPr>
          </a:p>
        </p:txBody>
      </p:sp>
      <p:sp>
        <p:nvSpPr>
          <p:cNvPr id="10" name="四角形吹き出し 9"/>
          <p:cNvSpPr/>
          <p:nvPr/>
        </p:nvSpPr>
        <p:spPr>
          <a:xfrm>
            <a:off x="6494477" y="3546478"/>
            <a:ext cx="1068369" cy="309533"/>
          </a:xfrm>
          <a:prstGeom prst="wedgeRectCallout">
            <a:avLst>
              <a:gd name="adj1" fmla="val -102753"/>
              <a:gd name="adj2" fmla="val 20955"/>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smtClean="0">
                <a:solidFill>
                  <a:schemeClr val="tx1"/>
                </a:solidFill>
              </a:rPr>
              <a:t>障害物</a:t>
            </a:r>
            <a:endParaRPr kumimoji="1" lang="ja-JP" altLang="en-US" sz="1400" dirty="0">
              <a:solidFill>
                <a:schemeClr val="tx1"/>
              </a:solidFill>
            </a:endParaRPr>
          </a:p>
        </p:txBody>
      </p:sp>
      <p:sp>
        <p:nvSpPr>
          <p:cNvPr id="36" name="四角形吹き出し 35"/>
          <p:cNvSpPr/>
          <p:nvPr/>
        </p:nvSpPr>
        <p:spPr>
          <a:xfrm>
            <a:off x="6494477" y="3926873"/>
            <a:ext cx="1671623" cy="309533"/>
          </a:xfrm>
          <a:prstGeom prst="wedgeRectCallout">
            <a:avLst>
              <a:gd name="adj1" fmla="val -67634"/>
              <a:gd name="adj2" fmla="val 16852"/>
            </a:avLst>
          </a:prstGeom>
          <a:solidFill>
            <a:srgbClr val="00FFFF"/>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smtClean="0">
                <a:solidFill>
                  <a:schemeClr val="tx1"/>
                </a:solidFill>
              </a:rPr>
              <a:t>絶対ぶつかる領域</a:t>
            </a:r>
            <a:endParaRPr kumimoji="1" lang="ja-JP" altLang="en-US" sz="1400" dirty="0">
              <a:solidFill>
                <a:schemeClr val="tx1"/>
              </a:solidFill>
            </a:endParaRPr>
          </a:p>
        </p:txBody>
      </p:sp>
      <p:sp>
        <p:nvSpPr>
          <p:cNvPr id="38" name="四角形吹き出し 37"/>
          <p:cNvSpPr/>
          <p:nvPr/>
        </p:nvSpPr>
        <p:spPr>
          <a:xfrm>
            <a:off x="6500318" y="4265022"/>
            <a:ext cx="1919763" cy="432211"/>
          </a:xfrm>
          <a:prstGeom prst="wedgeRectCallout">
            <a:avLst>
              <a:gd name="adj1" fmla="val -98445"/>
              <a:gd name="adj2" fmla="val 33873"/>
            </a:avLst>
          </a:prstGeom>
          <a:solidFill>
            <a:srgbClr val="0070C0"/>
          </a:solidFill>
          <a:ln>
            <a:solidFill>
              <a:schemeClr val="accent1">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200" dirty="0" smtClean="0">
                <a:solidFill>
                  <a:schemeClr val="bg1"/>
                </a:solidFill>
              </a:rPr>
              <a:t>ぶつからないかも</a:t>
            </a:r>
            <a:endParaRPr kumimoji="1" lang="en-US" altLang="ja-JP" sz="1200" dirty="0" smtClean="0">
              <a:solidFill>
                <a:schemeClr val="bg1"/>
              </a:solidFill>
            </a:endParaRPr>
          </a:p>
          <a:p>
            <a:pPr algn="ctr"/>
            <a:r>
              <a:rPr kumimoji="1" lang="ja-JP" altLang="en-US" sz="1200" dirty="0" smtClean="0">
                <a:solidFill>
                  <a:schemeClr val="bg1"/>
                </a:solidFill>
              </a:rPr>
              <a:t>しれないけど避けたい領域</a:t>
            </a:r>
            <a:endParaRPr kumimoji="1" lang="ja-JP" altLang="en-US" sz="1200" dirty="0">
              <a:solidFill>
                <a:schemeClr val="bg1"/>
              </a:solidFill>
            </a:endParaRPr>
          </a:p>
        </p:txBody>
      </p:sp>
      <p:cxnSp>
        <p:nvCxnSpPr>
          <p:cNvPr id="17" name="直線矢印コネクタ 16"/>
          <p:cNvCxnSpPr/>
          <p:nvPr/>
        </p:nvCxnSpPr>
        <p:spPr>
          <a:xfrm flipV="1">
            <a:off x="8629646" y="3598684"/>
            <a:ext cx="0" cy="118099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8638355" y="3853652"/>
            <a:ext cx="45719" cy="782378"/>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ja-JP" altLang="en-US" sz="1600">
              <a:solidFill>
                <a:schemeClr val="tx1"/>
              </a:solidFill>
            </a:endParaRPr>
          </a:p>
        </p:txBody>
      </p:sp>
      <p:sp>
        <p:nvSpPr>
          <p:cNvPr id="24" name="フリーフォーム 23"/>
          <p:cNvSpPr/>
          <p:nvPr/>
        </p:nvSpPr>
        <p:spPr>
          <a:xfrm>
            <a:off x="8773819" y="3953691"/>
            <a:ext cx="1529854" cy="699304"/>
          </a:xfrm>
          <a:custGeom>
            <a:avLst/>
            <a:gdLst>
              <a:gd name="connsiteX0" fmla="*/ 128337 w 1529854"/>
              <a:gd name="connsiteY0" fmla="*/ 0 h 699304"/>
              <a:gd name="connsiteX1" fmla="*/ 267674 w 1529854"/>
              <a:gd name="connsiteY1" fmla="*/ 191589 h 699304"/>
              <a:gd name="connsiteX2" fmla="*/ 546348 w 1529854"/>
              <a:gd name="connsiteY2" fmla="*/ 374469 h 699304"/>
              <a:gd name="connsiteX3" fmla="*/ 885982 w 1529854"/>
              <a:gd name="connsiteY3" fmla="*/ 548640 h 699304"/>
              <a:gd name="connsiteX4" fmla="*/ 1260451 w 1529854"/>
              <a:gd name="connsiteY4" fmla="*/ 653143 h 699304"/>
              <a:gd name="connsiteX5" fmla="*/ 1469457 w 1529854"/>
              <a:gd name="connsiteY5" fmla="*/ 687978 h 699304"/>
              <a:gd name="connsiteX6" fmla="*/ 137045 w 1529854"/>
              <a:gd name="connsiteY6" fmla="*/ 679269 h 699304"/>
              <a:gd name="connsiteX7" fmla="*/ 110920 w 1529854"/>
              <a:gd name="connsiteY7" fmla="*/ 470263 h 69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9854" h="699304">
                <a:moveTo>
                  <a:pt x="128337" y="0"/>
                </a:moveTo>
                <a:cubicBezTo>
                  <a:pt x="163171" y="64589"/>
                  <a:pt x="198006" y="129178"/>
                  <a:pt x="267674" y="191589"/>
                </a:cubicBezTo>
                <a:cubicBezTo>
                  <a:pt x="337342" y="254000"/>
                  <a:pt x="443297" y="314961"/>
                  <a:pt x="546348" y="374469"/>
                </a:cubicBezTo>
                <a:cubicBezTo>
                  <a:pt x="649399" y="433977"/>
                  <a:pt x="766965" y="502194"/>
                  <a:pt x="885982" y="548640"/>
                </a:cubicBezTo>
                <a:cubicBezTo>
                  <a:pt x="1004999" y="595086"/>
                  <a:pt x="1163205" y="629920"/>
                  <a:pt x="1260451" y="653143"/>
                </a:cubicBezTo>
                <a:cubicBezTo>
                  <a:pt x="1357697" y="676366"/>
                  <a:pt x="1656691" y="683624"/>
                  <a:pt x="1469457" y="687978"/>
                </a:cubicBezTo>
                <a:cubicBezTo>
                  <a:pt x="1282223" y="692332"/>
                  <a:pt x="363468" y="715555"/>
                  <a:pt x="137045" y="679269"/>
                </a:cubicBezTo>
                <a:cubicBezTo>
                  <a:pt x="-89378" y="642983"/>
                  <a:pt x="10771" y="556623"/>
                  <a:pt x="110920" y="470263"/>
                </a:cubicBezTo>
              </a:path>
            </a:pathLst>
          </a:cu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8691143" y="3952030"/>
            <a:ext cx="204662" cy="684000"/>
          </a:xfrm>
          <a:prstGeom prst="rect">
            <a:avLst/>
          </a:prstGeom>
          <a:solidFill>
            <a:srgbClr val="00FFFF"/>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ja-JP" altLang="en-US" sz="1600">
              <a:solidFill>
                <a:schemeClr val="tx1"/>
              </a:solidFill>
            </a:endParaRPr>
          </a:p>
        </p:txBody>
      </p:sp>
      <p:cxnSp>
        <p:nvCxnSpPr>
          <p:cNvPr id="21" name="直線矢印コネクタ 20"/>
          <p:cNvCxnSpPr/>
          <p:nvPr/>
        </p:nvCxnSpPr>
        <p:spPr>
          <a:xfrm>
            <a:off x="8464550" y="4638389"/>
            <a:ext cx="2052000"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8767469" y="4646645"/>
            <a:ext cx="1633831" cy="126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p:cNvCxnSpPr/>
          <p:nvPr/>
        </p:nvCxnSpPr>
        <p:spPr>
          <a:xfrm>
            <a:off x="8892086" y="3950350"/>
            <a:ext cx="4717" cy="6840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9644610" y="4659151"/>
            <a:ext cx="1305533" cy="261610"/>
          </a:xfrm>
          <a:prstGeom prst="rect">
            <a:avLst/>
          </a:prstGeom>
          <a:noFill/>
        </p:spPr>
        <p:txBody>
          <a:bodyPr wrap="square" rtlCol="0">
            <a:spAutoFit/>
          </a:bodyPr>
          <a:lstStyle/>
          <a:p>
            <a:r>
              <a:rPr kumimoji="1" lang="ja-JP" altLang="en-US" sz="1050" dirty="0" smtClean="0"/>
              <a:t>障害物からの距離</a:t>
            </a:r>
            <a:endParaRPr kumimoji="1" lang="ja-JP" altLang="en-US" sz="1050" dirty="0"/>
          </a:p>
        </p:txBody>
      </p:sp>
      <p:sp>
        <p:nvSpPr>
          <p:cNvPr id="50" name="テキスト ボックス 49"/>
          <p:cNvSpPr txBox="1"/>
          <p:nvPr/>
        </p:nvSpPr>
        <p:spPr>
          <a:xfrm>
            <a:off x="8184551" y="3484784"/>
            <a:ext cx="546870" cy="261610"/>
          </a:xfrm>
          <a:prstGeom prst="rect">
            <a:avLst/>
          </a:prstGeom>
          <a:noFill/>
        </p:spPr>
        <p:txBody>
          <a:bodyPr wrap="square" rtlCol="0">
            <a:spAutoFit/>
          </a:bodyPr>
          <a:lstStyle/>
          <a:p>
            <a:r>
              <a:rPr kumimoji="1" lang="ja-JP" altLang="en-US" sz="1050" dirty="0" smtClean="0"/>
              <a:t>コスト</a:t>
            </a:r>
            <a:endParaRPr kumimoji="1" lang="ja-JP" altLang="en-US" sz="1050" dirty="0"/>
          </a:p>
        </p:txBody>
      </p:sp>
      <p:sp>
        <p:nvSpPr>
          <p:cNvPr id="51" name="テキスト ボックス 50"/>
          <p:cNvSpPr txBox="1"/>
          <p:nvPr/>
        </p:nvSpPr>
        <p:spPr>
          <a:xfrm>
            <a:off x="9164816" y="3932901"/>
            <a:ext cx="969583" cy="307777"/>
          </a:xfrm>
          <a:prstGeom prst="rect">
            <a:avLst/>
          </a:prstGeom>
          <a:noFill/>
        </p:spPr>
        <p:txBody>
          <a:bodyPr wrap="square" rtlCol="0">
            <a:spAutoFit/>
          </a:bodyPr>
          <a:lstStyle/>
          <a:p>
            <a:r>
              <a:rPr kumimoji="1" lang="ja-JP" altLang="en-US" sz="1400" dirty="0" smtClean="0"/>
              <a:t>コスト関数</a:t>
            </a:r>
            <a:endParaRPr kumimoji="1" lang="ja-JP" altLang="en-US" sz="1400" dirty="0"/>
          </a:p>
        </p:txBody>
      </p:sp>
    </p:spTree>
    <p:extLst>
      <p:ext uri="{BB962C8B-B14F-4D97-AF65-F5344CB8AC3E}">
        <p14:creationId xmlns:p14="http://schemas.microsoft.com/office/powerpoint/2010/main" val="35311482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tachment:overview_t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21" y="350567"/>
            <a:ext cx="7429500" cy="3038476"/>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2466975" y="581025"/>
            <a:ext cx="2916000" cy="20764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527648" y="1066026"/>
            <a:ext cx="863127" cy="276999"/>
          </a:xfrm>
          <a:prstGeom prst="rect">
            <a:avLst/>
          </a:prstGeom>
          <a:noFill/>
        </p:spPr>
        <p:txBody>
          <a:bodyPr wrap="square" rtlCol="0">
            <a:spAutoFit/>
          </a:bodyPr>
          <a:lstStyle/>
          <a:p>
            <a:r>
              <a:rPr lang="ja-JP" altLang="en-US" sz="1200" b="1" dirty="0" smtClean="0">
                <a:solidFill>
                  <a:srgbClr val="00B050"/>
                </a:solidFill>
              </a:rPr>
              <a:t>現在位置</a:t>
            </a:r>
            <a:endParaRPr kumimoji="1" lang="ja-JP" altLang="en-US" sz="1200" b="1" dirty="0">
              <a:solidFill>
                <a:srgbClr val="00B050"/>
              </a:solidFill>
            </a:endParaRPr>
          </a:p>
        </p:txBody>
      </p:sp>
      <p:sp>
        <p:nvSpPr>
          <p:cNvPr id="8" name="テキスト ボックス 7"/>
          <p:cNvSpPr txBox="1"/>
          <p:nvPr/>
        </p:nvSpPr>
        <p:spPr>
          <a:xfrm>
            <a:off x="2954371" y="73568"/>
            <a:ext cx="863127" cy="276999"/>
          </a:xfrm>
          <a:prstGeom prst="rect">
            <a:avLst/>
          </a:prstGeom>
          <a:noFill/>
        </p:spPr>
        <p:txBody>
          <a:bodyPr wrap="square" rtlCol="0">
            <a:spAutoFit/>
          </a:bodyPr>
          <a:lstStyle/>
          <a:p>
            <a:r>
              <a:rPr lang="ja-JP" altLang="en-US" sz="1200" b="1" dirty="0" smtClean="0">
                <a:solidFill>
                  <a:srgbClr val="FF0000"/>
                </a:solidFill>
              </a:rPr>
              <a:t>目標位置</a:t>
            </a:r>
            <a:endParaRPr kumimoji="1" lang="ja-JP" altLang="en-US" sz="1200" b="1" dirty="0">
              <a:solidFill>
                <a:srgbClr val="FF0000"/>
              </a:solidFill>
            </a:endParaRPr>
          </a:p>
        </p:txBody>
      </p:sp>
      <p:sp>
        <p:nvSpPr>
          <p:cNvPr id="7" name="正方形/長方形 6"/>
          <p:cNvSpPr/>
          <p:nvPr/>
        </p:nvSpPr>
        <p:spPr>
          <a:xfrm>
            <a:off x="5525311" y="561570"/>
            <a:ext cx="2120766" cy="430652"/>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77665" y="875488"/>
            <a:ext cx="1125841" cy="392321"/>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437228" y="2746259"/>
            <a:ext cx="863127" cy="276999"/>
          </a:xfrm>
          <a:prstGeom prst="rect">
            <a:avLst/>
          </a:prstGeom>
          <a:noFill/>
        </p:spPr>
        <p:txBody>
          <a:bodyPr wrap="square" rtlCol="0">
            <a:spAutoFit/>
          </a:bodyPr>
          <a:lstStyle/>
          <a:p>
            <a:r>
              <a:rPr kumimoji="1" lang="ja-JP" altLang="en-US" sz="1200" b="1" dirty="0" smtClean="0">
                <a:solidFill>
                  <a:srgbClr val="0070C0"/>
                </a:solidFill>
              </a:rPr>
              <a:t>速度指令</a:t>
            </a:r>
            <a:endParaRPr kumimoji="1" lang="ja-JP" altLang="en-US" sz="1200" b="1" dirty="0">
              <a:solidFill>
                <a:srgbClr val="0070C0"/>
              </a:solidFill>
            </a:endParaRPr>
          </a:p>
        </p:txBody>
      </p:sp>
      <p:sp>
        <p:nvSpPr>
          <p:cNvPr id="12" name="テキスト ボックス 11"/>
          <p:cNvSpPr txBox="1"/>
          <p:nvPr/>
        </p:nvSpPr>
        <p:spPr>
          <a:xfrm>
            <a:off x="5535375" y="1731305"/>
            <a:ext cx="863127" cy="276999"/>
          </a:xfrm>
          <a:prstGeom prst="rect">
            <a:avLst/>
          </a:prstGeom>
          <a:noFill/>
        </p:spPr>
        <p:txBody>
          <a:bodyPr wrap="square" rtlCol="0">
            <a:spAutoFit/>
          </a:bodyPr>
          <a:lstStyle/>
          <a:p>
            <a:r>
              <a:rPr kumimoji="1" lang="en-US" altLang="ja-JP" sz="1200" b="1" dirty="0" smtClean="0">
                <a:solidFill>
                  <a:srgbClr val="0070C0"/>
                </a:solidFill>
              </a:rPr>
              <a:t>LRF</a:t>
            </a:r>
            <a:r>
              <a:rPr kumimoji="1" lang="ja-JP" altLang="en-US" sz="1200" b="1" dirty="0" smtClean="0">
                <a:solidFill>
                  <a:srgbClr val="0070C0"/>
                </a:solidFill>
              </a:rPr>
              <a:t>検出値</a:t>
            </a:r>
            <a:endParaRPr kumimoji="1" lang="ja-JP" altLang="en-US" sz="1200" b="1" dirty="0">
              <a:solidFill>
                <a:srgbClr val="0070C0"/>
              </a:solidFill>
            </a:endParaRPr>
          </a:p>
        </p:txBody>
      </p:sp>
      <p:sp>
        <p:nvSpPr>
          <p:cNvPr id="9" name="角丸四角形 8"/>
          <p:cNvSpPr/>
          <p:nvPr/>
        </p:nvSpPr>
        <p:spPr>
          <a:xfrm>
            <a:off x="1547104" y="1372209"/>
            <a:ext cx="767472" cy="276999"/>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角丸四角形 14"/>
          <p:cNvSpPr/>
          <p:nvPr/>
        </p:nvSpPr>
        <p:spPr>
          <a:xfrm>
            <a:off x="2847370" y="2775443"/>
            <a:ext cx="1628770" cy="178488"/>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角丸四角形 15"/>
          <p:cNvSpPr/>
          <p:nvPr/>
        </p:nvSpPr>
        <p:spPr>
          <a:xfrm>
            <a:off x="5394118" y="1341947"/>
            <a:ext cx="1188000" cy="399085"/>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 name="角丸四角形 16"/>
          <p:cNvSpPr/>
          <p:nvPr/>
        </p:nvSpPr>
        <p:spPr>
          <a:xfrm>
            <a:off x="2615821" y="308890"/>
            <a:ext cx="1518434" cy="25200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 name="円/楕円 18"/>
          <p:cNvSpPr/>
          <p:nvPr/>
        </p:nvSpPr>
        <p:spPr>
          <a:xfrm>
            <a:off x="3497095" y="1425693"/>
            <a:ext cx="1044000" cy="30561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38273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
            <a:ext cx="10515600" cy="914400"/>
          </a:xfrm>
        </p:spPr>
        <p:txBody>
          <a:bodyPr/>
          <a:lstStyle/>
          <a:p>
            <a:r>
              <a:rPr kumimoji="1" lang="ja-JP" altLang="en-US" dirty="0" smtClean="0"/>
              <a:t>構成</a:t>
            </a:r>
            <a:endParaRPr kumimoji="1" lang="ja-JP" altLang="en-US" dirty="0"/>
          </a:p>
        </p:txBody>
      </p:sp>
      <p:sp>
        <p:nvSpPr>
          <p:cNvPr id="3" name="コンテンツ プレースホルダー 2"/>
          <p:cNvSpPr>
            <a:spLocks noGrp="1"/>
          </p:cNvSpPr>
          <p:nvPr>
            <p:ph idx="1"/>
          </p:nvPr>
        </p:nvSpPr>
        <p:spPr>
          <a:xfrm>
            <a:off x="838200" y="832104"/>
            <a:ext cx="10515600" cy="5344859"/>
          </a:xfrm>
        </p:spPr>
        <p:txBody>
          <a:bodyPr/>
          <a:lstStyle/>
          <a:p>
            <a:r>
              <a:rPr kumimoji="1" lang="en-US" altLang="ja-JP" dirty="0" err="1" smtClean="0"/>
              <a:t>move_base</a:t>
            </a:r>
            <a:endParaRPr lang="en-US" altLang="ja-JP" dirty="0"/>
          </a:p>
          <a:p>
            <a:pPr lvl="1"/>
            <a:r>
              <a:rPr kumimoji="1" lang="ja-JP" altLang="en-US" dirty="0" smtClean="0"/>
              <a:t>概念図</a:t>
            </a:r>
            <a:endParaRPr kumimoji="1" lang="en-US" altLang="ja-JP" dirty="0" smtClean="0"/>
          </a:p>
          <a:p>
            <a:pPr lvl="1"/>
            <a:r>
              <a:rPr lang="ja-JP" altLang="en-US" dirty="0" smtClean="0"/>
              <a:t>サンプル</a:t>
            </a:r>
            <a:endParaRPr lang="en-US" altLang="ja-JP" dirty="0" smtClean="0"/>
          </a:p>
          <a:p>
            <a:pPr lvl="1"/>
            <a:r>
              <a:rPr kumimoji="1" lang="ja-JP" altLang="en-US" dirty="0"/>
              <a:t>問題点</a:t>
            </a:r>
            <a:endParaRPr kumimoji="1" lang="en-US" altLang="ja-JP" dirty="0" smtClean="0"/>
          </a:p>
          <a:p>
            <a:r>
              <a:rPr lang="en-US" altLang="ja-JP" dirty="0" err="1" smtClean="0"/>
              <a:t>amcl</a:t>
            </a:r>
            <a:endParaRPr lang="en-US" altLang="ja-JP" dirty="0" smtClean="0"/>
          </a:p>
          <a:p>
            <a:pPr lvl="1"/>
            <a:r>
              <a:rPr lang="ja-JP" altLang="en-US" dirty="0" smtClean="0"/>
              <a:t>概念図</a:t>
            </a:r>
            <a:endParaRPr lang="en-US" altLang="ja-JP" dirty="0" smtClean="0"/>
          </a:p>
          <a:p>
            <a:pPr lvl="1"/>
            <a:r>
              <a:rPr lang="ja-JP" altLang="en-US" dirty="0" smtClean="0"/>
              <a:t>サンプル</a:t>
            </a:r>
            <a:endParaRPr lang="en-US" altLang="ja-JP" dirty="0" smtClean="0"/>
          </a:p>
          <a:p>
            <a:pPr lvl="1"/>
            <a:r>
              <a:rPr lang="ja-JP" altLang="en-US" dirty="0"/>
              <a:t>問題点</a:t>
            </a:r>
            <a:endParaRPr lang="en-US" altLang="ja-JP" dirty="0" smtClean="0"/>
          </a:p>
          <a:p>
            <a:r>
              <a:rPr kumimoji="1" lang="en-US" altLang="ja-JP" dirty="0" err="1" smtClean="0"/>
              <a:t>gmapping</a:t>
            </a:r>
            <a:endParaRPr kumimoji="1" lang="en-US" altLang="ja-JP" dirty="0" smtClean="0"/>
          </a:p>
          <a:p>
            <a:pPr lvl="1"/>
            <a:r>
              <a:rPr lang="ja-JP" altLang="en-US" dirty="0" smtClean="0"/>
              <a:t>概念図</a:t>
            </a:r>
            <a:endParaRPr lang="en-US" altLang="ja-JP" dirty="0" smtClean="0"/>
          </a:p>
          <a:p>
            <a:pPr lvl="1"/>
            <a:r>
              <a:rPr kumimoji="1" lang="ja-JP" altLang="en-US" dirty="0"/>
              <a:t>サンプル</a:t>
            </a:r>
          </a:p>
        </p:txBody>
      </p:sp>
    </p:spTree>
    <p:extLst>
      <p:ext uri="{BB962C8B-B14F-4D97-AF65-F5344CB8AC3E}">
        <p14:creationId xmlns:p14="http://schemas.microsoft.com/office/powerpoint/2010/main" val="37962167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covery_behavio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718" y="2348423"/>
            <a:ext cx="6215603" cy="2430293"/>
          </a:xfrm>
          <a:prstGeom prst="rect">
            <a:avLst/>
          </a:prstGeom>
          <a:noFill/>
          <a:extLst>
            <a:ext uri="{909E8E84-426E-40DD-AFC4-6F175D3DCCD1}">
              <a14:hiddenFill xmlns:a14="http://schemas.microsoft.com/office/drawing/2010/main">
                <a:solidFill>
                  <a:srgbClr val="FFFFFF"/>
                </a:solidFill>
              </a14:hiddenFill>
            </a:ext>
          </a:extLst>
        </p:spPr>
      </p:pic>
      <p:sp>
        <p:nvSpPr>
          <p:cNvPr id="5" name="四角形吹き出し 4"/>
          <p:cNvSpPr/>
          <p:nvPr/>
        </p:nvSpPr>
        <p:spPr>
          <a:xfrm>
            <a:off x="1837633" y="1566600"/>
            <a:ext cx="2095500" cy="585277"/>
          </a:xfrm>
          <a:prstGeom prst="wedgeRectCallout">
            <a:avLst>
              <a:gd name="adj1" fmla="val -10220"/>
              <a:gd name="adj2" fmla="val 15363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rPr>
              <a:t>コストマップ</a:t>
            </a:r>
            <a:r>
              <a:rPr lang="ja-JP" altLang="en-US" sz="1200" dirty="0" smtClean="0">
                <a:solidFill>
                  <a:schemeClr val="tx1"/>
                </a:solidFill>
              </a:rPr>
              <a:t>を</a:t>
            </a:r>
            <a:endParaRPr lang="en-US" altLang="ja-JP" sz="1200" dirty="0" smtClean="0">
              <a:solidFill>
                <a:schemeClr val="tx1"/>
              </a:solidFill>
            </a:endParaRPr>
          </a:p>
          <a:p>
            <a:pPr algn="ctr"/>
            <a:r>
              <a:rPr lang="ja-JP" altLang="en-US" sz="1200" dirty="0">
                <a:solidFill>
                  <a:schemeClr val="tx1"/>
                </a:solidFill>
              </a:rPr>
              <a:t>少しだけ</a:t>
            </a:r>
            <a:r>
              <a:rPr kumimoji="1" lang="ja-JP" altLang="en-US" sz="1200" dirty="0" smtClean="0">
                <a:solidFill>
                  <a:schemeClr val="tx1"/>
                </a:solidFill>
              </a:rPr>
              <a:t>クリアする</a:t>
            </a:r>
            <a:endParaRPr kumimoji="1" lang="ja-JP" altLang="en-US" sz="1200" dirty="0">
              <a:solidFill>
                <a:schemeClr val="tx1"/>
              </a:solidFill>
            </a:endParaRPr>
          </a:p>
        </p:txBody>
      </p:sp>
      <p:sp>
        <p:nvSpPr>
          <p:cNvPr id="6" name="四角形吹き出し 5"/>
          <p:cNvSpPr/>
          <p:nvPr/>
        </p:nvSpPr>
        <p:spPr>
          <a:xfrm>
            <a:off x="4023419" y="1566600"/>
            <a:ext cx="1005781" cy="585277"/>
          </a:xfrm>
          <a:prstGeom prst="wedgeRectCallout">
            <a:avLst>
              <a:gd name="adj1" fmla="val -4438"/>
              <a:gd name="adj2" fmla="val 14929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rPr>
              <a:t>その場旋回</a:t>
            </a:r>
            <a:endParaRPr kumimoji="1" lang="ja-JP" altLang="en-US" sz="1200" dirty="0">
              <a:solidFill>
                <a:schemeClr val="tx1"/>
              </a:solidFill>
            </a:endParaRPr>
          </a:p>
        </p:txBody>
      </p:sp>
      <p:sp>
        <p:nvSpPr>
          <p:cNvPr id="7" name="四角形吹き出し 6"/>
          <p:cNvSpPr/>
          <p:nvPr/>
        </p:nvSpPr>
        <p:spPr>
          <a:xfrm>
            <a:off x="5119486" y="1566600"/>
            <a:ext cx="2095500" cy="585277"/>
          </a:xfrm>
          <a:prstGeom prst="wedgeRectCallout">
            <a:avLst>
              <a:gd name="adj1" fmla="val -9008"/>
              <a:gd name="adj2" fmla="val 15363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コストマップ</a:t>
            </a:r>
            <a:endParaRPr lang="en-US" altLang="ja-JP" sz="1200" dirty="0" smtClean="0">
              <a:solidFill>
                <a:schemeClr val="tx1"/>
              </a:solidFill>
            </a:endParaRPr>
          </a:p>
          <a:p>
            <a:pPr algn="ctr"/>
            <a:r>
              <a:rPr lang="ja-JP" altLang="en-US" sz="1200" dirty="0" smtClean="0">
                <a:solidFill>
                  <a:schemeClr val="tx1"/>
                </a:solidFill>
              </a:rPr>
              <a:t>もっとたくさん</a:t>
            </a:r>
            <a:r>
              <a:rPr kumimoji="1" lang="ja-JP" altLang="en-US" sz="1200" dirty="0" smtClean="0">
                <a:solidFill>
                  <a:schemeClr val="tx1"/>
                </a:solidFill>
              </a:rPr>
              <a:t>クリアする</a:t>
            </a:r>
            <a:endParaRPr kumimoji="1" lang="ja-JP" altLang="en-US" sz="1200" dirty="0">
              <a:solidFill>
                <a:schemeClr val="tx1"/>
              </a:solidFill>
            </a:endParaRPr>
          </a:p>
        </p:txBody>
      </p:sp>
      <p:sp>
        <p:nvSpPr>
          <p:cNvPr id="8" name="四角形吹き出し 7"/>
          <p:cNvSpPr/>
          <p:nvPr/>
        </p:nvSpPr>
        <p:spPr>
          <a:xfrm>
            <a:off x="7276540" y="1566599"/>
            <a:ext cx="1005781" cy="585277"/>
          </a:xfrm>
          <a:prstGeom prst="wedgeRectCallout">
            <a:avLst>
              <a:gd name="adj1" fmla="val -4438"/>
              <a:gd name="adj2" fmla="val 14929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rPr>
              <a:t>その場旋回</a:t>
            </a:r>
            <a:endParaRPr kumimoji="1" lang="ja-JP" altLang="en-US" sz="1200" dirty="0">
              <a:solidFill>
                <a:schemeClr val="tx1"/>
              </a:solidFill>
            </a:endParaRPr>
          </a:p>
        </p:txBody>
      </p:sp>
      <p:sp>
        <p:nvSpPr>
          <p:cNvPr id="9" name="四角形吹き出し 8"/>
          <p:cNvSpPr/>
          <p:nvPr/>
        </p:nvSpPr>
        <p:spPr>
          <a:xfrm>
            <a:off x="6618012" y="3718312"/>
            <a:ext cx="713826" cy="335776"/>
          </a:xfrm>
          <a:prstGeom prst="wedgeRectCallout">
            <a:avLst>
              <a:gd name="adj1" fmla="val 58527"/>
              <a:gd name="adj2" fmla="val 10231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rPr>
              <a:t>諦める</a:t>
            </a:r>
            <a:endParaRPr kumimoji="1" lang="ja-JP" altLang="en-US" sz="1200" dirty="0">
              <a:solidFill>
                <a:schemeClr val="tx1"/>
              </a:solidFill>
            </a:endParaRPr>
          </a:p>
        </p:txBody>
      </p:sp>
      <p:sp>
        <p:nvSpPr>
          <p:cNvPr id="11" name="正方形/長方形 10"/>
          <p:cNvSpPr/>
          <p:nvPr/>
        </p:nvSpPr>
        <p:spPr>
          <a:xfrm>
            <a:off x="3086100" y="3441700"/>
            <a:ext cx="3055736" cy="45720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吹き出し 9"/>
          <p:cNvSpPr/>
          <p:nvPr/>
        </p:nvSpPr>
        <p:spPr>
          <a:xfrm>
            <a:off x="5302466" y="4250634"/>
            <a:ext cx="1494659" cy="395829"/>
          </a:xfrm>
          <a:prstGeom prst="wedgeRectCallout">
            <a:avLst>
              <a:gd name="adj1" fmla="val -3718"/>
              <a:gd name="adj2" fmla="val -154858"/>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rPr>
              <a:t>どこかでリカバリ</a:t>
            </a:r>
            <a:endParaRPr kumimoji="1" lang="en-US" altLang="ja-JP" sz="1200" dirty="0" smtClean="0">
              <a:solidFill>
                <a:schemeClr val="tx1"/>
              </a:solidFill>
            </a:endParaRPr>
          </a:p>
          <a:p>
            <a:pPr algn="ctr"/>
            <a:r>
              <a:rPr kumimoji="1" lang="ja-JP" altLang="en-US" sz="1200" dirty="0" smtClean="0">
                <a:solidFill>
                  <a:schemeClr val="tx1"/>
                </a:solidFill>
              </a:rPr>
              <a:t>できれば，</a:t>
            </a:r>
            <a:r>
              <a:rPr kumimoji="1" lang="en-US" altLang="ja-JP" sz="1200" dirty="0" err="1" smtClean="0">
                <a:solidFill>
                  <a:schemeClr val="tx1"/>
                </a:solidFill>
              </a:rPr>
              <a:t>Navi</a:t>
            </a:r>
            <a:r>
              <a:rPr kumimoji="1" lang="ja-JP" altLang="en-US" sz="1200" dirty="0" smtClean="0">
                <a:solidFill>
                  <a:schemeClr val="tx1"/>
                </a:solidFill>
              </a:rPr>
              <a:t>再開</a:t>
            </a:r>
            <a:endParaRPr kumimoji="1" lang="ja-JP" altLang="en-US" sz="1200" dirty="0">
              <a:solidFill>
                <a:schemeClr val="tx1"/>
              </a:solidFill>
            </a:endParaRPr>
          </a:p>
        </p:txBody>
      </p:sp>
    </p:spTree>
    <p:extLst>
      <p:ext uri="{BB962C8B-B14F-4D97-AF65-F5344CB8AC3E}">
        <p14:creationId xmlns:p14="http://schemas.microsoft.com/office/powerpoint/2010/main" val="32636604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正方形/長方形 87"/>
          <p:cNvSpPr/>
          <p:nvPr/>
        </p:nvSpPr>
        <p:spPr>
          <a:xfrm>
            <a:off x="6793073" y="81414"/>
            <a:ext cx="5524459" cy="32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86502" y="84242"/>
            <a:ext cx="5524459" cy="32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リーフォーム 57"/>
          <p:cNvSpPr/>
          <p:nvPr/>
        </p:nvSpPr>
        <p:spPr>
          <a:xfrm>
            <a:off x="7315035" y="1320098"/>
            <a:ext cx="4846855" cy="1524498"/>
          </a:xfrm>
          <a:custGeom>
            <a:avLst/>
            <a:gdLst>
              <a:gd name="connsiteX0" fmla="*/ 0 w 5696465"/>
              <a:gd name="connsiteY0" fmla="*/ 1791729 h 1791729"/>
              <a:gd name="connsiteX1" fmla="*/ 432487 w 5696465"/>
              <a:gd name="connsiteY1" fmla="*/ 1482811 h 1791729"/>
              <a:gd name="connsiteX2" fmla="*/ 2162433 w 5696465"/>
              <a:gd name="connsiteY2" fmla="*/ 358346 h 1791729"/>
              <a:gd name="connsiteX3" fmla="*/ 4485503 w 5696465"/>
              <a:gd name="connsiteY3" fmla="*/ 111211 h 1791729"/>
              <a:gd name="connsiteX4" fmla="*/ 5696465 w 5696465"/>
              <a:gd name="connsiteY4" fmla="*/ 0 h 1791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6465" h="1791729">
                <a:moveTo>
                  <a:pt x="0" y="1791729"/>
                </a:moveTo>
                <a:cubicBezTo>
                  <a:pt x="36041" y="1756718"/>
                  <a:pt x="72082" y="1721708"/>
                  <a:pt x="432487" y="1482811"/>
                </a:cubicBezTo>
                <a:cubicBezTo>
                  <a:pt x="792893" y="1243914"/>
                  <a:pt x="1486930" y="586946"/>
                  <a:pt x="2162433" y="358346"/>
                </a:cubicBezTo>
                <a:cubicBezTo>
                  <a:pt x="2837936" y="129746"/>
                  <a:pt x="4485503" y="111211"/>
                  <a:pt x="4485503" y="111211"/>
                </a:cubicBezTo>
                <a:lnTo>
                  <a:pt x="5696465" y="0"/>
                </a:ln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0" name="フリーフォーム 9"/>
          <p:cNvSpPr/>
          <p:nvPr/>
        </p:nvSpPr>
        <p:spPr>
          <a:xfrm>
            <a:off x="216366" y="1487284"/>
            <a:ext cx="4846855" cy="1524498"/>
          </a:xfrm>
          <a:custGeom>
            <a:avLst/>
            <a:gdLst>
              <a:gd name="connsiteX0" fmla="*/ 0 w 5696465"/>
              <a:gd name="connsiteY0" fmla="*/ 1791729 h 1791729"/>
              <a:gd name="connsiteX1" fmla="*/ 432487 w 5696465"/>
              <a:gd name="connsiteY1" fmla="*/ 1482811 h 1791729"/>
              <a:gd name="connsiteX2" fmla="*/ 2162433 w 5696465"/>
              <a:gd name="connsiteY2" fmla="*/ 358346 h 1791729"/>
              <a:gd name="connsiteX3" fmla="*/ 4485503 w 5696465"/>
              <a:gd name="connsiteY3" fmla="*/ 111211 h 1791729"/>
              <a:gd name="connsiteX4" fmla="*/ 5696465 w 5696465"/>
              <a:gd name="connsiteY4" fmla="*/ 0 h 1791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6465" h="1791729">
                <a:moveTo>
                  <a:pt x="0" y="1791729"/>
                </a:moveTo>
                <a:cubicBezTo>
                  <a:pt x="36041" y="1756718"/>
                  <a:pt x="72082" y="1721708"/>
                  <a:pt x="432487" y="1482811"/>
                </a:cubicBezTo>
                <a:cubicBezTo>
                  <a:pt x="792893" y="1243914"/>
                  <a:pt x="1486930" y="586946"/>
                  <a:pt x="2162433" y="358346"/>
                </a:cubicBezTo>
                <a:cubicBezTo>
                  <a:pt x="2837936" y="129746"/>
                  <a:pt x="4485503" y="111211"/>
                  <a:pt x="4485503" y="111211"/>
                </a:cubicBezTo>
                <a:lnTo>
                  <a:pt x="5696465" y="0"/>
                </a:ln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テキスト ボックス 10"/>
          <p:cNvSpPr txBox="1"/>
          <p:nvPr/>
        </p:nvSpPr>
        <p:spPr>
          <a:xfrm>
            <a:off x="3896190" y="1676531"/>
            <a:ext cx="1167030" cy="307777"/>
          </a:xfrm>
          <a:prstGeom prst="rect">
            <a:avLst/>
          </a:prstGeom>
          <a:noFill/>
        </p:spPr>
        <p:txBody>
          <a:bodyPr wrap="square" rtlCol="0">
            <a:spAutoFit/>
          </a:bodyPr>
          <a:lstStyle/>
          <a:p>
            <a:pPr algn="ctr"/>
            <a:r>
              <a:rPr lang="ja-JP" altLang="en-US" sz="1400" dirty="0" smtClean="0">
                <a:solidFill>
                  <a:srgbClr val="00B050"/>
                </a:solidFill>
              </a:rPr>
              <a:t>大域的経路</a:t>
            </a:r>
            <a:endParaRPr kumimoji="1" lang="ja-JP" altLang="en-US" sz="1400" dirty="0">
              <a:solidFill>
                <a:srgbClr val="00B050"/>
              </a:solidFill>
            </a:endParaRPr>
          </a:p>
        </p:txBody>
      </p:sp>
      <p:sp>
        <p:nvSpPr>
          <p:cNvPr id="13" name="正方形/長方形 12"/>
          <p:cNvSpPr/>
          <p:nvPr/>
        </p:nvSpPr>
        <p:spPr>
          <a:xfrm>
            <a:off x="1961989" y="766818"/>
            <a:ext cx="1788852" cy="1186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2" name="正方形/長方形 11"/>
          <p:cNvSpPr/>
          <p:nvPr/>
        </p:nvSpPr>
        <p:spPr>
          <a:xfrm>
            <a:off x="2307855" y="1066151"/>
            <a:ext cx="1072406" cy="662368"/>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今出現した</a:t>
            </a:r>
            <a:endParaRPr kumimoji="1" lang="en-US" altLang="ja-JP" sz="1400" dirty="0" smtClean="0">
              <a:solidFill>
                <a:schemeClr val="tx1"/>
              </a:solidFill>
            </a:endParaRPr>
          </a:p>
          <a:p>
            <a:pPr algn="ctr"/>
            <a:r>
              <a:rPr kumimoji="1" lang="ja-JP" altLang="en-US" sz="1400" dirty="0" smtClean="0">
                <a:solidFill>
                  <a:schemeClr val="tx1"/>
                </a:solidFill>
              </a:rPr>
              <a:t>障害物</a:t>
            </a:r>
            <a:endParaRPr kumimoji="1" lang="ja-JP" altLang="en-US" sz="1400" dirty="0">
              <a:solidFill>
                <a:schemeClr val="tx1"/>
              </a:solidFill>
            </a:endParaRPr>
          </a:p>
        </p:txBody>
      </p:sp>
      <p:sp>
        <p:nvSpPr>
          <p:cNvPr id="15" name="正方形/長方形 14"/>
          <p:cNvSpPr/>
          <p:nvPr/>
        </p:nvSpPr>
        <p:spPr>
          <a:xfrm>
            <a:off x="3582773" y="2089219"/>
            <a:ext cx="1788852" cy="1186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6" name="正方形/長方形 15"/>
          <p:cNvSpPr/>
          <p:nvPr/>
        </p:nvSpPr>
        <p:spPr>
          <a:xfrm>
            <a:off x="3940996" y="2388552"/>
            <a:ext cx="1072406" cy="6623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元々あった</a:t>
            </a:r>
            <a:endParaRPr kumimoji="1" lang="en-US" altLang="ja-JP" sz="1400" dirty="0" smtClean="0">
              <a:solidFill>
                <a:schemeClr val="tx1"/>
              </a:solidFill>
            </a:endParaRPr>
          </a:p>
          <a:p>
            <a:pPr algn="ctr"/>
            <a:r>
              <a:rPr kumimoji="1" lang="ja-JP" altLang="en-US" sz="1400" dirty="0" smtClean="0">
                <a:solidFill>
                  <a:schemeClr val="tx1"/>
                </a:solidFill>
              </a:rPr>
              <a:t>障害物</a:t>
            </a:r>
            <a:endParaRPr kumimoji="1" lang="ja-JP" altLang="en-US" sz="1400" dirty="0">
              <a:solidFill>
                <a:schemeClr val="tx1"/>
              </a:solidFill>
            </a:endParaRPr>
          </a:p>
        </p:txBody>
      </p:sp>
      <p:sp>
        <p:nvSpPr>
          <p:cNvPr id="27" name="正方形/長方形 26"/>
          <p:cNvSpPr/>
          <p:nvPr/>
        </p:nvSpPr>
        <p:spPr>
          <a:xfrm>
            <a:off x="54134" y="148719"/>
            <a:ext cx="1788852" cy="1186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8" name="正方形/長方形 27"/>
          <p:cNvSpPr/>
          <p:nvPr/>
        </p:nvSpPr>
        <p:spPr>
          <a:xfrm>
            <a:off x="412357" y="435695"/>
            <a:ext cx="1072406" cy="6623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元々あった</a:t>
            </a:r>
            <a:endParaRPr kumimoji="1" lang="en-US" altLang="ja-JP" sz="1400" dirty="0" smtClean="0">
              <a:solidFill>
                <a:schemeClr val="tx1"/>
              </a:solidFill>
            </a:endParaRPr>
          </a:p>
          <a:p>
            <a:pPr algn="ctr"/>
            <a:r>
              <a:rPr kumimoji="1" lang="ja-JP" altLang="en-US" sz="1400" dirty="0" smtClean="0">
                <a:solidFill>
                  <a:schemeClr val="tx1"/>
                </a:solidFill>
              </a:rPr>
              <a:t>障害物</a:t>
            </a:r>
            <a:endParaRPr kumimoji="1" lang="ja-JP" altLang="en-US" sz="1400" dirty="0">
              <a:solidFill>
                <a:schemeClr val="tx1"/>
              </a:solidFill>
            </a:endParaRPr>
          </a:p>
        </p:txBody>
      </p:sp>
      <p:grpSp>
        <p:nvGrpSpPr>
          <p:cNvPr id="84" name="グループ化 83"/>
          <p:cNvGrpSpPr/>
          <p:nvPr/>
        </p:nvGrpSpPr>
        <p:grpSpPr>
          <a:xfrm>
            <a:off x="-371511" y="1189297"/>
            <a:ext cx="2521660" cy="2713157"/>
            <a:chOff x="-365262" y="1599350"/>
            <a:chExt cx="2521660" cy="2713157"/>
          </a:xfrm>
        </p:grpSpPr>
        <p:grpSp>
          <p:nvGrpSpPr>
            <p:cNvPr id="17" name="グループ化 16"/>
            <p:cNvGrpSpPr/>
            <p:nvPr/>
          </p:nvGrpSpPr>
          <p:grpSpPr>
            <a:xfrm rot="380411">
              <a:off x="99723" y="2876577"/>
              <a:ext cx="778020" cy="778020"/>
              <a:chOff x="5053914" y="3472248"/>
              <a:chExt cx="914400" cy="914400"/>
            </a:xfrm>
          </p:grpSpPr>
          <p:sp>
            <p:nvSpPr>
              <p:cNvPr id="4" name="円/楕円 3"/>
              <p:cNvSpPr/>
              <p:nvPr/>
            </p:nvSpPr>
            <p:spPr>
              <a:xfrm>
                <a:off x="5053914" y="3472248"/>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9" name="直線コネクタ 8"/>
              <p:cNvCxnSpPr>
                <a:stCxn id="4" idx="7"/>
              </p:cNvCxnSpPr>
              <p:nvPr/>
            </p:nvCxnSpPr>
            <p:spPr>
              <a:xfrm flipH="1">
                <a:off x="5511114" y="3606159"/>
                <a:ext cx="323289" cy="3232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直線コネクタ 20"/>
            <p:cNvCxnSpPr>
              <a:stCxn id="4" idx="7"/>
            </p:cNvCxnSpPr>
            <p:nvPr/>
          </p:nvCxnSpPr>
          <p:spPr>
            <a:xfrm flipV="1">
              <a:off x="792499" y="2388552"/>
              <a:ext cx="793173" cy="6340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円弧 21"/>
            <p:cNvSpPr/>
            <p:nvPr/>
          </p:nvSpPr>
          <p:spPr>
            <a:xfrm rot="3613768">
              <a:off x="-365262" y="1599350"/>
              <a:ext cx="1531535" cy="1531536"/>
            </a:xfrm>
            <a:prstGeom prst="arc">
              <a:avLst>
                <a:gd name="adj1" fmla="val 17358973"/>
                <a:gd name="adj2" fmla="val 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23" name="円弧 22"/>
            <p:cNvSpPr/>
            <p:nvPr/>
          </p:nvSpPr>
          <p:spPr>
            <a:xfrm rot="3322690">
              <a:off x="-114691" y="2052123"/>
              <a:ext cx="1097647" cy="1097647"/>
            </a:xfrm>
            <a:prstGeom prst="arc">
              <a:avLst>
                <a:gd name="adj1" fmla="val 15020151"/>
                <a:gd name="adj2" fmla="val 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nvGrpSpPr>
            <p:cNvPr id="26" name="グループ化 25"/>
            <p:cNvGrpSpPr/>
            <p:nvPr/>
          </p:nvGrpSpPr>
          <p:grpSpPr>
            <a:xfrm rot="6545380">
              <a:off x="586024" y="2750502"/>
              <a:ext cx="1531535" cy="1592476"/>
              <a:chOff x="5991011" y="2674017"/>
              <a:chExt cx="1800000" cy="1871623"/>
            </a:xfrm>
          </p:grpSpPr>
          <p:sp>
            <p:nvSpPr>
              <p:cNvPr id="24" name="円弧 23"/>
              <p:cNvSpPr/>
              <p:nvPr/>
            </p:nvSpPr>
            <p:spPr>
              <a:xfrm rot="17986232" flipH="1">
                <a:off x="5991011" y="2674017"/>
                <a:ext cx="1800000" cy="1800000"/>
              </a:xfrm>
              <a:prstGeom prst="arc">
                <a:avLst>
                  <a:gd name="adj1" fmla="val 18106869"/>
                  <a:gd name="adj2" fmla="val 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25" name="円弧 24"/>
              <p:cNvSpPr/>
              <p:nvPr/>
            </p:nvSpPr>
            <p:spPr>
              <a:xfrm rot="18277310" flipH="1">
                <a:off x="6248434" y="3255585"/>
                <a:ext cx="1290055" cy="1290055"/>
              </a:xfrm>
              <a:prstGeom prst="arc">
                <a:avLst>
                  <a:gd name="adj1" fmla="val 15020151"/>
                  <a:gd name="adj2" fmla="val 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29" name="テキスト ボックス 28"/>
            <p:cNvSpPr txBox="1"/>
            <p:nvPr/>
          </p:nvSpPr>
          <p:spPr>
            <a:xfrm>
              <a:off x="989368" y="3340573"/>
              <a:ext cx="1167030" cy="307777"/>
            </a:xfrm>
            <a:prstGeom prst="rect">
              <a:avLst/>
            </a:prstGeom>
            <a:noFill/>
          </p:spPr>
          <p:txBody>
            <a:bodyPr wrap="square" rtlCol="0">
              <a:spAutoFit/>
            </a:bodyPr>
            <a:lstStyle/>
            <a:p>
              <a:pPr algn="ctr"/>
              <a:r>
                <a:rPr lang="ja-JP" altLang="en-US" sz="1400" dirty="0" smtClean="0">
                  <a:solidFill>
                    <a:srgbClr val="FF0000"/>
                  </a:solidFill>
                </a:rPr>
                <a:t>局所的経路</a:t>
              </a:r>
              <a:endParaRPr kumimoji="1" lang="ja-JP" altLang="en-US" sz="1400" dirty="0">
                <a:solidFill>
                  <a:srgbClr val="FF0000"/>
                </a:solidFill>
              </a:endParaRPr>
            </a:p>
          </p:txBody>
        </p:sp>
      </p:grpSp>
      <p:sp>
        <p:nvSpPr>
          <p:cNvPr id="30" name="四角形吹き出し 29"/>
          <p:cNvSpPr/>
          <p:nvPr/>
        </p:nvSpPr>
        <p:spPr>
          <a:xfrm>
            <a:off x="1897780" y="2392877"/>
            <a:ext cx="1342992" cy="515995"/>
          </a:xfrm>
          <a:prstGeom prst="wedgeRectCallout">
            <a:avLst>
              <a:gd name="adj1" fmla="val 37800"/>
              <a:gd name="adj2" fmla="val -11476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通せん</a:t>
            </a:r>
            <a:r>
              <a:rPr kumimoji="1" lang="ja-JP" altLang="en-US" sz="1400" dirty="0" err="1" smtClean="0">
                <a:solidFill>
                  <a:schemeClr val="tx1"/>
                </a:solidFill>
              </a:rPr>
              <a:t>ぼ</a:t>
            </a:r>
            <a:endParaRPr kumimoji="1" lang="en-US" altLang="ja-JP" sz="1400" dirty="0" smtClean="0">
              <a:solidFill>
                <a:schemeClr val="tx1"/>
              </a:solidFill>
            </a:endParaRPr>
          </a:p>
          <a:p>
            <a:pPr algn="ctr"/>
            <a:r>
              <a:rPr kumimoji="1" lang="ja-JP" altLang="en-US" sz="1400" dirty="0" smtClean="0">
                <a:solidFill>
                  <a:schemeClr val="tx1"/>
                </a:solidFill>
              </a:rPr>
              <a:t>されて積む</a:t>
            </a:r>
            <a:endParaRPr kumimoji="1" lang="ja-JP" altLang="en-US" sz="1400" dirty="0">
              <a:solidFill>
                <a:schemeClr val="tx1"/>
              </a:solidFill>
            </a:endParaRPr>
          </a:p>
        </p:txBody>
      </p:sp>
      <p:sp>
        <p:nvSpPr>
          <p:cNvPr id="52" name="テキスト ボックス 51"/>
          <p:cNvSpPr txBox="1"/>
          <p:nvPr/>
        </p:nvSpPr>
        <p:spPr>
          <a:xfrm>
            <a:off x="2201209" y="708904"/>
            <a:ext cx="1365752" cy="369332"/>
          </a:xfrm>
          <a:prstGeom prst="rect">
            <a:avLst/>
          </a:prstGeom>
          <a:noFill/>
        </p:spPr>
        <p:txBody>
          <a:bodyPr wrap="square" rtlCol="0">
            <a:spAutoFit/>
          </a:bodyPr>
          <a:lstStyle/>
          <a:p>
            <a:pPr algn="ctr"/>
            <a:r>
              <a:rPr kumimoji="1" lang="ja-JP" altLang="en-US" dirty="0" smtClean="0">
                <a:solidFill>
                  <a:schemeClr val="bg1"/>
                </a:solidFill>
              </a:rPr>
              <a:t>コストマップ</a:t>
            </a:r>
            <a:endParaRPr kumimoji="1" lang="ja-JP" altLang="en-US" dirty="0">
              <a:solidFill>
                <a:schemeClr val="bg1"/>
              </a:solidFill>
            </a:endParaRPr>
          </a:p>
        </p:txBody>
      </p:sp>
      <p:sp>
        <p:nvSpPr>
          <p:cNvPr id="53" name="テキスト ボックス 52"/>
          <p:cNvSpPr txBox="1"/>
          <p:nvPr/>
        </p:nvSpPr>
        <p:spPr>
          <a:xfrm>
            <a:off x="309235" y="92983"/>
            <a:ext cx="1365752" cy="369332"/>
          </a:xfrm>
          <a:prstGeom prst="rect">
            <a:avLst/>
          </a:prstGeom>
          <a:noFill/>
        </p:spPr>
        <p:txBody>
          <a:bodyPr wrap="square" rtlCol="0">
            <a:spAutoFit/>
          </a:bodyPr>
          <a:lstStyle/>
          <a:p>
            <a:pPr algn="ctr"/>
            <a:r>
              <a:rPr kumimoji="1" lang="ja-JP" altLang="en-US" dirty="0" smtClean="0">
                <a:solidFill>
                  <a:schemeClr val="bg1"/>
                </a:solidFill>
              </a:rPr>
              <a:t>コストマップ</a:t>
            </a:r>
            <a:endParaRPr kumimoji="1" lang="ja-JP" altLang="en-US" dirty="0">
              <a:solidFill>
                <a:schemeClr val="bg1"/>
              </a:solidFill>
            </a:endParaRPr>
          </a:p>
        </p:txBody>
      </p:sp>
      <p:sp>
        <p:nvSpPr>
          <p:cNvPr id="54" name="テキスト ボックス 53"/>
          <p:cNvSpPr txBox="1"/>
          <p:nvPr/>
        </p:nvSpPr>
        <p:spPr>
          <a:xfrm>
            <a:off x="3832282" y="2037190"/>
            <a:ext cx="1365752" cy="369332"/>
          </a:xfrm>
          <a:prstGeom prst="rect">
            <a:avLst/>
          </a:prstGeom>
          <a:noFill/>
        </p:spPr>
        <p:txBody>
          <a:bodyPr wrap="square" rtlCol="0">
            <a:spAutoFit/>
          </a:bodyPr>
          <a:lstStyle/>
          <a:p>
            <a:pPr algn="ctr"/>
            <a:r>
              <a:rPr kumimoji="1" lang="ja-JP" altLang="en-US" dirty="0" smtClean="0">
                <a:solidFill>
                  <a:schemeClr val="bg1"/>
                </a:solidFill>
              </a:rPr>
              <a:t>コストマップ</a:t>
            </a:r>
            <a:endParaRPr kumimoji="1" lang="ja-JP" altLang="en-US" dirty="0">
              <a:solidFill>
                <a:schemeClr val="bg1"/>
              </a:solidFill>
            </a:endParaRPr>
          </a:p>
        </p:txBody>
      </p:sp>
      <p:grpSp>
        <p:nvGrpSpPr>
          <p:cNvPr id="55" name="グループ化 54"/>
          <p:cNvGrpSpPr/>
          <p:nvPr/>
        </p:nvGrpSpPr>
        <p:grpSpPr>
          <a:xfrm rot="380411">
            <a:off x="6937931" y="2466735"/>
            <a:ext cx="778020" cy="778020"/>
            <a:chOff x="5053914" y="3472248"/>
            <a:chExt cx="914400" cy="914400"/>
          </a:xfrm>
          <a:solidFill>
            <a:schemeClr val="bg1"/>
          </a:solidFill>
        </p:grpSpPr>
        <p:sp>
          <p:nvSpPr>
            <p:cNvPr id="56" name="円/楕円 55"/>
            <p:cNvSpPr/>
            <p:nvPr/>
          </p:nvSpPr>
          <p:spPr>
            <a:xfrm>
              <a:off x="5053914" y="3472248"/>
              <a:ext cx="914400" cy="914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7" name="直線コネクタ 56"/>
            <p:cNvCxnSpPr>
              <a:stCxn id="56" idx="7"/>
            </p:cNvCxnSpPr>
            <p:nvPr/>
          </p:nvCxnSpPr>
          <p:spPr>
            <a:xfrm flipH="1">
              <a:off x="5511114" y="3606159"/>
              <a:ext cx="323289" cy="323289"/>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9" name="テキスト ボックス 58"/>
          <p:cNvSpPr txBox="1"/>
          <p:nvPr/>
        </p:nvSpPr>
        <p:spPr>
          <a:xfrm>
            <a:off x="10994859" y="1509345"/>
            <a:ext cx="1167030" cy="307777"/>
          </a:xfrm>
          <a:prstGeom prst="rect">
            <a:avLst/>
          </a:prstGeom>
          <a:noFill/>
        </p:spPr>
        <p:txBody>
          <a:bodyPr wrap="square" rtlCol="0">
            <a:spAutoFit/>
          </a:bodyPr>
          <a:lstStyle/>
          <a:p>
            <a:pPr algn="ctr"/>
            <a:r>
              <a:rPr lang="ja-JP" altLang="en-US" sz="1400" dirty="0" smtClean="0">
                <a:solidFill>
                  <a:srgbClr val="00B050"/>
                </a:solidFill>
              </a:rPr>
              <a:t>大域的経路</a:t>
            </a:r>
            <a:endParaRPr kumimoji="1" lang="ja-JP" altLang="en-US" sz="1400" dirty="0">
              <a:solidFill>
                <a:srgbClr val="00B050"/>
              </a:solidFill>
            </a:endParaRPr>
          </a:p>
        </p:txBody>
      </p:sp>
      <p:sp>
        <p:nvSpPr>
          <p:cNvPr id="60" name="正方形/長方形 59"/>
          <p:cNvSpPr/>
          <p:nvPr/>
        </p:nvSpPr>
        <p:spPr>
          <a:xfrm>
            <a:off x="9344866" y="846772"/>
            <a:ext cx="1195849" cy="793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61" name="正方形/長方形 60"/>
          <p:cNvSpPr/>
          <p:nvPr/>
        </p:nvSpPr>
        <p:spPr>
          <a:xfrm>
            <a:off x="9406524" y="898965"/>
            <a:ext cx="1072406" cy="662368"/>
          </a:xfrm>
          <a:prstGeom prst="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今出現した</a:t>
            </a:r>
            <a:endParaRPr kumimoji="1" lang="en-US" altLang="ja-JP" sz="1400" dirty="0" smtClean="0">
              <a:solidFill>
                <a:schemeClr val="tx1"/>
              </a:solidFill>
            </a:endParaRPr>
          </a:p>
          <a:p>
            <a:pPr algn="ctr"/>
            <a:r>
              <a:rPr kumimoji="1" lang="ja-JP" altLang="en-US" sz="1400" dirty="0" smtClean="0">
                <a:solidFill>
                  <a:schemeClr val="tx1"/>
                </a:solidFill>
              </a:rPr>
              <a:t>障害物</a:t>
            </a:r>
            <a:endParaRPr kumimoji="1" lang="ja-JP" altLang="en-US" sz="1400" dirty="0">
              <a:solidFill>
                <a:schemeClr val="tx1"/>
              </a:solidFill>
            </a:endParaRPr>
          </a:p>
        </p:txBody>
      </p:sp>
      <p:sp>
        <p:nvSpPr>
          <p:cNvPr id="62" name="正方形/長方形 61"/>
          <p:cNvSpPr/>
          <p:nvPr/>
        </p:nvSpPr>
        <p:spPr>
          <a:xfrm>
            <a:off x="10978007" y="2156816"/>
            <a:ext cx="1195849" cy="793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63" name="正方形/長方形 62"/>
          <p:cNvSpPr/>
          <p:nvPr/>
        </p:nvSpPr>
        <p:spPr>
          <a:xfrm>
            <a:off x="11039665" y="2221366"/>
            <a:ext cx="1072406" cy="6623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元々あった</a:t>
            </a:r>
            <a:endParaRPr kumimoji="1" lang="en-US" altLang="ja-JP" sz="1400" dirty="0" smtClean="0">
              <a:solidFill>
                <a:schemeClr val="tx1"/>
              </a:solidFill>
            </a:endParaRPr>
          </a:p>
          <a:p>
            <a:pPr algn="ctr"/>
            <a:r>
              <a:rPr kumimoji="1" lang="ja-JP" altLang="en-US" sz="1400" dirty="0" smtClean="0">
                <a:solidFill>
                  <a:schemeClr val="tx1"/>
                </a:solidFill>
              </a:rPr>
              <a:t>障害物</a:t>
            </a:r>
            <a:endParaRPr kumimoji="1" lang="ja-JP" altLang="en-US" sz="1400" dirty="0">
              <a:solidFill>
                <a:schemeClr val="tx1"/>
              </a:solidFill>
            </a:endParaRPr>
          </a:p>
        </p:txBody>
      </p:sp>
      <p:sp>
        <p:nvSpPr>
          <p:cNvPr id="69" name="正方形/長方形 68"/>
          <p:cNvSpPr/>
          <p:nvPr/>
        </p:nvSpPr>
        <p:spPr>
          <a:xfrm>
            <a:off x="7437011" y="216316"/>
            <a:ext cx="1195849" cy="793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70" name="正方形/長方形 69"/>
          <p:cNvSpPr/>
          <p:nvPr/>
        </p:nvSpPr>
        <p:spPr>
          <a:xfrm>
            <a:off x="7511026" y="268509"/>
            <a:ext cx="1072406" cy="6623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元々あった</a:t>
            </a:r>
            <a:endParaRPr kumimoji="1" lang="en-US" altLang="ja-JP" sz="1400" dirty="0" smtClean="0">
              <a:solidFill>
                <a:schemeClr val="tx1"/>
              </a:solidFill>
            </a:endParaRPr>
          </a:p>
          <a:p>
            <a:pPr algn="ctr"/>
            <a:r>
              <a:rPr kumimoji="1" lang="ja-JP" altLang="en-US" sz="1400" dirty="0" smtClean="0">
                <a:solidFill>
                  <a:schemeClr val="tx1"/>
                </a:solidFill>
              </a:rPr>
              <a:t>障害物</a:t>
            </a:r>
            <a:endParaRPr kumimoji="1" lang="ja-JP" altLang="en-US" sz="1400" dirty="0">
              <a:solidFill>
                <a:schemeClr val="tx1"/>
              </a:solidFill>
            </a:endParaRPr>
          </a:p>
        </p:txBody>
      </p:sp>
      <p:sp>
        <p:nvSpPr>
          <p:cNvPr id="71" name="テキスト ボックス 70"/>
          <p:cNvSpPr txBox="1"/>
          <p:nvPr/>
        </p:nvSpPr>
        <p:spPr>
          <a:xfrm>
            <a:off x="7909057" y="2458844"/>
            <a:ext cx="1167030" cy="307777"/>
          </a:xfrm>
          <a:prstGeom prst="rect">
            <a:avLst/>
          </a:prstGeom>
          <a:noFill/>
        </p:spPr>
        <p:txBody>
          <a:bodyPr wrap="square" rtlCol="0">
            <a:spAutoFit/>
          </a:bodyPr>
          <a:lstStyle/>
          <a:p>
            <a:pPr algn="ctr"/>
            <a:r>
              <a:rPr lang="ja-JP" altLang="en-US" sz="1400" dirty="0" smtClean="0">
                <a:solidFill>
                  <a:srgbClr val="FF0000"/>
                </a:solidFill>
              </a:rPr>
              <a:t>局所的経路</a:t>
            </a:r>
            <a:endParaRPr kumimoji="1" lang="ja-JP" altLang="en-US" sz="1400" dirty="0">
              <a:solidFill>
                <a:srgbClr val="FF0000"/>
              </a:solidFill>
            </a:endParaRPr>
          </a:p>
        </p:txBody>
      </p:sp>
      <p:sp>
        <p:nvSpPr>
          <p:cNvPr id="72" name="四角形吹き出し 71"/>
          <p:cNvSpPr/>
          <p:nvPr/>
        </p:nvSpPr>
        <p:spPr>
          <a:xfrm>
            <a:off x="9344866" y="2341423"/>
            <a:ext cx="1342992" cy="362393"/>
          </a:xfrm>
          <a:prstGeom prst="wedgeRectCallout">
            <a:avLst>
              <a:gd name="adj1" fmla="val 37800"/>
              <a:gd name="adj2" fmla="val -11476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隙間発見！</a:t>
            </a:r>
            <a:endParaRPr kumimoji="1" lang="ja-JP" altLang="en-US" sz="1400" dirty="0">
              <a:solidFill>
                <a:schemeClr val="tx1"/>
              </a:solidFill>
            </a:endParaRPr>
          </a:p>
        </p:txBody>
      </p:sp>
      <p:sp>
        <p:nvSpPr>
          <p:cNvPr id="82" name="フリーフォーム 81"/>
          <p:cNvSpPr/>
          <p:nvPr/>
        </p:nvSpPr>
        <p:spPr>
          <a:xfrm>
            <a:off x="7633392" y="2316522"/>
            <a:ext cx="999468" cy="288684"/>
          </a:xfrm>
          <a:custGeom>
            <a:avLst/>
            <a:gdLst>
              <a:gd name="connsiteX0" fmla="*/ 0 w 1112108"/>
              <a:gd name="connsiteY0" fmla="*/ 481914 h 481914"/>
              <a:gd name="connsiteX1" fmla="*/ 494270 w 1112108"/>
              <a:gd name="connsiteY1" fmla="*/ 197709 h 481914"/>
              <a:gd name="connsiteX2" fmla="*/ 1112108 w 1112108"/>
              <a:gd name="connsiteY2" fmla="*/ 0 h 481914"/>
            </a:gdLst>
            <a:ahLst/>
            <a:cxnLst>
              <a:cxn ang="0">
                <a:pos x="connsiteX0" y="connsiteY0"/>
              </a:cxn>
              <a:cxn ang="0">
                <a:pos x="connsiteX1" y="connsiteY1"/>
              </a:cxn>
              <a:cxn ang="0">
                <a:pos x="connsiteX2" y="connsiteY2"/>
              </a:cxn>
            </a:cxnLst>
            <a:rect l="l" t="t" r="r" b="b"/>
            <a:pathLst>
              <a:path w="1112108" h="481914">
                <a:moveTo>
                  <a:pt x="0" y="481914"/>
                </a:moveTo>
                <a:cubicBezTo>
                  <a:pt x="154459" y="379971"/>
                  <a:pt x="308919" y="278028"/>
                  <a:pt x="494270" y="197709"/>
                </a:cubicBezTo>
                <a:cubicBezTo>
                  <a:pt x="679621" y="117390"/>
                  <a:pt x="895864" y="58695"/>
                  <a:pt x="111210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フリーフォーム 82"/>
          <p:cNvSpPr/>
          <p:nvPr/>
        </p:nvSpPr>
        <p:spPr>
          <a:xfrm>
            <a:off x="8717231" y="1833248"/>
            <a:ext cx="2619633" cy="457200"/>
          </a:xfrm>
          <a:custGeom>
            <a:avLst/>
            <a:gdLst>
              <a:gd name="connsiteX0" fmla="*/ 0 w 2619633"/>
              <a:gd name="connsiteY0" fmla="*/ 457200 h 457200"/>
              <a:gd name="connsiteX1" fmla="*/ 642552 w 2619633"/>
              <a:gd name="connsiteY1" fmla="*/ 296562 h 457200"/>
              <a:gd name="connsiteX2" fmla="*/ 1309816 w 2619633"/>
              <a:gd name="connsiteY2" fmla="*/ 234778 h 457200"/>
              <a:gd name="connsiteX3" fmla="*/ 2051222 w 2619633"/>
              <a:gd name="connsiteY3" fmla="*/ 172994 h 457200"/>
              <a:gd name="connsiteX4" fmla="*/ 2619633 w 2619633"/>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633" h="457200">
                <a:moveTo>
                  <a:pt x="0" y="457200"/>
                </a:moveTo>
                <a:cubicBezTo>
                  <a:pt x="212125" y="395416"/>
                  <a:pt x="424250" y="333632"/>
                  <a:pt x="642552" y="296562"/>
                </a:cubicBezTo>
                <a:cubicBezTo>
                  <a:pt x="860854" y="259492"/>
                  <a:pt x="1309816" y="234778"/>
                  <a:pt x="1309816" y="234778"/>
                </a:cubicBezTo>
                <a:cubicBezTo>
                  <a:pt x="1544594" y="214183"/>
                  <a:pt x="1832919" y="212124"/>
                  <a:pt x="2051222" y="172994"/>
                </a:cubicBezTo>
                <a:cubicBezTo>
                  <a:pt x="2269525" y="133864"/>
                  <a:pt x="2444579" y="66932"/>
                  <a:pt x="2619633" y="0"/>
                </a:cubicBezTo>
              </a:path>
            </a:pathLst>
          </a:cu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右矢印 84"/>
          <p:cNvSpPr/>
          <p:nvPr/>
        </p:nvSpPr>
        <p:spPr>
          <a:xfrm>
            <a:off x="5691035" y="1446330"/>
            <a:ext cx="879612" cy="64288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5491548" y="796607"/>
            <a:ext cx="1377442" cy="646331"/>
          </a:xfrm>
          <a:prstGeom prst="rect">
            <a:avLst/>
          </a:prstGeom>
          <a:noFill/>
        </p:spPr>
        <p:txBody>
          <a:bodyPr wrap="square" rtlCol="0">
            <a:spAutoFit/>
          </a:bodyPr>
          <a:lstStyle/>
          <a:p>
            <a:r>
              <a:rPr kumimoji="1" lang="ja-JP" altLang="en-US" dirty="0" smtClean="0"/>
              <a:t>コストマップ</a:t>
            </a:r>
            <a:endParaRPr kumimoji="1" lang="en-US" altLang="ja-JP" dirty="0" smtClean="0"/>
          </a:p>
          <a:p>
            <a:pPr algn="ctr"/>
            <a:r>
              <a:rPr kumimoji="1" lang="ja-JP" altLang="en-US" dirty="0" smtClean="0"/>
              <a:t>をクリア</a:t>
            </a:r>
            <a:endParaRPr kumimoji="1" lang="ja-JP" altLang="en-US" dirty="0"/>
          </a:p>
        </p:txBody>
      </p:sp>
    </p:spTree>
    <p:extLst>
      <p:ext uri="{BB962C8B-B14F-4D97-AF65-F5344CB8AC3E}">
        <p14:creationId xmlns:p14="http://schemas.microsoft.com/office/powerpoint/2010/main" val="1751679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p:cNvSpPr/>
          <p:nvPr/>
        </p:nvSpPr>
        <p:spPr>
          <a:xfrm>
            <a:off x="78419" y="3092047"/>
            <a:ext cx="4849230" cy="131877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attachment:overview_t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1" y="-220933"/>
            <a:ext cx="7429500" cy="3038476"/>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2333715" y="9525"/>
            <a:ext cx="2916000" cy="20764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394388" y="494526"/>
            <a:ext cx="863127" cy="276999"/>
          </a:xfrm>
          <a:prstGeom prst="rect">
            <a:avLst/>
          </a:prstGeom>
          <a:noFill/>
        </p:spPr>
        <p:txBody>
          <a:bodyPr wrap="square" rtlCol="0">
            <a:spAutoFit/>
          </a:bodyPr>
          <a:lstStyle/>
          <a:p>
            <a:r>
              <a:rPr lang="ja-JP" altLang="en-US" sz="1200" b="1" dirty="0" smtClean="0">
                <a:solidFill>
                  <a:srgbClr val="00B050"/>
                </a:solidFill>
              </a:rPr>
              <a:t>現在位置</a:t>
            </a:r>
            <a:endParaRPr kumimoji="1" lang="ja-JP" altLang="en-US" sz="1200" b="1" dirty="0">
              <a:solidFill>
                <a:srgbClr val="00B050"/>
              </a:solidFill>
            </a:endParaRPr>
          </a:p>
        </p:txBody>
      </p:sp>
      <p:sp>
        <p:nvSpPr>
          <p:cNvPr id="8" name="テキスト ボックス 7"/>
          <p:cNvSpPr txBox="1"/>
          <p:nvPr/>
        </p:nvSpPr>
        <p:spPr>
          <a:xfrm>
            <a:off x="2821111" y="-497932"/>
            <a:ext cx="863127" cy="276999"/>
          </a:xfrm>
          <a:prstGeom prst="rect">
            <a:avLst/>
          </a:prstGeom>
          <a:noFill/>
        </p:spPr>
        <p:txBody>
          <a:bodyPr wrap="square" rtlCol="0">
            <a:spAutoFit/>
          </a:bodyPr>
          <a:lstStyle/>
          <a:p>
            <a:r>
              <a:rPr lang="ja-JP" altLang="en-US" sz="1200" b="1" dirty="0" smtClean="0">
                <a:solidFill>
                  <a:srgbClr val="FF0000"/>
                </a:solidFill>
              </a:rPr>
              <a:t>目標位置</a:t>
            </a:r>
            <a:endParaRPr kumimoji="1" lang="ja-JP" altLang="en-US" sz="1200" b="1" dirty="0">
              <a:solidFill>
                <a:srgbClr val="FF0000"/>
              </a:solidFill>
            </a:endParaRPr>
          </a:p>
        </p:txBody>
      </p:sp>
      <p:sp>
        <p:nvSpPr>
          <p:cNvPr id="7" name="正方形/長方形 6"/>
          <p:cNvSpPr/>
          <p:nvPr/>
        </p:nvSpPr>
        <p:spPr>
          <a:xfrm>
            <a:off x="5392051" y="-9930"/>
            <a:ext cx="2120766" cy="430652"/>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4405" y="303988"/>
            <a:ext cx="1125841" cy="392321"/>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303968" y="2174759"/>
            <a:ext cx="863127" cy="276999"/>
          </a:xfrm>
          <a:prstGeom prst="rect">
            <a:avLst/>
          </a:prstGeom>
          <a:noFill/>
        </p:spPr>
        <p:txBody>
          <a:bodyPr wrap="square" rtlCol="0">
            <a:spAutoFit/>
          </a:bodyPr>
          <a:lstStyle/>
          <a:p>
            <a:r>
              <a:rPr kumimoji="1" lang="ja-JP" altLang="en-US" sz="1200" b="1" dirty="0" smtClean="0">
                <a:solidFill>
                  <a:srgbClr val="0070C0"/>
                </a:solidFill>
              </a:rPr>
              <a:t>速度指令</a:t>
            </a:r>
            <a:endParaRPr kumimoji="1" lang="ja-JP" altLang="en-US" sz="1200" b="1" dirty="0">
              <a:solidFill>
                <a:srgbClr val="0070C0"/>
              </a:solidFill>
            </a:endParaRPr>
          </a:p>
        </p:txBody>
      </p:sp>
      <p:sp>
        <p:nvSpPr>
          <p:cNvPr id="12" name="テキスト ボックス 11"/>
          <p:cNvSpPr txBox="1"/>
          <p:nvPr/>
        </p:nvSpPr>
        <p:spPr>
          <a:xfrm>
            <a:off x="5402115" y="1159805"/>
            <a:ext cx="863127" cy="276999"/>
          </a:xfrm>
          <a:prstGeom prst="rect">
            <a:avLst/>
          </a:prstGeom>
          <a:noFill/>
        </p:spPr>
        <p:txBody>
          <a:bodyPr wrap="square" rtlCol="0">
            <a:spAutoFit/>
          </a:bodyPr>
          <a:lstStyle/>
          <a:p>
            <a:r>
              <a:rPr kumimoji="1" lang="en-US" altLang="ja-JP" sz="1200" b="1" dirty="0" smtClean="0">
                <a:solidFill>
                  <a:srgbClr val="0070C0"/>
                </a:solidFill>
              </a:rPr>
              <a:t>LRF</a:t>
            </a:r>
            <a:r>
              <a:rPr kumimoji="1" lang="ja-JP" altLang="en-US" sz="1200" b="1" dirty="0" smtClean="0">
                <a:solidFill>
                  <a:srgbClr val="0070C0"/>
                </a:solidFill>
              </a:rPr>
              <a:t>検出値</a:t>
            </a:r>
            <a:endParaRPr kumimoji="1" lang="ja-JP" altLang="en-US" sz="1200" b="1" dirty="0">
              <a:solidFill>
                <a:srgbClr val="0070C0"/>
              </a:solidFill>
            </a:endParaRPr>
          </a:p>
        </p:txBody>
      </p:sp>
      <p:sp>
        <p:nvSpPr>
          <p:cNvPr id="9" name="角丸四角形 8"/>
          <p:cNvSpPr/>
          <p:nvPr/>
        </p:nvSpPr>
        <p:spPr>
          <a:xfrm>
            <a:off x="1413844" y="800709"/>
            <a:ext cx="767472" cy="276999"/>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角丸四角形 14"/>
          <p:cNvSpPr/>
          <p:nvPr/>
        </p:nvSpPr>
        <p:spPr>
          <a:xfrm>
            <a:off x="2714110" y="2203943"/>
            <a:ext cx="1628770" cy="178488"/>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角丸四角形 15"/>
          <p:cNvSpPr/>
          <p:nvPr/>
        </p:nvSpPr>
        <p:spPr>
          <a:xfrm>
            <a:off x="5260858" y="770447"/>
            <a:ext cx="1188000" cy="399085"/>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 name="角丸四角形 16"/>
          <p:cNvSpPr/>
          <p:nvPr/>
        </p:nvSpPr>
        <p:spPr>
          <a:xfrm>
            <a:off x="2482561" y="-262610"/>
            <a:ext cx="1518434" cy="25200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5" name="図 4"/>
          <p:cNvPicPr>
            <a:picLocks noChangeAspect="1"/>
          </p:cNvPicPr>
          <p:nvPr/>
        </p:nvPicPr>
        <p:blipFill rotWithShape="1">
          <a:blip r:embed="rId4"/>
          <a:srcRect l="26082" t="40597" r="45106" b="47773"/>
          <a:stretch/>
        </p:blipFill>
        <p:spPr>
          <a:xfrm>
            <a:off x="116519" y="3329764"/>
            <a:ext cx="4811130" cy="1055661"/>
          </a:xfrm>
          <a:prstGeom prst="rect">
            <a:avLst/>
          </a:prstGeom>
        </p:spPr>
      </p:pic>
      <p:sp>
        <p:nvSpPr>
          <p:cNvPr id="13" name="正方形/長方形 12"/>
          <p:cNvSpPr/>
          <p:nvPr/>
        </p:nvSpPr>
        <p:spPr>
          <a:xfrm>
            <a:off x="94357" y="3065465"/>
            <a:ext cx="3868047" cy="276999"/>
          </a:xfrm>
          <a:prstGeom prst="rect">
            <a:avLst/>
          </a:prstGeom>
        </p:spPr>
        <p:txBody>
          <a:bodyPr wrap="square">
            <a:spAutoFit/>
          </a:bodyPr>
          <a:lstStyle/>
          <a:p>
            <a:r>
              <a:rPr lang="ja-JP" altLang="en-US" sz="1200" dirty="0"/>
              <a:t>husky/husky_navigation/config/costmap_global_laser.yaml</a:t>
            </a:r>
          </a:p>
        </p:txBody>
      </p:sp>
      <p:grpSp>
        <p:nvGrpSpPr>
          <p:cNvPr id="14" name="グループ化 13"/>
          <p:cNvGrpSpPr/>
          <p:nvPr/>
        </p:nvGrpSpPr>
        <p:grpSpPr>
          <a:xfrm>
            <a:off x="5702300" y="2768369"/>
            <a:ext cx="5485383" cy="3695855"/>
            <a:chOff x="5702300" y="2768369"/>
            <a:chExt cx="5485383" cy="3695855"/>
          </a:xfrm>
        </p:grpSpPr>
        <p:sp>
          <p:nvSpPr>
            <p:cNvPr id="3" name="正方形/長方形 2"/>
            <p:cNvSpPr/>
            <p:nvPr/>
          </p:nvSpPr>
          <p:spPr>
            <a:xfrm>
              <a:off x="5702300" y="2817543"/>
              <a:ext cx="5485383" cy="364668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p:cNvPicPr>
              <a:picLocks noChangeAspect="1"/>
            </p:cNvPicPr>
            <p:nvPr/>
          </p:nvPicPr>
          <p:blipFill rotWithShape="1">
            <a:blip r:embed="rId5"/>
            <a:srcRect l="25587" t="40444" r="38926" b="18393"/>
            <a:stretch/>
          </p:blipFill>
          <p:spPr>
            <a:xfrm>
              <a:off x="5727700" y="3059781"/>
              <a:ext cx="5383305" cy="3394156"/>
            </a:xfrm>
            <a:prstGeom prst="rect">
              <a:avLst/>
            </a:prstGeom>
          </p:spPr>
        </p:pic>
        <p:sp>
          <p:nvSpPr>
            <p:cNvPr id="2" name="正方形/長方形 1"/>
            <p:cNvSpPr/>
            <p:nvPr/>
          </p:nvSpPr>
          <p:spPr>
            <a:xfrm>
              <a:off x="5702300" y="2768369"/>
              <a:ext cx="3867660" cy="276999"/>
            </a:xfrm>
            <a:prstGeom prst="rect">
              <a:avLst/>
            </a:prstGeom>
          </p:spPr>
          <p:txBody>
            <a:bodyPr wrap="square">
              <a:spAutoFit/>
            </a:bodyPr>
            <a:lstStyle/>
            <a:p>
              <a:r>
                <a:rPr lang="en-US" altLang="ja-JP" sz="1200" dirty="0"/>
                <a:t>husky/</a:t>
              </a:r>
              <a:r>
                <a:rPr lang="en-US" altLang="ja-JP" sz="1200" dirty="0" err="1"/>
                <a:t>husky_navigation</a:t>
              </a:r>
              <a:r>
                <a:rPr lang="en-US" altLang="ja-JP" sz="1200" dirty="0"/>
                <a:t>/</a:t>
              </a:r>
              <a:r>
                <a:rPr lang="en-US" altLang="ja-JP" sz="1200" dirty="0" err="1"/>
                <a:t>config</a:t>
              </a:r>
              <a:r>
                <a:rPr lang="en-US" altLang="ja-JP" sz="1200" dirty="0"/>
                <a:t>/</a:t>
              </a:r>
              <a:r>
                <a:rPr lang="en-US" altLang="ja-JP" sz="1200" dirty="0" err="1"/>
                <a:t>costmap_common.yaml</a:t>
              </a:r>
              <a:endParaRPr lang="ja-JP" altLang="en-US" sz="1200" dirty="0"/>
            </a:p>
          </p:txBody>
        </p:sp>
      </p:grpSp>
    </p:spTree>
    <p:extLst>
      <p:ext uri="{BB962C8B-B14F-4D97-AF65-F5344CB8AC3E}">
        <p14:creationId xmlns:p14="http://schemas.microsoft.com/office/powerpoint/2010/main" val="42207806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srcRect l="25587" t="40444" r="38926" b="18393"/>
          <a:stretch/>
        </p:blipFill>
        <p:spPr>
          <a:xfrm>
            <a:off x="522513" y="1682307"/>
            <a:ext cx="6516916" cy="4108894"/>
          </a:xfrm>
          <a:prstGeom prst="rect">
            <a:avLst/>
          </a:prstGeom>
        </p:spPr>
      </p:pic>
    </p:spTree>
    <p:extLst>
      <p:ext uri="{BB962C8B-B14F-4D97-AF65-F5344CB8AC3E}">
        <p14:creationId xmlns:p14="http://schemas.microsoft.com/office/powerpoint/2010/main" val="660464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正方形/長方形 121"/>
          <p:cNvSpPr/>
          <p:nvPr/>
        </p:nvSpPr>
        <p:spPr>
          <a:xfrm>
            <a:off x="6039063" y="4921152"/>
            <a:ext cx="5238750" cy="186100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8" name="正方形/長方形 97"/>
          <p:cNvSpPr/>
          <p:nvPr/>
        </p:nvSpPr>
        <p:spPr>
          <a:xfrm>
            <a:off x="6039064" y="2767382"/>
            <a:ext cx="5238750" cy="186100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正方形/長方形 48"/>
          <p:cNvSpPr/>
          <p:nvPr/>
        </p:nvSpPr>
        <p:spPr>
          <a:xfrm>
            <a:off x="5924777" y="283356"/>
            <a:ext cx="4486048" cy="197511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8" name="正方形/長方形 47"/>
          <p:cNvSpPr/>
          <p:nvPr/>
        </p:nvSpPr>
        <p:spPr>
          <a:xfrm>
            <a:off x="66675" y="266700"/>
            <a:ext cx="5238749" cy="197511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6" name="正方形/長方形 65"/>
          <p:cNvSpPr/>
          <p:nvPr/>
        </p:nvSpPr>
        <p:spPr>
          <a:xfrm>
            <a:off x="0" y="2750726"/>
            <a:ext cx="5238750" cy="186100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2" name="グループ化 11"/>
          <p:cNvGrpSpPr/>
          <p:nvPr/>
        </p:nvGrpSpPr>
        <p:grpSpPr>
          <a:xfrm>
            <a:off x="696468" y="978154"/>
            <a:ext cx="1221232" cy="733645"/>
            <a:chOff x="1115568" y="1442974"/>
            <a:chExt cx="1221232" cy="733645"/>
          </a:xfrm>
        </p:grpSpPr>
        <p:sp>
          <p:nvSpPr>
            <p:cNvPr id="11" name="円/楕円 10"/>
            <p:cNvSpPr/>
            <p:nvPr/>
          </p:nvSpPr>
          <p:spPr>
            <a:xfrm>
              <a:off x="1833798" y="1806312"/>
              <a:ext cx="296246" cy="29624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 name="直方体 3"/>
            <p:cNvSpPr/>
            <p:nvPr/>
          </p:nvSpPr>
          <p:spPr>
            <a:xfrm>
              <a:off x="1115568" y="1442974"/>
              <a:ext cx="1221232" cy="585522"/>
            </a:xfrm>
            <a:prstGeom prst="cube">
              <a:avLst>
                <a:gd name="adj" fmla="val 478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 name="円/楕円 7"/>
            <p:cNvSpPr/>
            <p:nvPr/>
          </p:nvSpPr>
          <p:spPr>
            <a:xfrm>
              <a:off x="1170858" y="1880373"/>
              <a:ext cx="296246" cy="29624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18" name="グループ化 17"/>
          <p:cNvGrpSpPr/>
          <p:nvPr/>
        </p:nvGrpSpPr>
        <p:grpSpPr>
          <a:xfrm>
            <a:off x="1043250" y="1270915"/>
            <a:ext cx="371448" cy="324000"/>
            <a:chOff x="3844392" y="1564894"/>
            <a:chExt cx="371448" cy="324000"/>
          </a:xfrm>
        </p:grpSpPr>
        <p:cxnSp>
          <p:nvCxnSpPr>
            <p:cNvPr id="14" name="直線矢印コネクタ 13"/>
            <p:cNvCxnSpPr/>
            <p:nvPr/>
          </p:nvCxnSpPr>
          <p:spPr>
            <a:xfrm flipV="1">
              <a:off x="3891840" y="1564894"/>
              <a:ext cx="0" cy="32400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rot="5400000" flipV="1">
              <a:off x="4053840" y="1726894"/>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rot="2700000" flipV="1">
              <a:off x="4006392" y="1612342"/>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499050" y="1833727"/>
            <a:ext cx="591648" cy="261610"/>
            <a:chOff x="1077132" y="2474328"/>
            <a:chExt cx="591648" cy="261610"/>
          </a:xfrm>
        </p:grpSpPr>
        <p:sp>
          <p:nvSpPr>
            <p:cNvPr id="21" name="正方形/長方形 20"/>
            <p:cNvSpPr/>
            <p:nvPr/>
          </p:nvSpPr>
          <p:spPr>
            <a:xfrm>
              <a:off x="1120956" y="2511757"/>
              <a:ext cx="504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9" name="テキスト ボックス 18"/>
            <p:cNvSpPr txBox="1"/>
            <p:nvPr/>
          </p:nvSpPr>
          <p:spPr>
            <a:xfrm>
              <a:off x="1077132" y="2474328"/>
              <a:ext cx="591648" cy="261610"/>
            </a:xfrm>
            <a:prstGeom prst="rect">
              <a:avLst/>
            </a:prstGeom>
            <a:noFill/>
          </p:spPr>
          <p:txBody>
            <a:bodyPr wrap="square" rtlCol="0">
              <a:spAutoFit/>
            </a:bodyPr>
            <a:lstStyle/>
            <a:p>
              <a:r>
                <a:rPr kumimoji="1" lang="en-US" altLang="ja-JP" sz="1050" dirty="0" smtClean="0"/>
                <a:t>/</a:t>
              </a:r>
              <a:r>
                <a:rPr kumimoji="1" lang="en-US" altLang="ja-JP" sz="1050" dirty="0" err="1" smtClean="0"/>
                <a:t>odom</a:t>
              </a:r>
              <a:endParaRPr kumimoji="1" lang="ja-JP" altLang="en-US" sz="1050" dirty="0"/>
            </a:p>
          </p:txBody>
        </p:sp>
      </p:grpSp>
      <p:grpSp>
        <p:nvGrpSpPr>
          <p:cNvPr id="24" name="グループ化 23"/>
          <p:cNvGrpSpPr/>
          <p:nvPr/>
        </p:nvGrpSpPr>
        <p:grpSpPr>
          <a:xfrm>
            <a:off x="1206540" y="1833727"/>
            <a:ext cx="764167" cy="261610"/>
            <a:chOff x="1580134" y="2985788"/>
            <a:chExt cx="1064006" cy="261610"/>
          </a:xfrm>
        </p:grpSpPr>
        <p:sp>
          <p:nvSpPr>
            <p:cNvPr id="22" name="正方形/長方形 21"/>
            <p:cNvSpPr/>
            <p:nvPr/>
          </p:nvSpPr>
          <p:spPr>
            <a:xfrm>
              <a:off x="1626137" y="3029370"/>
              <a:ext cx="972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0" name="テキスト ボックス 19"/>
            <p:cNvSpPr txBox="1"/>
            <p:nvPr/>
          </p:nvSpPr>
          <p:spPr>
            <a:xfrm>
              <a:off x="1580134" y="2985788"/>
              <a:ext cx="1064006" cy="261610"/>
            </a:xfrm>
            <a:prstGeom prst="rect">
              <a:avLst/>
            </a:prstGeom>
            <a:noFill/>
          </p:spPr>
          <p:txBody>
            <a:bodyPr wrap="square" rtlCol="0">
              <a:spAutoFit/>
            </a:bodyPr>
            <a:lstStyle/>
            <a:p>
              <a:r>
                <a:rPr kumimoji="1" lang="en-US" altLang="ja-JP" sz="1050" dirty="0" smtClean="0"/>
                <a:t>/</a:t>
              </a:r>
              <a:r>
                <a:rPr kumimoji="1" lang="en-US" altLang="ja-JP" sz="1050" dirty="0" err="1" smtClean="0"/>
                <a:t>base_link</a:t>
              </a:r>
              <a:endParaRPr kumimoji="1" lang="ja-JP" altLang="en-US" sz="1050" dirty="0"/>
            </a:p>
          </p:txBody>
        </p:sp>
      </p:grpSp>
      <p:sp>
        <p:nvSpPr>
          <p:cNvPr id="25" name="テキスト ボックス 24"/>
          <p:cNvSpPr txBox="1"/>
          <p:nvPr/>
        </p:nvSpPr>
        <p:spPr>
          <a:xfrm>
            <a:off x="990508" y="1779866"/>
            <a:ext cx="437107" cy="369332"/>
          </a:xfrm>
          <a:prstGeom prst="rect">
            <a:avLst/>
          </a:prstGeom>
          <a:noFill/>
        </p:spPr>
        <p:txBody>
          <a:bodyPr wrap="square" rtlCol="0">
            <a:spAutoFit/>
          </a:bodyPr>
          <a:lstStyle/>
          <a:p>
            <a:r>
              <a:rPr kumimoji="1" lang="en-US" altLang="ja-JP" dirty="0" smtClean="0"/>
              <a:t>=</a:t>
            </a:r>
            <a:endParaRPr kumimoji="1" lang="ja-JP" altLang="en-US" dirty="0"/>
          </a:p>
        </p:txBody>
      </p:sp>
      <p:sp>
        <p:nvSpPr>
          <p:cNvPr id="26" name="テキスト ボックス 25"/>
          <p:cNvSpPr txBox="1"/>
          <p:nvPr/>
        </p:nvSpPr>
        <p:spPr>
          <a:xfrm>
            <a:off x="794874" y="486894"/>
            <a:ext cx="1127760" cy="369332"/>
          </a:xfrm>
          <a:prstGeom prst="rect">
            <a:avLst/>
          </a:prstGeom>
          <a:noFill/>
        </p:spPr>
        <p:txBody>
          <a:bodyPr wrap="square" rtlCol="0">
            <a:spAutoFit/>
          </a:bodyPr>
          <a:lstStyle/>
          <a:p>
            <a:r>
              <a:rPr kumimoji="1" lang="ja-JP" altLang="en-US" dirty="0" smtClean="0"/>
              <a:t>初期時刻</a:t>
            </a:r>
            <a:endParaRPr kumimoji="1" lang="ja-JP" altLang="en-US" dirty="0"/>
          </a:p>
        </p:txBody>
      </p:sp>
      <p:grpSp>
        <p:nvGrpSpPr>
          <p:cNvPr id="43" name="グループ化 42"/>
          <p:cNvGrpSpPr/>
          <p:nvPr/>
        </p:nvGrpSpPr>
        <p:grpSpPr>
          <a:xfrm>
            <a:off x="8467538" y="877926"/>
            <a:ext cx="1221232" cy="733645"/>
            <a:chOff x="3411093" y="978154"/>
            <a:chExt cx="1221232" cy="733645"/>
          </a:xfrm>
        </p:grpSpPr>
        <p:sp>
          <p:nvSpPr>
            <p:cNvPr id="28" name="円/楕円 27"/>
            <p:cNvSpPr/>
            <p:nvPr/>
          </p:nvSpPr>
          <p:spPr>
            <a:xfrm>
              <a:off x="4129323" y="1341492"/>
              <a:ext cx="296246" cy="29624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9" name="直方体 28"/>
            <p:cNvSpPr/>
            <p:nvPr/>
          </p:nvSpPr>
          <p:spPr>
            <a:xfrm>
              <a:off x="3411093" y="978154"/>
              <a:ext cx="1221232" cy="585522"/>
            </a:xfrm>
            <a:prstGeom prst="cube">
              <a:avLst>
                <a:gd name="adj" fmla="val 478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0" name="円/楕円 29"/>
            <p:cNvSpPr/>
            <p:nvPr/>
          </p:nvSpPr>
          <p:spPr>
            <a:xfrm>
              <a:off x="3466383" y="1415553"/>
              <a:ext cx="296246" cy="29624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32" name="直線矢印コネクタ 31"/>
            <p:cNvCxnSpPr/>
            <p:nvPr/>
          </p:nvCxnSpPr>
          <p:spPr>
            <a:xfrm flipV="1">
              <a:off x="3805323" y="1270915"/>
              <a:ext cx="0" cy="32400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rot="5400000" flipV="1">
              <a:off x="3967323" y="1432915"/>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rot="2700000" flipV="1">
              <a:off x="3919875" y="1318363"/>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グループ化 34"/>
          <p:cNvGrpSpPr/>
          <p:nvPr/>
        </p:nvGrpSpPr>
        <p:grpSpPr>
          <a:xfrm>
            <a:off x="6404550" y="1850383"/>
            <a:ext cx="591648" cy="261610"/>
            <a:chOff x="1077132" y="2474328"/>
            <a:chExt cx="591648" cy="261610"/>
          </a:xfrm>
        </p:grpSpPr>
        <p:sp>
          <p:nvSpPr>
            <p:cNvPr id="36" name="正方形/長方形 35"/>
            <p:cNvSpPr/>
            <p:nvPr/>
          </p:nvSpPr>
          <p:spPr>
            <a:xfrm>
              <a:off x="1120956" y="2511757"/>
              <a:ext cx="504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7" name="テキスト ボックス 36"/>
            <p:cNvSpPr txBox="1"/>
            <p:nvPr/>
          </p:nvSpPr>
          <p:spPr>
            <a:xfrm>
              <a:off x="1077132" y="2474328"/>
              <a:ext cx="591648" cy="261610"/>
            </a:xfrm>
            <a:prstGeom prst="rect">
              <a:avLst/>
            </a:prstGeom>
            <a:noFill/>
          </p:spPr>
          <p:txBody>
            <a:bodyPr wrap="square" rtlCol="0">
              <a:spAutoFit/>
            </a:bodyPr>
            <a:lstStyle/>
            <a:p>
              <a:r>
                <a:rPr kumimoji="1" lang="en-US" altLang="ja-JP" sz="1050" dirty="0" smtClean="0"/>
                <a:t>/</a:t>
              </a:r>
              <a:r>
                <a:rPr kumimoji="1" lang="en-US" altLang="ja-JP" sz="1050" dirty="0" err="1" smtClean="0"/>
                <a:t>odom</a:t>
              </a:r>
              <a:endParaRPr kumimoji="1" lang="ja-JP" altLang="en-US" sz="1050" dirty="0"/>
            </a:p>
          </p:txBody>
        </p:sp>
      </p:grpSp>
      <p:grpSp>
        <p:nvGrpSpPr>
          <p:cNvPr id="38" name="グループ化 37"/>
          <p:cNvGrpSpPr/>
          <p:nvPr/>
        </p:nvGrpSpPr>
        <p:grpSpPr>
          <a:xfrm>
            <a:off x="8522828" y="1695981"/>
            <a:ext cx="763200" cy="261610"/>
            <a:chOff x="1580134" y="2985788"/>
            <a:chExt cx="1064006" cy="261610"/>
          </a:xfrm>
        </p:grpSpPr>
        <p:sp>
          <p:nvSpPr>
            <p:cNvPr id="39" name="正方形/長方形 38"/>
            <p:cNvSpPr/>
            <p:nvPr/>
          </p:nvSpPr>
          <p:spPr>
            <a:xfrm>
              <a:off x="1626137" y="3029370"/>
              <a:ext cx="972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0" name="テキスト ボックス 39"/>
            <p:cNvSpPr txBox="1"/>
            <p:nvPr/>
          </p:nvSpPr>
          <p:spPr>
            <a:xfrm>
              <a:off x="1580134" y="2985788"/>
              <a:ext cx="1064006" cy="261610"/>
            </a:xfrm>
            <a:prstGeom prst="rect">
              <a:avLst/>
            </a:prstGeom>
            <a:noFill/>
          </p:spPr>
          <p:txBody>
            <a:bodyPr wrap="square" rtlCol="0">
              <a:spAutoFit/>
            </a:bodyPr>
            <a:lstStyle/>
            <a:p>
              <a:r>
                <a:rPr kumimoji="1" lang="en-US" altLang="ja-JP" sz="1050" dirty="0" smtClean="0"/>
                <a:t>/</a:t>
              </a:r>
              <a:r>
                <a:rPr kumimoji="1" lang="en-US" altLang="ja-JP" sz="1050" dirty="0" err="1" smtClean="0"/>
                <a:t>base_link</a:t>
              </a:r>
              <a:endParaRPr kumimoji="1" lang="ja-JP" altLang="en-US" sz="1050" dirty="0"/>
            </a:p>
          </p:txBody>
        </p:sp>
      </p:grpSp>
      <p:sp>
        <p:nvSpPr>
          <p:cNvPr id="42" name="テキスト ボックス 41"/>
          <p:cNvSpPr txBox="1"/>
          <p:nvPr/>
        </p:nvSpPr>
        <p:spPr>
          <a:xfrm>
            <a:off x="8299948" y="434532"/>
            <a:ext cx="1388822" cy="369332"/>
          </a:xfrm>
          <a:prstGeom prst="rect">
            <a:avLst/>
          </a:prstGeom>
          <a:noFill/>
        </p:spPr>
        <p:txBody>
          <a:bodyPr wrap="square" rtlCol="0">
            <a:spAutoFit/>
          </a:bodyPr>
          <a:lstStyle/>
          <a:p>
            <a:r>
              <a:rPr kumimoji="1" lang="ja-JP" altLang="en-US" dirty="0" smtClean="0"/>
              <a:t>時間経過後</a:t>
            </a:r>
            <a:endParaRPr kumimoji="1" lang="ja-JP" altLang="en-US" dirty="0"/>
          </a:p>
        </p:txBody>
      </p:sp>
      <p:grpSp>
        <p:nvGrpSpPr>
          <p:cNvPr id="44" name="グループ化 43"/>
          <p:cNvGrpSpPr/>
          <p:nvPr/>
        </p:nvGrpSpPr>
        <p:grpSpPr>
          <a:xfrm>
            <a:off x="6687550" y="1418332"/>
            <a:ext cx="371448" cy="324000"/>
            <a:chOff x="3844392" y="1564894"/>
            <a:chExt cx="371448" cy="324000"/>
          </a:xfrm>
        </p:grpSpPr>
        <p:cxnSp>
          <p:nvCxnSpPr>
            <p:cNvPr id="45" name="直線矢印コネクタ 44"/>
            <p:cNvCxnSpPr/>
            <p:nvPr/>
          </p:nvCxnSpPr>
          <p:spPr>
            <a:xfrm flipV="1">
              <a:off x="3891840" y="1564894"/>
              <a:ext cx="0" cy="32400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rot="5400000" flipV="1">
              <a:off x="4053840" y="1726894"/>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rot="2700000" flipV="1">
              <a:off x="4006392" y="1612342"/>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グループ化 49"/>
          <p:cNvGrpSpPr/>
          <p:nvPr/>
        </p:nvGrpSpPr>
        <p:grpSpPr>
          <a:xfrm>
            <a:off x="629792" y="3390135"/>
            <a:ext cx="1221232" cy="733645"/>
            <a:chOff x="1115568" y="1442974"/>
            <a:chExt cx="1221232" cy="733645"/>
          </a:xfrm>
        </p:grpSpPr>
        <p:sp>
          <p:nvSpPr>
            <p:cNvPr id="51" name="円/楕円 50"/>
            <p:cNvSpPr/>
            <p:nvPr/>
          </p:nvSpPr>
          <p:spPr>
            <a:xfrm>
              <a:off x="1833798" y="1806312"/>
              <a:ext cx="296246" cy="29624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直方体 51"/>
            <p:cNvSpPr/>
            <p:nvPr/>
          </p:nvSpPr>
          <p:spPr>
            <a:xfrm>
              <a:off x="1115568" y="1442974"/>
              <a:ext cx="1221232" cy="585522"/>
            </a:xfrm>
            <a:prstGeom prst="cube">
              <a:avLst>
                <a:gd name="adj" fmla="val 478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3" name="円/楕円 52"/>
            <p:cNvSpPr/>
            <p:nvPr/>
          </p:nvSpPr>
          <p:spPr>
            <a:xfrm>
              <a:off x="1170858" y="1880373"/>
              <a:ext cx="296246" cy="29624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54" name="グループ化 53"/>
          <p:cNvGrpSpPr/>
          <p:nvPr/>
        </p:nvGrpSpPr>
        <p:grpSpPr>
          <a:xfrm>
            <a:off x="976574" y="3682896"/>
            <a:ext cx="371448" cy="324000"/>
            <a:chOff x="3844392" y="1564894"/>
            <a:chExt cx="371448" cy="324000"/>
          </a:xfrm>
        </p:grpSpPr>
        <p:cxnSp>
          <p:nvCxnSpPr>
            <p:cNvPr id="55" name="直線矢印コネクタ 54"/>
            <p:cNvCxnSpPr/>
            <p:nvPr/>
          </p:nvCxnSpPr>
          <p:spPr>
            <a:xfrm flipV="1">
              <a:off x="3891840" y="1564894"/>
              <a:ext cx="0" cy="32400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rot="5400000" flipV="1">
              <a:off x="4053840" y="1726894"/>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rot="2700000" flipV="1">
              <a:off x="4006392" y="1612342"/>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グループ化 57"/>
          <p:cNvGrpSpPr/>
          <p:nvPr/>
        </p:nvGrpSpPr>
        <p:grpSpPr>
          <a:xfrm>
            <a:off x="1024022" y="4251300"/>
            <a:ext cx="591648" cy="261610"/>
            <a:chOff x="1077132" y="2474328"/>
            <a:chExt cx="591648" cy="261610"/>
          </a:xfrm>
        </p:grpSpPr>
        <p:sp>
          <p:nvSpPr>
            <p:cNvPr id="59" name="正方形/長方形 58"/>
            <p:cNvSpPr/>
            <p:nvPr/>
          </p:nvSpPr>
          <p:spPr>
            <a:xfrm>
              <a:off x="1120956" y="2511757"/>
              <a:ext cx="504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0" name="テキスト ボックス 59"/>
            <p:cNvSpPr txBox="1"/>
            <p:nvPr/>
          </p:nvSpPr>
          <p:spPr>
            <a:xfrm>
              <a:off x="1077132" y="2474328"/>
              <a:ext cx="591648" cy="261610"/>
            </a:xfrm>
            <a:prstGeom prst="rect">
              <a:avLst/>
            </a:prstGeom>
            <a:noFill/>
          </p:spPr>
          <p:txBody>
            <a:bodyPr wrap="square" rtlCol="0">
              <a:spAutoFit/>
            </a:bodyPr>
            <a:lstStyle/>
            <a:p>
              <a:r>
                <a:rPr kumimoji="1" lang="en-US" altLang="ja-JP" sz="1050" dirty="0" smtClean="0"/>
                <a:t>/</a:t>
              </a:r>
              <a:r>
                <a:rPr kumimoji="1" lang="en-US" altLang="ja-JP" sz="1050" dirty="0" err="1" smtClean="0"/>
                <a:t>odom</a:t>
              </a:r>
              <a:endParaRPr kumimoji="1" lang="ja-JP" altLang="en-US" sz="1050" dirty="0"/>
            </a:p>
          </p:txBody>
        </p:sp>
      </p:grpSp>
      <p:grpSp>
        <p:nvGrpSpPr>
          <p:cNvPr id="61" name="グループ化 60"/>
          <p:cNvGrpSpPr/>
          <p:nvPr/>
        </p:nvGrpSpPr>
        <p:grpSpPr>
          <a:xfrm>
            <a:off x="1731512" y="4251300"/>
            <a:ext cx="763200" cy="261610"/>
            <a:chOff x="1580134" y="2985788"/>
            <a:chExt cx="1064006" cy="261610"/>
          </a:xfrm>
        </p:grpSpPr>
        <p:sp>
          <p:nvSpPr>
            <p:cNvPr id="62" name="正方形/長方形 61"/>
            <p:cNvSpPr/>
            <p:nvPr/>
          </p:nvSpPr>
          <p:spPr>
            <a:xfrm>
              <a:off x="1626137" y="3029370"/>
              <a:ext cx="972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3" name="テキスト ボックス 62"/>
            <p:cNvSpPr txBox="1"/>
            <p:nvPr/>
          </p:nvSpPr>
          <p:spPr>
            <a:xfrm>
              <a:off x="1580134" y="2985788"/>
              <a:ext cx="1064006" cy="261610"/>
            </a:xfrm>
            <a:prstGeom prst="rect">
              <a:avLst/>
            </a:prstGeom>
            <a:noFill/>
          </p:spPr>
          <p:txBody>
            <a:bodyPr wrap="square" rtlCol="0">
              <a:spAutoFit/>
            </a:bodyPr>
            <a:lstStyle/>
            <a:p>
              <a:r>
                <a:rPr kumimoji="1" lang="en-US" altLang="ja-JP" sz="1050" dirty="0" smtClean="0"/>
                <a:t>/</a:t>
              </a:r>
              <a:r>
                <a:rPr kumimoji="1" lang="en-US" altLang="ja-JP" sz="1050" dirty="0" err="1" smtClean="0"/>
                <a:t>base_link</a:t>
              </a:r>
              <a:endParaRPr kumimoji="1" lang="ja-JP" altLang="en-US" sz="1050" dirty="0"/>
            </a:p>
          </p:txBody>
        </p:sp>
      </p:grpSp>
      <p:sp>
        <p:nvSpPr>
          <p:cNvPr id="64" name="テキスト ボックス 63"/>
          <p:cNvSpPr txBox="1"/>
          <p:nvPr/>
        </p:nvSpPr>
        <p:spPr>
          <a:xfrm>
            <a:off x="1515480" y="4197439"/>
            <a:ext cx="437107" cy="369332"/>
          </a:xfrm>
          <a:prstGeom prst="rect">
            <a:avLst/>
          </a:prstGeom>
          <a:noFill/>
        </p:spPr>
        <p:txBody>
          <a:bodyPr wrap="square" rtlCol="0">
            <a:spAutoFit/>
          </a:bodyPr>
          <a:lstStyle/>
          <a:p>
            <a:r>
              <a:rPr kumimoji="1" lang="en-US" altLang="ja-JP" dirty="0" smtClean="0"/>
              <a:t>=</a:t>
            </a:r>
            <a:endParaRPr kumimoji="1" lang="ja-JP" altLang="en-US" dirty="0"/>
          </a:p>
        </p:txBody>
      </p:sp>
      <p:sp>
        <p:nvSpPr>
          <p:cNvPr id="65" name="テキスト ボックス 64"/>
          <p:cNvSpPr txBox="1"/>
          <p:nvPr/>
        </p:nvSpPr>
        <p:spPr>
          <a:xfrm>
            <a:off x="728198" y="2870300"/>
            <a:ext cx="1127760" cy="369332"/>
          </a:xfrm>
          <a:prstGeom prst="rect">
            <a:avLst/>
          </a:prstGeom>
          <a:noFill/>
        </p:spPr>
        <p:txBody>
          <a:bodyPr wrap="square" rtlCol="0">
            <a:spAutoFit/>
          </a:bodyPr>
          <a:lstStyle/>
          <a:p>
            <a:r>
              <a:rPr kumimoji="1" lang="ja-JP" altLang="en-US" dirty="0" smtClean="0"/>
              <a:t>初期時刻</a:t>
            </a:r>
            <a:endParaRPr kumimoji="1" lang="ja-JP" altLang="en-US" dirty="0"/>
          </a:p>
        </p:txBody>
      </p:sp>
      <p:grpSp>
        <p:nvGrpSpPr>
          <p:cNvPr id="76" name="グループ化 75"/>
          <p:cNvGrpSpPr/>
          <p:nvPr/>
        </p:nvGrpSpPr>
        <p:grpSpPr>
          <a:xfrm>
            <a:off x="323278" y="4251300"/>
            <a:ext cx="576000" cy="415498"/>
            <a:chOff x="1077132" y="2474328"/>
            <a:chExt cx="591648" cy="415498"/>
          </a:xfrm>
        </p:grpSpPr>
        <p:sp>
          <p:nvSpPr>
            <p:cNvPr id="77" name="正方形/長方形 76"/>
            <p:cNvSpPr/>
            <p:nvPr/>
          </p:nvSpPr>
          <p:spPr>
            <a:xfrm>
              <a:off x="1120956" y="2511757"/>
              <a:ext cx="504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8" name="テキスト ボックス 77"/>
            <p:cNvSpPr txBox="1"/>
            <p:nvPr/>
          </p:nvSpPr>
          <p:spPr>
            <a:xfrm>
              <a:off x="1077132" y="2474328"/>
              <a:ext cx="591648" cy="415498"/>
            </a:xfrm>
            <a:prstGeom prst="rect">
              <a:avLst/>
            </a:prstGeom>
            <a:noFill/>
          </p:spPr>
          <p:txBody>
            <a:bodyPr wrap="square" rtlCol="0">
              <a:spAutoFit/>
            </a:bodyPr>
            <a:lstStyle/>
            <a:p>
              <a:r>
                <a:rPr kumimoji="1" lang="en-US" altLang="ja-JP" sz="1050" dirty="0" smtClean="0"/>
                <a:t>/</a:t>
              </a:r>
              <a:r>
                <a:rPr lang="en-US" altLang="ja-JP" sz="1050" dirty="0" smtClean="0"/>
                <a:t>world</a:t>
              </a:r>
              <a:endParaRPr kumimoji="1" lang="ja-JP" altLang="en-US" sz="1050" dirty="0"/>
            </a:p>
          </p:txBody>
        </p:sp>
      </p:grpSp>
      <p:sp>
        <p:nvSpPr>
          <p:cNvPr id="79" name="テキスト ボックス 78"/>
          <p:cNvSpPr txBox="1"/>
          <p:nvPr/>
        </p:nvSpPr>
        <p:spPr>
          <a:xfrm>
            <a:off x="800315" y="4197439"/>
            <a:ext cx="437107" cy="369332"/>
          </a:xfrm>
          <a:prstGeom prst="rect">
            <a:avLst/>
          </a:prstGeom>
          <a:noFill/>
        </p:spPr>
        <p:txBody>
          <a:bodyPr wrap="square" rtlCol="0">
            <a:spAutoFit/>
          </a:bodyPr>
          <a:lstStyle/>
          <a:p>
            <a:r>
              <a:rPr kumimoji="1" lang="en-US" altLang="ja-JP" dirty="0" smtClean="0"/>
              <a:t>=</a:t>
            </a:r>
            <a:endParaRPr kumimoji="1" lang="ja-JP" altLang="en-US" dirty="0"/>
          </a:p>
        </p:txBody>
      </p:sp>
      <p:sp>
        <p:nvSpPr>
          <p:cNvPr id="80" name="テキスト ボックス 79"/>
          <p:cNvSpPr txBox="1"/>
          <p:nvPr/>
        </p:nvSpPr>
        <p:spPr>
          <a:xfrm>
            <a:off x="3476625" y="685800"/>
            <a:ext cx="1152525" cy="830997"/>
          </a:xfrm>
          <a:prstGeom prst="rect">
            <a:avLst/>
          </a:prstGeom>
          <a:noFill/>
        </p:spPr>
        <p:txBody>
          <a:bodyPr wrap="square" rtlCol="0">
            <a:spAutoFit/>
          </a:bodyPr>
          <a:lstStyle/>
          <a:p>
            <a:r>
              <a:rPr kumimoji="1" lang="ja-JP" altLang="en-US" sz="4800" dirty="0" smtClean="0"/>
              <a:t>？</a:t>
            </a:r>
            <a:endParaRPr kumimoji="1" lang="ja-JP" altLang="en-US" sz="4800" dirty="0"/>
          </a:p>
        </p:txBody>
      </p:sp>
      <p:grpSp>
        <p:nvGrpSpPr>
          <p:cNvPr id="93" name="グループ化 92"/>
          <p:cNvGrpSpPr/>
          <p:nvPr/>
        </p:nvGrpSpPr>
        <p:grpSpPr>
          <a:xfrm>
            <a:off x="9357749" y="3897029"/>
            <a:ext cx="763200" cy="253916"/>
            <a:chOff x="1580134" y="2985788"/>
            <a:chExt cx="1064006" cy="253916"/>
          </a:xfrm>
        </p:grpSpPr>
        <p:sp>
          <p:nvSpPr>
            <p:cNvPr id="94" name="正方形/長方形 93"/>
            <p:cNvSpPr/>
            <p:nvPr/>
          </p:nvSpPr>
          <p:spPr>
            <a:xfrm>
              <a:off x="1626137" y="3029370"/>
              <a:ext cx="972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5" name="テキスト ボックス 94"/>
            <p:cNvSpPr txBox="1"/>
            <p:nvPr/>
          </p:nvSpPr>
          <p:spPr>
            <a:xfrm>
              <a:off x="1580134" y="2985788"/>
              <a:ext cx="1064006" cy="253916"/>
            </a:xfrm>
            <a:prstGeom prst="rect">
              <a:avLst/>
            </a:prstGeom>
            <a:noFill/>
          </p:spPr>
          <p:txBody>
            <a:bodyPr wrap="square" rtlCol="0">
              <a:spAutoFit/>
            </a:bodyPr>
            <a:lstStyle/>
            <a:p>
              <a:r>
                <a:rPr kumimoji="1" lang="en-US" altLang="ja-JP" sz="1050" dirty="0" smtClean="0"/>
                <a:t>/</a:t>
              </a:r>
              <a:r>
                <a:rPr kumimoji="1" lang="en-US" altLang="ja-JP" sz="1050" dirty="0" err="1" smtClean="0"/>
                <a:t>base_link</a:t>
              </a:r>
              <a:endParaRPr kumimoji="1" lang="ja-JP" altLang="en-US" sz="1050" dirty="0"/>
            </a:p>
          </p:txBody>
        </p:sp>
      </p:grpSp>
      <p:grpSp>
        <p:nvGrpSpPr>
          <p:cNvPr id="90" name="グループ化 89"/>
          <p:cNvGrpSpPr/>
          <p:nvPr/>
        </p:nvGrpSpPr>
        <p:grpSpPr>
          <a:xfrm>
            <a:off x="7096864" y="3906823"/>
            <a:ext cx="591648" cy="261610"/>
            <a:chOff x="1077132" y="2474328"/>
            <a:chExt cx="591648" cy="261610"/>
          </a:xfrm>
        </p:grpSpPr>
        <p:sp>
          <p:nvSpPr>
            <p:cNvPr id="91" name="正方形/長方形 90"/>
            <p:cNvSpPr/>
            <p:nvPr/>
          </p:nvSpPr>
          <p:spPr>
            <a:xfrm>
              <a:off x="1120956" y="2511757"/>
              <a:ext cx="504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2" name="テキスト ボックス 91"/>
            <p:cNvSpPr txBox="1"/>
            <p:nvPr/>
          </p:nvSpPr>
          <p:spPr>
            <a:xfrm>
              <a:off x="1077132" y="2474328"/>
              <a:ext cx="591648" cy="261610"/>
            </a:xfrm>
            <a:prstGeom prst="rect">
              <a:avLst/>
            </a:prstGeom>
            <a:noFill/>
          </p:spPr>
          <p:txBody>
            <a:bodyPr wrap="square" rtlCol="0">
              <a:spAutoFit/>
            </a:bodyPr>
            <a:lstStyle/>
            <a:p>
              <a:r>
                <a:rPr kumimoji="1" lang="en-US" altLang="ja-JP" sz="1050" dirty="0" smtClean="0"/>
                <a:t>/</a:t>
              </a:r>
              <a:r>
                <a:rPr kumimoji="1" lang="en-US" altLang="ja-JP" sz="1050" dirty="0" err="1" smtClean="0"/>
                <a:t>odom</a:t>
              </a:r>
              <a:endParaRPr kumimoji="1" lang="ja-JP" altLang="en-US" sz="1050" dirty="0"/>
            </a:p>
          </p:txBody>
        </p:sp>
      </p:grpSp>
      <p:grpSp>
        <p:nvGrpSpPr>
          <p:cNvPr id="99" name="グループ化 98"/>
          <p:cNvGrpSpPr/>
          <p:nvPr/>
        </p:nvGrpSpPr>
        <p:grpSpPr>
          <a:xfrm>
            <a:off x="6396120" y="3906823"/>
            <a:ext cx="576000" cy="415498"/>
            <a:chOff x="1077132" y="2474328"/>
            <a:chExt cx="591648" cy="415498"/>
          </a:xfrm>
        </p:grpSpPr>
        <p:sp>
          <p:nvSpPr>
            <p:cNvPr id="100" name="正方形/長方形 99"/>
            <p:cNvSpPr/>
            <p:nvPr/>
          </p:nvSpPr>
          <p:spPr>
            <a:xfrm>
              <a:off x="1120956" y="2511757"/>
              <a:ext cx="504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01" name="テキスト ボックス 100"/>
            <p:cNvSpPr txBox="1"/>
            <p:nvPr/>
          </p:nvSpPr>
          <p:spPr>
            <a:xfrm>
              <a:off x="1077132" y="2474328"/>
              <a:ext cx="591648" cy="415498"/>
            </a:xfrm>
            <a:prstGeom prst="rect">
              <a:avLst/>
            </a:prstGeom>
            <a:noFill/>
          </p:spPr>
          <p:txBody>
            <a:bodyPr wrap="square" rtlCol="0">
              <a:spAutoFit/>
            </a:bodyPr>
            <a:lstStyle/>
            <a:p>
              <a:r>
                <a:rPr kumimoji="1" lang="en-US" altLang="ja-JP" sz="1050" dirty="0" smtClean="0"/>
                <a:t>/world</a:t>
              </a:r>
              <a:endParaRPr kumimoji="1" lang="ja-JP" altLang="en-US" sz="1050" dirty="0"/>
            </a:p>
          </p:txBody>
        </p:sp>
      </p:grpSp>
      <p:sp>
        <p:nvSpPr>
          <p:cNvPr id="102" name="テキスト ボックス 101"/>
          <p:cNvSpPr txBox="1"/>
          <p:nvPr/>
        </p:nvSpPr>
        <p:spPr>
          <a:xfrm>
            <a:off x="6873157" y="3852962"/>
            <a:ext cx="437107" cy="369332"/>
          </a:xfrm>
          <a:prstGeom prst="rect">
            <a:avLst/>
          </a:prstGeom>
          <a:noFill/>
        </p:spPr>
        <p:txBody>
          <a:bodyPr wrap="square" rtlCol="0">
            <a:spAutoFit/>
          </a:bodyPr>
          <a:lstStyle/>
          <a:p>
            <a:r>
              <a:rPr kumimoji="1" lang="en-US" altLang="ja-JP" dirty="0" smtClean="0"/>
              <a:t>=</a:t>
            </a:r>
            <a:endParaRPr kumimoji="1" lang="ja-JP" altLang="en-US" dirty="0"/>
          </a:p>
        </p:txBody>
      </p:sp>
      <p:grpSp>
        <p:nvGrpSpPr>
          <p:cNvPr id="103" name="グループ化 102"/>
          <p:cNvGrpSpPr/>
          <p:nvPr/>
        </p:nvGrpSpPr>
        <p:grpSpPr>
          <a:xfrm>
            <a:off x="9071179" y="3210611"/>
            <a:ext cx="1221232" cy="733645"/>
            <a:chOff x="3411093" y="978154"/>
            <a:chExt cx="1221232" cy="733645"/>
          </a:xfrm>
        </p:grpSpPr>
        <p:sp>
          <p:nvSpPr>
            <p:cNvPr id="104" name="円/楕円 103"/>
            <p:cNvSpPr/>
            <p:nvPr/>
          </p:nvSpPr>
          <p:spPr>
            <a:xfrm>
              <a:off x="4129323" y="1341492"/>
              <a:ext cx="296246" cy="29624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05" name="直方体 104"/>
            <p:cNvSpPr/>
            <p:nvPr/>
          </p:nvSpPr>
          <p:spPr>
            <a:xfrm>
              <a:off x="3411093" y="978154"/>
              <a:ext cx="1221232" cy="585522"/>
            </a:xfrm>
            <a:prstGeom prst="cube">
              <a:avLst>
                <a:gd name="adj" fmla="val 478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06" name="円/楕円 105"/>
            <p:cNvSpPr/>
            <p:nvPr/>
          </p:nvSpPr>
          <p:spPr>
            <a:xfrm>
              <a:off x="3466383" y="1415553"/>
              <a:ext cx="296246" cy="29624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07" name="直線矢印コネクタ 106"/>
            <p:cNvCxnSpPr/>
            <p:nvPr/>
          </p:nvCxnSpPr>
          <p:spPr>
            <a:xfrm flipV="1">
              <a:off x="3805323" y="1270915"/>
              <a:ext cx="0" cy="32400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rot="5400000" flipV="1">
              <a:off x="3967323" y="1432915"/>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rot="2700000" flipV="1">
              <a:off x="3919875" y="1318363"/>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0" name="グループ化 109"/>
          <p:cNvGrpSpPr/>
          <p:nvPr/>
        </p:nvGrpSpPr>
        <p:grpSpPr>
          <a:xfrm>
            <a:off x="6885698" y="3547508"/>
            <a:ext cx="371448" cy="324000"/>
            <a:chOff x="3844392" y="1564894"/>
            <a:chExt cx="371448" cy="324000"/>
          </a:xfrm>
        </p:grpSpPr>
        <p:cxnSp>
          <p:nvCxnSpPr>
            <p:cNvPr id="111" name="直線矢印コネクタ 110"/>
            <p:cNvCxnSpPr/>
            <p:nvPr/>
          </p:nvCxnSpPr>
          <p:spPr>
            <a:xfrm flipV="1">
              <a:off x="3891840" y="1564894"/>
              <a:ext cx="0" cy="32400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p:nvPr/>
          </p:nvCxnSpPr>
          <p:spPr>
            <a:xfrm rot="5400000" flipV="1">
              <a:off x="4053840" y="1726894"/>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rot="2700000" flipV="1">
              <a:off x="4006392" y="1612342"/>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14" name="フリーフォーム 113"/>
          <p:cNvSpPr/>
          <p:nvPr/>
        </p:nvSpPr>
        <p:spPr>
          <a:xfrm>
            <a:off x="6058112" y="4943836"/>
            <a:ext cx="5219700" cy="1390650"/>
          </a:xfrm>
          <a:custGeom>
            <a:avLst/>
            <a:gdLst>
              <a:gd name="connsiteX0" fmla="*/ 3848100 w 5219700"/>
              <a:gd name="connsiteY0" fmla="*/ 0 h 1390650"/>
              <a:gd name="connsiteX1" fmla="*/ 4876800 w 5219700"/>
              <a:gd name="connsiteY1" fmla="*/ 0 h 1390650"/>
              <a:gd name="connsiteX2" fmla="*/ 4114800 w 5219700"/>
              <a:gd name="connsiteY2" fmla="*/ 762000 h 1390650"/>
              <a:gd name="connsiteX3" fmla="*/ 5219700 w 5219700"/>
              <a:gd name="connsiteY3" fmla="*/ 762000 h 1390650"/>
              <a:gd name="connsiteX4" fmla="*/ 5219700 w 5219700"/>
              <a:gd name="connsiteY4" fmla="*/ 1390650 h 1390650"/>
              <a:gd name="connsiteX5" fmla="*/ 0 w 5219700"/>
              <a:gd name="connsiteY5" fmla="*/ 1390650 h 1390650"/>
              <a:gd name="connsiteX6" fmla="*/ 0 w 5219700"/>
              <a:gd name="connsiteY6" fmla="*/ 638175 h 1390650"/>
              <a:gd name="connsiteX7" fmla="*/ 3200400 w 5219700"/>
              <a:gd name="connsiteY7" fmla="*/ 638175 h 1390650"/>
              <a:gd name="connsiteX8" fmla="*/ 3848100 w 5219700"/>
              <a:gd name="connsiteY8" fmla="*/ 0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9700" h="1390650">
                <a:moveTo>
                  <a:pt x="3848100" y="0"/>
                </a:moveTo>
                <a:lnTo>
                  <a:pt x="4876800" y="0"/>
                </a:lnTo>
                <a:lnTo>
                  <a:pt x="4114800" y="762000"/>
                </a:lnTo>
                <a:lnTo>
                  <a:pt x="5219700" y="762000"/>
                </a:lnTo>
                <a:lnTo>
                  <a:pt x="5219700" y="1390650"/>
                </a:lnTo>
                <a:lnTo>
                  <a:pt x="0" y="1390650"/>
                </a:lnTo>
                <a:lnTo>
                  <a:pt x="0" y="638175"/>
                </a:lnTo>
                <a:lnTo>
                  <a:pt x="3200400" y="638175"/>
                </a:lnTo>
                <a:lnTo>
                  <a:pt x="38481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5" name="グループ化 114"/>
          <p:cNvGrpSpPr/>
          <p:nvPr/>
        </p:nvGrpSpPr>
        <p:grpSpPr>
          <a:xfrm>
            <a:off x="6625714" y="5261415"/>
            <a:ext cx="591648" cy="261610"/>
            <a:chOff x="1077132" y="2474328"/>
            <a:chExt cx="591648" cy="261610"/>
          </a:xfrm>
        </p:grpSpPr>
        <p:sp>
          <p:nvSpPr>
            <p:cNvPr id="116" name="正方形/長方形 115"/>
            <p:cNvSpPr/>
            <p:nvPr/>
          </p:nvSpPr>
          <p:spPr>
            <a:xfrm>
              <a:off x="1120956" y="2511757"/>
              <a:ext cx="504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17" name="テキスト ボックス 116"/>
            <p:cNvSpPr txBox="1"/>
            <p:nvPr/>
          </p:nvSpPr>
          <p:spPr>
            <a:xfrm>
              <a:off x="1077132" y="2474328"/>
              <a:ext cx="591648" cy="261610"/>
            </a:xfrm>
            <a:prstGeom prst="rect">
              <a:avLst/>
            </a:prstGeom>
            <a:noFill/>
          </p:spPr>
          <p:txBody>
            <a:bodyPr wrap="square" rtlCol="0">
              <a:spAutoFit/>
            </a:bodyPr>
            <a:lstStyle/>
            <a:p>
              <a:r>
                <a:rPr kumimoji="1" lang="en-US" altLang="ja-JP" sz="1050" dirty="0" smtClean="0"/>
                <a:t>/</a:t>
              </a:r>
              <a:r>
                <a:rPr kumimoji="1" lang="en-US" altLang="ja-JP" sz="1050" dirty="0" err="1" smtClean="0"/>
                <a:t>odom</a:t>
              </a:r>
              <a:endParaRPr kumimoji="1" lang="ja-JP" altLang="en-US" sz="1050" dirty="0"/>
            </a:p>
          </p:txBody>
        </p:sp>
      </p:grpSp>
      <p:grpSp>
        <p:nvGrpSpPr>
          <p:cNvPr id="118" name="グループ化 117"/>
          <p:cNvGrpSpPr/>
          <p:nvPr/>
        </p:nvGrpSpPr>
        <p:grpSpPr>
          <a:xfrm>
            <a:off x="8695087" y="5861471"/>
            <a:ext cx="763200" cy="261610"/>
            <a:chOff x="1580134" y="2985788"/>
            <a:chExt cx="1064006" cy="261610"/>
          </a:xfrm>
        </p:grpSpPr>
        <p:sp>
          <p:nvSpPr>
            <p:cNvPr id="119" name="正方形/長方形 118"/>
            <p:cNvSpPr/>
            <p:nvPr/>
          </p:nvSpPr>
          <p:spPr>
            <a:xfrm>
              <a:off x="1626137" y="3029370"/>
              <a:ext cx="972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20" name="テキスト ボックス 119"/>
            <p:cNvSpPr txBox="1"/>
            <p:nvPr/>
          </p:nvSpPr>
          <p:spPr>
            <a:xfrm>
              <a:off x="1580134" y="2985788"/>
              <a:ext cx="1064006" cy="261610"/>
            </a:xfrm>
            <a:prstGeom prst="rect">
              <a:avLst/>
            </a:prstGeom>
            <a:noFill/>
          </p:spPr>
          <p:txBody>
            <a:bodyPr wrap="square" rtlCol="0">
              <a:spAutoFit/>
            </a:bodyPr>
            <a:lstStyle/>
            <a:p>
              <a:r>
                <a:rPr kumimoji="1" lang="en-US" altLang="ja-JP" sz="1050" dirty="0" smtClean="0"/>
                <a:t>/</a:t>
              </a:r>
              <a:r>
                <a:rPr kumimoji="1" lang="en-US" altLang="ja-JP" sz="1050" dirty="0" err="1" smtClean="0"/>
                <a:t>base_link</a:t>
              </a:r>
              <a:endParaRPr kumimoji="1" lang="ja-JP" altLang="en-US" sz="1050" dirty="0"/>
            </a:p>
          </p:txBody>
        </p:sp>
      </p:grpSp>
      <p:grpSp>
        <p:nvGrpSpPr>
          <p:cNvPr id="123" name="グループ化 122"/>
          <p:cNvGrpSpPr/>
          <p:nvPr/>
        </p:nvGrpSpPr>
        <p:grpSpPr>
          <a:xfrm>
            <a:off x="7033776" y="6063252"/>
            <a:ext cx="610912" cy="261610"/>
            <a:chOff x="1077132" y="2474328"/>
            <a:chExt cx="591648" cy="261610"/>
          </a:xfrm>
        </p:grpSpPr>
        <p:sp>
          <p:nvSpPr>
            <p:cNvPr id="124" name="正方形/長方形 123"/>
            <p:cNvSpPr/>
            <p:nvPr/>
          </p:nvSpPr>
          <p:spPr>
            <a:xfrm>
              <a:off x="1120956" y="2511757"/>
              <a:ext cx="504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25" name="テキスト ボックス 124"/>
            <p:cNvSpPr txBox="1"/>
            <p:nvPr/>
          </p:nvSpPr>
          <p:spPr>
            <a:xfrm>
              <a:off x="1077132" y="2474328"/>
              <a:ext cx="591648" cy="261610"/>
            </a:xfrm>
            <a:prstGeom prst="rect">
              <a:avLst/>
            </a:prstGeom>
            <a:noFill/>
          </p:spPr>
          <p:txBody>
            <a:bodyPr wrap="square" rtlCol="0">
              <a:spAutoFit/>
            </a:bodyPr>
            <a:lstStyle/>
            <a:p>
              <a:r>
                <a:rPr kumimoji="1" lang="en-US" altLang="ja-JP" sz="1050" dirty="0" smtClean="0"/>
                <a:t>/</a:t>
              </a:r>
              <a:r>
                <a:rPr lang="en-US" altLang="ja-JP" sz="1050" dirty="0" smtClean="0"/>
                <a:t>world</a:t>
              </a:r>
              <a:endParaRPr kumimoji="1" lang="ja-JP" altLang="en-US" sz="1050" dirty="0"/>
            </a:p>
          </p:txBody>
        </p:sp>
      </p:grpSp>
      <p:grpSp>
        <p:nvGrpSpPr>
          <p:cNvPr id="127" name="グループ化 126"/>
          <p:cNvGrpSpPr/>
          <p:nvPr/>
        </p:nvGrpSpPr>
        <p:grpSpPr>
          <a:xfrm>
            <a:off x="8672557" y="5127826"/>
            <a:ext cx="1221232" cy="733645"/>
            <a:chOff x="3411093" y="978154"/>
            <a:chExt cx="1221232" cy="733645"/>
          </a:xfrm>
        </p:grpSpPr>
        <p:sp>
          <p:nvSpPr>
            <p:cNvPr id="128" name="円/楕円 127"/>
            <p:cNvSpPr/>
            <p:nvPr/>
          </p:nvSpPr>
          <p:spPr>
            <a:xfrm>
              <a:off x="4129323" y="1341492"/>
              <a:ext cx="296246" cy="29624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29" name="直方体 128"/>
            <p:cNvSpPr/>
            <p:nvPr/>
          </p:nvSpPr>
          <p:spPr>
            <a:xfrm>
              <a:off x="3411093" y="978154"/>
              <a:ext cx="1221232" cy="585522"/>
            </a:xfrm>
            <a:prstGeom prst="cube">
              <a:avLst>
                <a:gd name="adj" fmla="val 478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0" name="円/楕円 129"/>
            <p:cNvSpPr/>
            <p:nvPr/>
          </p:nvSpPr>
          <p:spPr>
            <a:xfrm>
              <a:off x="3466383" y="1415553"/>
              <a:ext cx="296246" cy="29624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31" name="直線矢印コネクタ 130"/>
            <p:cNvCxnSpPr/>
            <p:nvPr/>
          </p:nvCxnSpPr>
          <p:spPr>
            <a:xfrm flipV="1">
              <a:off x="3805323" y="1270915"/>
              <a:ext cx="0" cy="32400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p:cNvCxnSpPr/>
            <p:nvPr/>
          </p:nvCxnSpPr>
          <p:spPr>
            <a:xfrm rot="5400000" flipV="1">
              <a:off x="3967323" y="1432915"/>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p:nvPr/>
          </p:nvCxnSpPr>
          <p:spPr>
            <a:xfrm rot="2700000" flipV="1">
              <a:off x="3919875" y="1318363"/>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8" name="グループ化 137"/>
          <p:cNvGrpSpPr/>
          <p:nvPr/>
        </p:nvGrpSpPr>
        <p:grpSpPr>
          <a:xfrm>
            <a:off x="6522854" y="5487423"/>
            <a:ext cx="371448" cy="324000"/>
            <a:chOff x="3844392" y="1564894"/>
            <a:chExt cx="371448" cy="324000"/>
          </a:xfrm>
        </p:grpSpPr>
        <p:cxnSp>
          <p:nvCxnSpPr>
            <p:cNvPr id="139" name="直線矢印コネクタ 138"/>
            <p:cNvCxnSpPr/>
            <p:nvPr/>
          </p:nvCxnSpPr>
          <p:spPr>
            <a:xfrm flipV="1">
              <a:off x="3891840" y="1564894"/>
              <a:ext cx="0" cy="32400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p:nvPr/>
          </p:nvCxnSpPr>
          <p:spPr>
            <a:xfrm rot="5400000" flipV="1">
              <a:off x="4053840" y="1726894"/>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矢印コネクタ 140"/>
            <p:cNvCxnSpPr/>
            <p:nvPr/>
          </p:nvCxnSpPr>
          <p:spPr>
            <a:xfrm rot="2700000" flipV="1">
              <a:off x="4006392" y="1612342"/>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43" name="テキスト ボックス 142"/>
          <p:cNvSpPr txBox="1"/>
          <p:nvPr/>
        </p:nvSpPr>
        <p:spPr>
          <a:xfrm>
            <a:off x="6024339" y="2775870"/>
            <a:ext cx="1858146" cy="646331"/>
          </a:xfrm>
          <a:prstGeom prst="rect">
            <a:avLst/>
          </a:prstGeom>
          <a:noFill/>
        </p:spPr>
        <p:txBody>
          <a:bodyPr wrap="square" rtlCol="0">
            <a:spAutoFit/>
          </a:bodyPr>
          <a:lstStyle/>
          <a:p>
            <a:r>
              <a:rPr kumimoji="1" lang="ja-JP" altLang="en-US" dirty="0" smtClean="0"/>
              <a:t>オドメトリだけを</a:t>
            </a:r>
            <a:endParaRPr kumimoji="1" lang="en-US" altLang="ja-JP" dirty="0" smtClean="0"/>
          </a:p>
          <a:p>
            <a:r>
              <a:rPr lang="ja-JP" altLang="en-US" dirty="0"/>
              <a:t>信</a:t>
            </a:r>
            <a:r>
              <a:rPr lang="ja-JP" altLang="en-US" dirty="0" smtClean="0"/>
              <a:t>じている</a:t>
            </a:r>
            <a:r>
              <a:rPr lang="ja-JP" altLang="en-US" dirty="0"/>
              <a:t>場合</a:t>
            </a:r>
            <a:endParaRPr kumimoji="1" lang="ja-JP" altLang="en-US" dirty="0"/>
          </a:p>
        </p:txBody>
      </p:sp>
      <p:sp>
        <p:nvSpPr>
          <p:cNvPr id="146" name="フリーフォーム 145"/>
          <p:cNvSpPr/>
          <p:nvPr/>
        </p:nvSpPr>
        <p:spPr>
          <a:xfrm>
            <a:off x="6924675" y="3552795"/>
            <a:ext cx="2552700" cy="304830"/>
          </a:xfrm>
          <a:custGeom>
            <a:avLst/>
            <a:gdLst>
              <a:gd name="connsiteX0" fmla="*/ 0 w 2552700"/>
              <a:gd name="connsiteY0" fmla="*/ 304830 h 304830"/>
              <a:gd name="connsiteX1" fmla="*/ 428625 w 2552700"/>
              <a:gd name="connsiteY1" fmla="*/ 142905 h 304830"/>
              <a:gd name="connsiteX2" fmla="*/ 1314450 w 2552700"/>
              <a:gd name="connsiteY2" fmla="*/ 9555 h 304830"/>
              <a:gd name="connsiteX3" fmla="*/ 2143125 w 2552700"/>
              <a:gd name="connsiteY3" fmla="*/ 38130 h 304830"/>
              <a:gd name="connsiteX4" fmla="*/ 2552700 w 2552700"/>
              <a:gd name="connsiteY4" fmla="*/ 257205 h 30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304830">
                <a:moveTo>
                  <a:pt x="0" y="304830"/>
                </a:moveTo>
                <a:cubicBezTo>
                  <a:pt x="104775" y="248473"/>
                  <a:pt x="209550" y="192117"/>
                  <a:pt x="428625" y="142905"/>
                </a:cubicBezTo>
                <a:cubicBezTo>
                  <a:pt x="647700" y="93693"/>
                  <a:pt x="1028700" y="27017"/>
                  <a:pt x="1314450" y="9555"/>
                </a:cubicBezTo>
                <a:cubicBezTo>
                  <a:pt x="1600200" y="-7907"/>
                  <a:pt x="1936750" y="-3145"/>
                  <a:pt x="2143125" y="38130"/>
                </a:cubicBezTo>
                <a:cubicBezTo>
                  <a:pt x="2349500" y="79405"/>
                  <a:pt x="2451100" y="168305"/>
                  <a:pt x="2552700" y="257205"/>
                </a:cubicBezTo>
              </a:path>
            </a:pathLst>
          </a:custGeom>
          <a:noFill/>
          <a:ln w="28575">
            <a:solidFill>
              <a:srgbClr val="00B0F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フリーフォーム 146"/>
          <p:cNvSpPr/>
          <p:nvPr/>
        </p:nvSpPr>
        <p:spPr>
          <a:xfrm>
            <a:off x="6547697" y="5500869"/>
            <a:ext cx="2552700" cy="304830"/>
          </a:xfrm>
          <a:custGeom>
            <a:avLst/>
            <a:gdLst>
              <a:gd name="connsiteX0" fmla="*/ 0 w 2552700"/>
              <a:gd name="connsiteY0" fmla="*/ 304830 h 304830"/>
              <a:gd name="connsiteX1" fmla="*/ 428625 w 2552700"/>
              <a:gd name="connsiteY1" fmla="*/ 142905 h 304830"/>
              <a:gd name="connsiteX2" fmla="*/ 1314450 w 2552700"/>
              <a:gd name="connsiteY2" fmla="*/ 9555 h 304830"/>
              <a:gd name="connsiteX3" fmla="*/ 2143125 w 2552700"/>
              <a:gd name="connsiteY3" fmla="*/ 38130 h 304830"/>
              <a:gd name="connsiteX4" fmla="*/ 2552700 w 2552700"/>
              <a:gd name="connsiteY4" fmla="*/ 257205 h 30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304830">
                <a:moveTo>
                  <a:pt x="0" y="304830"/>
                </a:moveTo>
                <a:cubicBezTo>
                  <a:pt x="104775" y="248473"/>
                  <a:pt x="209550" y="192117"/>
                  <a:pt x="428625" y="142905"/>
                </a:cubicBezTo>
                <a:cubicBezTo>
                  <a:pt x="647700" y="93693"/>
                  <a:pt x="1028700" y="27017"/>
                  <a:pt x="1314450" y="9555"/>
                </a:cubicBezTo>
                <a:cubicBezTo>
                  <a:pt x="1600200" y="-7907"/>
                  <a:pt x="1936750" y="-3145"/>
                  <a:pt x="2143125" y="38130"/>
                </a:cubicBezTo>
                <a:cubicBezTo>
                  <a:pt x="2349500" y="79405"/>
                  <a:pt x="2451100" y="168305"/>
                  <a:pt x="2552700" y="257205"/>
                </a:cubicBezTo>
              </a:path>
            </a:pathLst>
          </a:custGeom>
          <a:noFill/>
          <a:ln w="28575">
            <a:solidFill>
              <a:srgbClr val="00B0F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テキスト ボックス 147"/>
          <p:cNvSpPr txBox="1"/>
          <p:nvPr/>
        </p:nvSpPr>
        <p:spPr>
          <a:xfrm>
            <a:off x="6024339" y="4929740"/>
            <a:ext cx="2275609" cy="369332"/>
          </a:xfrm>
          <a:prstGeom prst="rect">
            <a:avLst/>
          </a:prstGeom>
          <a:noFill/>
        </p:spPr>
        <p:txBody>
          <a:bodyPr wrap="square" rtlCol="0">
            <a:spAutoFit/>
          </a:bodyPr>
          <a:lstStyle/>
          <a:p>
            <a:r>
              <a:rPr kumimoji="1" lang="ja-JP" altLang="en-US" dirty="0" smtClean="0"/>
              <a:t>現実を見てみると･･･</a:t>
            </a:r>
            <a:endParaRPr kumimoji="1" lang="ja-JP" altLang="en-US" dirty="0"/>
          </a:p>
        </p:txBody>
      </p:sp>
      <p:grpSp>
        <p:nvGrpSpPr>
          <p:cNvPr id="134" name="グループ化 133"/>
          <p:cNvGrpSpPr/>
          <p:nvPr/>
        </p:nvGrpSpPr>
        <p:grpSpPr>
          <a:xfrm>
            <a:off x="6885697" y="5701278"/>
            <a:ext cx="371448" cy="324000"/>
            <a:chOff x="3844392" y="1564894"/>
            <a:chExt cx="371448" cy="324000"/>
          </a:xfrm>
        </p:grpSpPr>
        <p:cxnSp>
          <p:nvCxnSpPr>
            <p:cNvPr id="135" name="直線矢印コネクタ 134"/>
            <p:cNvCxnSpPr/>
            <p:nvPr/>
          </p:nvCxnSpPr>
          <p:spPr>
            <a:xfrm flipV="1">
              <a:off x="3891840" y="1564894"/>
              <a:ext cx="0" cy="32400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p:nvPr/>
          </p:nvCxnSpPr>
          <p:spPr>
            <a:xfrm rot="5400000" flipV="1">
              <a:off x="4053840" y="1726894"/>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rot="2700000" flipV="1">
              <a:off x="4006392" y="1612342"/>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50" name="フリーフォーム 149"/>
          <p:cNvSpPr/>
          <p:nvPr/>
        </p:nvSpPr>
        <p:spPr>
          <a:xfrm>
            <a:off x="6562725" y="5838825"/>
            <a:ext cx="381000" cy="171450"/>
          </a:xfrm>
          <a:custGeom>
            <a:avLst/>
            <a:gdLst>
              <a:gd name="connsiteX0" fmla="*/ 381000 w 381000"/>
              <a:gd name="connsiteY0" fmla="*/ 171450 h 171450"/>
              <a:gd name="connsiteX1" fmla="*/ 133350 w 381000"/>
              <a:gd name="connsiteY1" fmla="*/ 142875 h 171450"/>
              <a:gd name="connsiteX2" fmla="*/ 0 w 381000"/>
              <a:gd name="connsiteY2" fmla="*/ 0 h 171450"/>
            </a:gdLst>
            <a:ahLst/>
            <a:cxnLst>
              <a:cxn ang="0">
                <a:pos x="connsiteX0" y="connsiteY0"/>
              </a:cxn>
              <a:cxn ang="0">
                <a:pos x="connsiteX1" y="connsiteY1"/>
              </a:cxn>
              <a:cxn ang="0">
                <a:pos x="connsiteX2" y="connsiteY2"/>
              </a:cxn>
            </a:cxnLst>
            <a:rect l="l" t="t" r="r" b="b"/>
            <a:pathLst>
              <a:path w="381000" h="171450">
                <a:moveTo>
                  <a:pt x="381000" y="171450"/>
                </a:moveTo>
                <a:cubicBezTo>
                  <a:pt x="288925" y="171450"/>
                  <a:pt x="196850" y="171450"/>
                  <a:pt x="133350" y="142875"/>
                </a:cubicBezTo>
                <a:cubicBezTo>
                  <a:pt x="69850" y="114300"/>
                  <a:pt x="34925" y="57150"/>
                  <a:pt x="0" y="0"/>
                </a:cubicBezTo>
              </a:path>
            </a:pathLst>
          </a:custGeom>
          <a:noFill/>
          <a:ln w="28575">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四角形吹き出し 150"/>
          <p:cNvSpPr/>
          <p:nvPr/>
        </p:nvSpPr>
        <p:spPr>
          <a:xfrm>
            <a:off x="6106287" y="6381619"/>
            <a:ext cx="1942338" cy="286111"/>
          </a:xfrm>
          <a:prstGeom prst="wedgeRectCallout">
            <a:avLst>
              <a:gd name="adj1" fmla="val -18003"/>
              <a:gd name="adj2" fmla="val -15722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100" b="1" dirty="0" smtClean="0">
                <a:solidFill>
                  <a:schemeClr val="tx1"/>
                </a:solidFill>
              </a:rPr>
              <a:t>スリップや外乱で生じる誤差</a:t>
            </a:r>
            <a:endParaRPr kumimoji="1" lang="ja-JP" altLang="en-US" sz="1100" b="1" dirty="0">
              <a:solidFill>
                <a:schemeClr val="tx1"/>
              </a:solidFill>
            </a:endParaRPr>
          </a:p>
        </p:txBody>
      </p:sp>
      <p:sp>
        <p:nvSpPr>
          <p:cNvPr id="121" name="テキスト ボックス 120"/>
          <p:cNvSpPr txBox="1"/>
          <p:nvPr/>
        </p:nvSpPr>
        <p:spPr>
          <a:xfrm>
            <a:off x="9022003" y="2798457"/>
            <a:ext cx="1388822" cy="369332"/>
          </a:xfrm>
          <a:prstGeom prst="rect">
            <a:avLst/>
          </a:prstGeom>
          <a:noFill/>
        </p:spPr>
        <p:txBody>
          <a:bodyPr wrap="square" rtlCol="0">
            <a:spAutoFit/>
          </a:bodyPr>
          <a:lstStyle/>
          <a:p>
            <a:r>
              <a:rPr kumimoji="1" lang="ja-JP" altLang="en-US" dirty="0" smtClean="0"/>
              <a:t>時間経過後</a:t>
            </a:r>
            <a:endParaRPr kumimoji="1" lang="ja-JP" altLang="en-US" dirty="0"/>
          </a:p>
        </p:txBody>
      </p:sp>
      <p:sp>
        <p:nvSpPr>
          <p:cNvPr id="2" name="右矢印 1"/>
          <p:cNvSpPr/>
          <p:nvPr/>
        </p:nvSpPr>
        <p:spPr>
          <a:xfrm>
            <a:off x="8099111" y="6398308"/>
            <a:ext cx="354800" cy="286111"/>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8487762" y="6378937"/>
            <a:ext cx="2721987" cy="307777"/>
          </a:xfrm>
          <a:prstGeom prst="rect">
            <a:avLst/>
          </a:prstGeom>
          <a:solidFill>
            <a:schemeClr val="bg1"/>
          </a:solidFill>
          <a:ln>
            <a:solidFill>
              <a:srgbClr val="FF0000"/>
            </a:solidFill>
          </a:ln>
        </p:spPr>
        <p:txBody>
          <a:bodyPr wrap="square" rtlCol="0">
            <a:spAutoFit/>
          </a:bodyPr>
          <a:lstStyle/>
          <a:p>
            <a:r>
              <a:rPr lang="ja-JP" altLang="en-US" sz="1400" dirty="0" smtClean="0"/>
              <a:t>地図とセンサ情報を利用して推定</a:t>
            </a:r>
            <a:endParaRPr kumimoji="1" lang="ja-JP" altLang="en-US" sz="1400" dirty="0"/>
          </a:p>
        </p:txBody>
      </p:sp>
    </p:spTree>
    <p:extLst>
      <p:ext uri="{BB962C8B-B14F-4D97-AF65-F5344CB8AC3E}">
        <p14:creationId xmlns:p14="http://schemas.microsoft.com/office/powerpoint/2010/main" val="161976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正方形/長方形 121"/>
          <p:cNvSpPr/>
          <p:nvPr/>
        </p:nvSpPr>
        <p:spPr>
          <a:xfrm>
            <a:off x="6039063" y="4921152"/>
            <a:ext cx="5238750" cy="186100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8" name="正方形/長方形 97"/>
          <p:cNvSpPr/>
          <p:nvPr/>
        </p:nvSpPr>
        <p:spPr>
          <a:xfrm>
            <a:off x="6039064" y="2767382"/>
            <a:ext cx="5238750" cy="186100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正方形/長方形 48"/>
          <p:cNvSpPr/>
          <p:nvPr/>
        </p:nvSpPr>
        <p:spPr>
          <a:xfrm>
            <a:off x="5924777" y="283356"/>
            <a:ext cx="4486048" cy="197511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8" name="正方形/長方形 47"/>
          <p:cNvSpPr/>
          <p:nvPr/>
        </p:nvSpPr>
        <p:spPr>
          <a:xfrm>
            <a:off x="66675" y="266700"/>
            <a:ext cx="5238749" cy="197511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6" name="正方形/長方形 65"/>
          <p:cNvSpPr/>
          <p:nvPr/>
        </p:nvSpPr>
        <p:spPr>
          <a:xfrm>
            <a:off x="0" y="2750726"/>
            <a:ext cx="5238750" cy="186100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5" name="フリーフォーム 74"/>
          <p:cNvSpPr/>
          <p:nvPr/>
        </p:nvSpPr>
        <p:spPr>
          <a:xfrm>
            <a:off x="19049" y="2773410"/>
            <a:ext cx="5219700" cy="1390650"/>
          </a:xfrm>
          <a:custGeom>
            <a:avLst/>
            <a:gdLst>
              <a:gd name="connsiteX0" fmla="*/ 3848100 w 5219700"/>
              <a:gd name="connsiteY0" fmla="*/ 0 h 1390650"/>
              <a:gd name="connsiteX1" fmla="*/ 4876800 w 5219700"/>
              <a:gd name="connsiteY1" fmla="*/ 0 h 1390650"/>
              <a:gd name="connsiteX2" fmla="*/ 4114800 w 5219700"/>
              <a:gd name="connsiteY2" fmla="*/ 762000 h 1390650"/>
              <a:gd name="connsiteX3" fmla="*/ 5219700 w 5219700"/>
              <a:gd name="connsiteY3" fmla="*/ 762000 h 1390650"/>
              <a:gd name="connsiteX4" fmla="*/ 5219700 w 5219700"/>
              <a:gd name="connsiteY4" fmla="*/ 1390650 h 1390650"/>
              <a:gd name="connsiteX5" fmla="*/ 0 w 5219700"/>
              <a:gd name="connsiteY5" fmla="*/ 1390650 h 1390650"/>
              <a:gd name="connsiteX6" fmla="*/ 0 w 5219700"/>
              <a:gd name="connsiteY6" fmla="*/ 638175 h 1390650"/>
              <a:gd name="connsiteX7" fmla="*/ 3200400 w 5219700"/>
              <a:gd name="connsiteY7" fmla="*/ 638175 h 1390650"/>
              <a:gd name="connsiteX8" fmla="*/ 3848100 w 5219700"/>
              <a:gd name="connsiteY8" fmla="*/ 0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9700" h="1390650">
                <a:moveTo>
                  <a:pt x="3848100" y="0"/>
                </a:moveTo>
                <a:lnTo>
                  <a:pt x="4876800" y="0"/>
                </a:lnTo>
                <a:lnTo>
                  <a:pt x="4114800" y="762000"/>
                </a:lnTo>
                <a:lnTo>
                  <a:pt x="5219700" y="762000"/>
                </a:lnTo>
                <a:lnTo>
                  <a:pt x="5219700" y="1390650"/>
                </a:lnTo>
                <a:lnTo>
                  <a:pt x="0" y="1390650"/>
                </a:lnTo>
                <a:lnTo>
                  <a:pt x="0" y="638175"/>
                </a:lnTo>
                <a:lnTo>
                  <a:pt x="3200400" y="638175"/>
                </a:lnTo>
                <a:lnTo>
                  <a:pt x="38481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p:cNvGrpSpPr/>
          <p:nvPr/>
        </p:nvGrpSpPr>
        <p:grpSpPr>
          <a:xfrm>
            <a:off x="696468" y="978154"/>
            <a:ext cx="1221232" cy="733645"/>
            <a:chOff x="1115568" y="1442974"/>
            <a:chExt cx="1221232" cy="733645"/>
          </a:xfrm>
        </p:grpSpPr>
        <p:sp>
          <p:nvSpPr>
            <p:cNvPr id="11" name="円/楕円 10"/>
            <p:cNvSpPr/>
            <p:nvPr/>
          </p:nvSpPr>
          <p:spPr>
            <a:xfrm>
              <a:off x="1833798" y="1806312"/>
              <a:ext cx="296246" cy="29624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 name="直方体 3"/>
            <p:cNvSpPr/>
            <p:nvPr/>
          </p:nvSpPr>
          <p:spPr>
            <a:xfrm>
              <a:off x="1115568" y="1442974"/>
              <a:ext cx="1221232" cy="585522"/>
            </a:xfrm>
            <a:prstGeom prst="cube">
              <a:avLst>
                <a:gd name="adj" fmla="val 478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 name="円/楕円 7"/>
            <p:cNvSpPr/>
            <p:nvPr/>
          </p:nvSpPr>
          <p:spPr>
            <a:xfrm>
              <a:off x="1170858" y="1880373"/>
              <a:ext cx="296246" cy="29624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18" name="グループ化 17"/>
          <p:cNvGrpSpPr/>
          <p:nvPr/>
        </p:nvGrpSpPr>
        <p:grpSpPr>
          <a:xfrm>
            <a:off x="1043250" y="1270915"/>
            <a:ext cx="371448" cy="324000"/>
            <a:chOff x="3844392" y="1564894"/>
            <a:chExt cx="371448" cy="324000"/>
          </a:xfrm>
        </p:grpSpPr>
        <p:cxnSp>
          <p:nvCxnSpPr>
            <p:cNvPr id="14" name="直線矢印コネクタ 13"/>
            <p:cNvCxnSpPr/>
            <p:nvPr/>
          </p:nvCxnSpPr>
          <p:spPr>
            <a:xfrm flipV="1">
              <a:off x="3891840" y="1564894"/>
              <a:ext cx="0" cy="32400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rot="5400000" flipV="1">
              <a:off x="4053840" y="1726894"/>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rot="2700000" flipV="1">
              <a:off x="4006392" y="1612342"/>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グループ化 22"/>
          <p:cNvGrpSpPr/>
          <p:nvPr/>
        </p:nvGrpSpPr>
        <p:grpSpPr>
          <a:xfrm>
            <a:off x="499050" y="1833727"/>
            <a:ext cx="591648" cy="261610"/>
            <a:chOff x="1077132" y="2474328"/>
            <a:chExt cx="591648" cy="261610"/>
          </a:xfrm>
        </p:grpSpPr>
        <p:sp>
          <p:nvSpPr>
            <p:cNvPr id="21" name="正方形/長方形 20"/>
            <p:cNvSpPr/>
            <p:nvPr/>
          </p:nvSpPr>
          <p:spPr>
            <a:xfrm>
              <a:off x="1120956" y="2511757"/>
              <a:ext cx="504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9" name="テキスト ボックス 18"/>
            <p:cNvSpPr txBox="1"/>
            <p:nvPr/>
          </p:nvSpPr>
          <p:spPr>
            <a:xfrm>
              <a:off x="1077132" y="2474328"/>
              <a:ext cx="591648" cy="261610"/>
            </a:xfrm>
            <a:prstGeom prst="rect">
              <a:avLst/>
            </a:prstGeom>
            <a:noFill/>
          </p:spPr>
          <p:txBody>
            <a:bodyPr wrap="square" rtlCol="0">
              <a:spAutoFit/>
            </a:bodyPr>
            <a:lstStyle/>
            <a:p>
              <a:r>
                <a:rPr kumimoji="1" lang="en-US" altLang="ja-JP" sz="1050" dirty="0" smtClean="0"/>
                <a:t>/</a:t>
              </a:r>
              <a:r>
                <a:rPr kumimoji="1" lang="en-US" altLang="ja-JP" sz="1050" dirty="0" err="1" smtClean="0"/>
                <a:t>odom</a:t>
              </a:r>
              <a:endParaRPr kumimoji="1" lang="ja-JP" altLang="en-US" sz="1050" dirty="0"/>
            </a:p>
          </p:txBody>
        </p:sp>
      </p:grpSp>
      <p:grpSp>
        <p:nvGrpSpPr>
          <p:cNvPr id="24" name="グループ化 23"/>
          <p:cNvGrpSpPr/>
          <p:nvPr/>
        </p:nvGrpSpPr>
        <p:grpSpPr>
          <a:xfrm>
            <a:off x="1206540" y="1833727"/>
            <a:ext cx="764167" cy="261610"/>
            <a:chOff x="1580134" y="2985788"/>
            <a:chExt cx="1064006" cy="261610"/>
          </a:xfrm>
        </p:grpSpPr>
        <p:sp>
          <p:nvSpPr>
            <p:cNvPr id="22" name="正方形/長方形 21"/>
            <p:cNvSpPr/>
            <p:nvPr/>
          </p:nvSpPr>
          <p:spPr>
            <a:xfrm>
              <a:off x="1626137" y="3029370"/>
              <a:ext cx="972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0" name="テキスト ボックス 19"/>
            <p:cNvSpPr txBox="1"/>
            <p:nvPr/>
          </p:nvSpPr>
          <p:spPr>
            <a:xfrm>
              <a:off x="1580134" y="2985788"/>
              <a:ext cx="1064006" cy="261610"/>
            </a:xfrm>
            <a:prstGeom prst="rect">
              <a:avLst/>
            </a:prstGeom>
            <a:noFill/>
          </p:spPr>
          <p:txBody>
            <a:bodyPr wrap="square" rtlCol="0">
              <a:spAutoFit/>
            </a:bodyPr>
            <a:lstStyle/>
            <a:p>
              <a:r>
                <a:rPr kumimoji="1" lang="en-US" altLang="ja-JP" sz="1050" dirty="0" smtClean="0"/>
                <a:t>/</a:t>
              </a:r>
              <a:r>
                <a:rPr kumimoji="1" lang="en-US" altLang="ja-JP" sz="1050" dirty="0" err="1" smtClean="0"/>
                <a:t>base_link</a:t>
              </a:r>
              <a:endParaRPr kumimoji="1" lang="ja-JP" altLang="en-US" sz="1050" dirty="0"/>
            </a:p>
          </p:txBody>
        </p:sp>
      </p:grpSp>
      <p:sp>
        <p:nvSpPr>
          <p:cNvPr id="25" name="テキスト ボックス 24"/>
          <p:cNvSpPr txBox="1"/>
          <p:nvPr/>
        </p:nvSpPr>
        <p:spPr>
          <a:xfrm>
            <a:off x="990508" y="1779866"/>
            <a:ext cx="437107" cy="369332"/>
          </a:xfrm>
          <a:prstGeom prst="rect">
            <a:avLst/>
          </a:prstGeom>
          <a:noFill/>
        </p:spPr>
        <p:txBody>
          <a:bodyPr wrap="square" rtlCol="0">
            <a:spAutoFit/>
          </a:bodyPr>
          <a:lstStyle/>
          <a:p>
            <a:r>
              <a:rPr kumimoji="1" lang="en-US" altLang="ja-JP" dirty="0" smtClean="0"/>
              <a:t>=</a:t>
            </a:r>
            <a:endParaRPr kumimoji="1" lang="ja-JP" altLang="en-US" dirty="0"/>
          </a:p>
        </p:txBody>
      </p:sp>
      <p:sp>
        <p:nvSpPr>
          <p:cNvPr id="26" name="テキスト ボックス 25"/>
          <p:cNvSpPr txBox="1"/>
          <p:nvPr/>
        </p:nvSpPr>
        <p:spPr>
          <a:xfrm>
            <a:off x="794874" y="486894"/>
            <a:ext cx="1127760" cy="369332"/>
          </a:xfrm>
          <a:prstGeom prst="rect">
            <a:avLst/>
          </a:prstGeom>
          <a:noFill/>
        </p:spPr>
        <p:txBody>
          <a:bodyPr wrap="square" rtlCol="0">
            <a:spAutoFit/>
          </a:bodyPr>
          <a:lstStyle/>
          <a:p>
            <a:r>
              <a:rPr kumimoji="1" lang="ja-JP" altLang="en-US" dirty="0" smtClean="0"/>
              <a:t>初期時刻</a:t>
            </a:r>
            <a:endParaRPr kumimoji="1" lang="ja-JP" altLang="en-US" dirty="0"/>
          </a:p>
        </p:txBody>
      </p:sp>
      <p:grpSp>
        <p:nvGrpSpPr>
          <p:cNvPr id="43" name="グループ化 42"/>
          <p:cNvGrpSpPr/>
          <p:nvPr/>
        </p:nvGrpSpPr>
        <p:grpSpPr>
          <a:xfrm>
            <a:off x="8467538" y="877926"/>
            <a:ext cx="1221232" cy="733645"/>
            <a:chOff x="3411093" y="978154"/>
            <a:chExt cx="1221232" cy="733645"/>
          </a:xfrm>
        </p:grpSpPr>
        <p:sp>
          <p:nvSpPr>
            <p:cNvPr id="28" name="円/楕円 27"/>
            <p:cNvSpPr/>
            <p:nvPr/>
          </p:nvSpPr>
          <p:spPr>
            <a:xfrm>
              <a:off x="4129323" y="1341492"/>
              <a:ext cx="296246" cy="29624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9" name="直方体 28"/>
            <p:cNvSpPr/>
            <p:nvPr/>
          </p:nvSpPr>
          <p:spPr>
            <a:xfrm>
              <a:off x="3411093" y="978154"/>
              <a:ext cx="1221232" cy="585522"/>
            </a:xfrm>
            <a:prstGeom prst="cube">
              <a:avLst>
                <a:gd name="adj" fmla="val 478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0" name="円/楕円 29"/>
            <p:cNvSpPr/>
            <p:nvPr/>
          </p:nvSpPr>
          <p:spPr>
            <a:xfrm>
              <a:off x="3466383" y="1415553"/>
              <a:ext cx="296246" cy="29624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32" name="直線矢印コネクタ 31"/>
            <p:cNvCxnSpPr/>
            <p:nvPr/>
          </p:nvCxnSpPr>
          <p:spPr>
            <a:xfrm flipV="1">
              <a:off x="3805323" y="1270915"/>
              <a:ext cx="0" cy="32400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rot="5400000" flipV="1">
              <a:off x="3967323" y="1432915"/>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rot="2700000" flipV="1">
              <a:off x="3919875" y="1318363"/>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グループ化 34"/>
          <p:cNvGrpSpPr/>
          <p:nvPr/>
        </p:nvGrpSpPr>
        <p:grpSpPr>
          <a:xfrm>
            <a:off x="6404550" y="1850383"/>
            <a:ext cx="591648" cy="261610"/>
            <a:chOff x="1077132" y="2474328"/>
            <a:chExt cx="591648" cy="261610"/>
          </a:xfrm>
        </p:grpSpPr>
        <p:sp>
          <p:nvSpPr>
            <p:cNvPr id="36" name="正方形/長方形 35"/>
            <p:cNvSpPr/>
            <p:nvPr/>
          </p:nvSpPr>
          <p:spPr>
            <a:xfrm>
              <a:off x="1120956" y="2511757"/>
              <a:ext cx="504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7" name="テキスト ボックス 36"/>
            <p:cNvSpPr txBox="1"/>
            <p:nvPr/>
          </p:nvSpPr>
          <p:spPr>
            <a:xfrm>
              <a:off x="1077132" y="2474328"/>
              <a:ext cx="591648" cy="261610"/>
            </a:xfrm>
            <a:prstGeom prst="rect">
              <a:avLst/>
            </a:prstGeom>
            <a:noFill/>
          </p:spPr>
          <p:txBody>
            <a:bodyPr wrap="square" rtlCol="0">
              <a:spAutoFit/>
            </a:bodyPr>
            <a:lstStyle/>
            <a:p>
              <a:r>
                <a:rPr kumimoji="1" lang="en-US" altLang="ja-JP" sz="1050" dirty="0" smtClean="0"/>
                <a:t>/</a:t>
              </a:r>
              <a:r>
                <a:rPr kumimoji="1" lang="en-US" altLang="ja-JP" sz="1050" dirty="0" err="1" smtClean="0"/>
                <a:t>odom</a:t>
              </a:r>
              <a:endParaRPr kumimoji="1" lang="ja-JP" altLang="en-US" sz="1050" dirty="0"/>
            </a:p>
          </p:txBody>
        </p:sp>
      </p:grpSp>
      <p:grpSp>
        <p:nvGrpSpPr>
          <p:cNvPr id="38" name="グループ化 37"/>
          <p:cNvGrpSpPr/>
          <p:nvPr/>
        </p:nvGrpSpPr>
        <p:grpSpPr>
          <a:xfrm>
            <a:off x="8522828" y="1695981"/>
            <a:ext cx="763200" cy="261610"/>
            <a:chOff x="1580134" y="2985788"/>
            <a:chExt cx="1064006" cy="261610"/>
          </a:xfrm>
        </p:grpSpPr>
        <p:sp>
          <p:nvSpPr>
            <p:cNvPr id="39" name="正方形/長方形 38"/>
            <p:cNvSpPr/>
            <p:nvPr/>
          </p:nvSpPr>
          <p:spPr>
            <a:xfrm>
              <a:off x="1626137" y="3029370"/>
              <a:ext cx="972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0" name="テキスト ボックス 39"/>
            <p:cNvSpPr txBox="1"/>
            <p:nvPr/>
          </p:nvSpPr>
          <p:spPr>
            <a:xfrm>
              <a:off x="1580134" y="2985788"/>
              <a:ext cx="1064006" cy="261610"/>
            </a:xfrm>
            <a:prstGeom prst="rect">
              <a:avLst/>
            </a:prstGeom>
            <a:noFill/>
          </p:spPr>
          <p:txBody>
            <a:bodyPr wrap="square" rtlCol="0">
              <a:spAutoFit/>
            </a:bodyPr>
            <a:lstStyle/>
            <a:p>
              <a:r>
                <a:rPr kumimoji="1" lang="en-US" altLang="ja-JP" sz="1050" dirty="0" smtClean="0"/>
                <a:t>/</a:t>
              </a:r>
              <a:r>
                <a:rPr kumimoji="1" lang="en-US" altLang="ja-JP" sz="1050" dirty="0" err="1" smtClean="0"/>
                <a:t>base_link</a:t>
              </a:r>
              <a:endParaRPr kumimoji="1" lang="ja-JP" altLang="en-US" sz="1050" dirty="0"/>
            </a:p>
          </p:txBody>
        </p:sp>
      </p:grpSp>
      <p:sp>
        <p:nvSpPr>
          <p:cNvPr id="42" name="テキスト ボックス 41"/>
          <p:cNvSpPr txBox="1"/>
          <p:nvPr/>
        </p:nvSpPr>
        <p:spPr>
          <a:xfrm>
            <a:off x="8299948" y="434532"/>
            <a:ext cx="1388822" cy="369332"/>
          </a:xfrm>
          <a:prstGeom prst="rect">
            <a:avLst/>
          </a:prstGeom>
          <a:noFill/>
        </p:spPr>
        <p:txBody>
          <a:bodyPr wrap="square" rtlCol="0">
            <a:spAutoFit/>
          </a:bodyPr>
          <a:lstStyle/>
          <a:p>
            <a:r>
              <a:rPr kumimoji="1" lang="ja-JP" altLang="en-US" dirty="0" smtClean="0"/>
              <a:t>時間経過後</a:t>
            </a:r>
            <a:endParaRPr kumimoji="1" lang="ja-JP" altLang="en-US" dirty="0"/>
          </a:p>
        </p:txBody>
      </p:sp>
      <p:grpSp>
        <p:nvGrpSpPr>
          <p:cNvPr id="44" name="グループ化 43"/>
          <p:cNvGrpSpPr/>
          <p:nvPr/>
        </p:nvGrpSpPr>
        <p:grpSpPr>
          <a:xfrm>
            <a:off x="6687550" y="1418332"/>
            <a:ext cx="371448" cy="324000"/>
            <a:chOff x="3844392" y="1564894"/>
            <a:chExt cx="371448" cy="324000"/>
          </a:xfrm>
        </p:grpSpPr>
        <p:cxnSp>
          <p:nvCxnSpPr>
            <p:cNvPr id="45" name="直線矢印コネクタ 44"/>
            <p:cNvCxnSpPr/>
            <p:nvPr/>
          </p:nvCxnSpPr>
          <p:spPr>
            <a:xfrm flipV="1">
              <a:off x="3891840" y="1564894"/>
              <a:ext cx="0" cy="32400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rot="5400000" flipV="1">
              <a:off x="4053840" y="1726894"/>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rot="2700000" flipV="1">
              <a:off x="4006392" y="1612342"/>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グループ化 49"/>
          <p:cNvGrpSpPr/>
          <p:nvPr/>
        </p:nvGrpSpPr>
        <p:grpSpPr>
          <a:xfrm>
            <a:off x="629792" y="3390135"/>
            <a:ext cx="1221232" cy="733645"/>
            <a:chOff x="1115568" y="1442974"/>
            <a:chExt cx="1221232" cy="733645"/>
          </a:xfrm>
        </p:grpSpPr>
        <p:sp>
          <p:nvSpPr>
            <p:cNvPr id="51" name="円/楕円 50"/>
            <p:cNvSpPr/>
            <p:nvPr/>
          </p:nvSpPr>
          <p:spPr>
            <a:xfrm>
              <a:off x="1833798" y="1806312"/>
              <a:ext cx="296246" cy="29624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直方体 51"/>
            <p:cNvSpPr/>
            <p:nvPr/>
          </p:nvSpPr>
          <p:spPr>
            <a:xfrm>
              <a:off x="1115568" y="1442974"/>
              <a:ext cx="1221232" cy="585522"/>
            </a:xfrm>
            <a:prstGeom prst="cube">
              <a:avLst>
                <a:gd name="adj" fmla="val 478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3" name="円/楕円 52"/>
            <p:cNvSpPr/>
            <p:nvPr/>
          </p:nvSpPr>
          <p:spPr>
            <a:xfrm>
              <a:off x="1170858" y="1880373"/>
              <a:ext cx="296246" cy="29624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54" name="グループ化 53"/>
          <p:cNvGrpSpPr/>
          <p:nvPr/>
        </p:nvGrpSpPr>
        <p:grpSpPr>
          <a:xfrm>
            <a:off x="976574" y="3682896"/>
            <a:ext cx="371448" cy="324000"/>
            <a:chOff x="3844392" y="1564894"/>
            <a:chExt cx="371448" cy="324000"/>
          </a:xfrm>
        </p:grpSpPr>
        <p:cxnSp>
          <p:nvCxnSpPr>
            <p:cNvPr id="55" name="直線矢印コネクタ 54"/>
            <p:cNvCxnSpPr/>
            <p:nvPr/>
          </p:nvCxnSpPr>
          <p:spPr>
            <a:xfrm flipV="1">
              <a:off x="3891840" y="1564894"/>
              <a:ext cx="0" cy="32400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rot="5400000" flipV="1">
              <a:off x="4053840" y="1726894"/>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rot="2700000" flipV="1">
              <a:off x="4006392" y="1612342"/>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グループ化 57"/>
          <p:cNvGrpSpPr/>
          <p:nvPr/>
        </p:nvGrpSpPr>
        <p:grpSpPr>
          <a:xfrm>
            <a:off x="1024022" y="4251300"/>
            <a:ext cx="591648" cy="261610"/>
            <a:chOff x="1077132" y="2474328"/>
            <a:chExt cx="591648" cy="261610"/>
          </a:xfrm>
        </p:grpSpPr>
        <p:sp>
          <p:nvSpPr>
            <p:cNvPr id="59" name="正方形/長方形 58"/>
            <p:cNvSpPr/>
            <p:nvPr/>
          </p:nvSpPr>
          <p:spPr>
            <a:xfrm>
              <a:off x="1120956" y="2511757"/>
              <a:ext cx="504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0" name="テキスト ボックス 59"/>
            <p:cNvSpPr txBox="1"/>
            <p:nvPr/>
          </p:nvSpPr>
          <p:spPr>
            <a:xfrm>
              <a:off x="1077132" y="2474328"/>
              <a:ext cx="591648" cy="261610"/>
            </a:xfrm>
            <a:prstGeom prst="rect">
              <a:avLst/>
            </a:prstGeom>
            <a:noFill/>
          </p:spPr>
          <p:txBody>
            <a:bodyPr wrap="square" rtlCol="0">
              <a:spAutoFit/>
            </a:bodyPr>
            <a:lstStyle/>
            <a:p>
              <a:r>
                <a:rPr kumimoji="1" lang="en-US" altLang="ja-JP" sz="1050" dirty="0" smtClean="0"/>
                <a:t>/</a:t>
              </a:r>
              <a:r>
                <a:rPr kumimoji="1" lang="en-US" altLang="ja-JP" sz="1050" dirty="0" err="1" smtClean="0"/>
                <a:t>odom</a:t>
              </a:r>
              <a:endParaRPr kumimoji="1" lang="ja-JP" altLang="en-US" sz="1050" dirty="0"/>
            </a:p>
          </p:txBody>
        </p:sp>
      </p:grpSp>
      <p:grpSp>
        <p:nvGrpSpPr>
          <p:cNvPr id="61" name="グループ化 60"/>
          <p:cNvGrpSpPr/>
          <p:nvPr/>
        </p:nvGrpSpPr>
        <p:grpSpPr>
          <a:xfrm>
            <a:off x="1731512" y="4251300"/>
            <a:ext cx="763200" cy="261610"/>
            <a:chOff x="1580134" y="2985788"/>
            <a:chExt cx="1064006" cy="261610"/>
          </a:xfrm>
        </p:grpSpPr>
        <p:sp>
          <p:nvSpPr>
            <p:cNvPr id="62" name="正方形/長方形 61"/>
            <p:cNvSpPr/>
            <p:nvPr/>
          </p:nvSpPr>
          <p:spPr>
            <a:xfrm>
              <a:off x="1626137" y="3029370"/>
              <a:ext cx="972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3" name="テキスト ボックス 62"/>
            <p:cNvSpPr txBox="1"/>
            <p:nvPr/>
          </p:nvSpPr>
          <p:spPr>
            <a:xfrm>
              <a:off x="1580134" y="2985788"/>
              <a:ext cx="1064006" cy="261610"/>
            </a:xfrm>
            <a:prstGeom prst="rect">
              <a:avLst/>
            </a:prstGeom>
            <a:noFill/>
          </p:spPr>
          <p:txBody>
            <a:bodyPr wrap="square" rtlCol="0">
              <a:spAutoFit/>
            </a:bodyPr>
            <a:lstStyle/>
            <a:p>
              <a:r>
                <a:rPr kumimoji="1" lang="en-US" altLang="ja-JP" sz="1050" dirty="0" smtClean="0"/>
                <a:t>/</a:t>
              </a:r>
              <a:r>
                <a:rPr kumimoji="1" lang="en-US" altLang="ja-JP" sz="1050" dirty="0" err="1" smtClean="0"/>
                <a:t>base_link</a:t>
              </a:r>
              <a:endParaRPr kumimoji="1" lang="ja-JP" altLang="en-US" sz="1050" dirty="0"/>
            </a:p>
          </p:txBody>
        </p:sp>
      </p:grpSp>
      <p:sp>
        <p:nvSpPr>
          <p:cNvPr id="64" name="テキスト ボックス 63"/>
          <p:cNvSpPr txBox="1"/>
          <p:nvPr/>
        </p:nvSpPr>
        <p:spPr>
          <a:xfrm>
            <a:off x="1515480" y="4197439"/>
            <a:ext cx="437107" cy="369332"/>
          </a:xfrm>
          <a:prstGeom prst="rect">
            <a:avLst/>
          </a:prstGeom>
          <a:noFill/>
        </p:spPr>
        <p:txBody>
          <a:bodyPr wrap="square" rtlCol="0">
            <a:spAutoFit/>
          </a:bodyPr>
          <a:lstStyle/>
          <a:p>
            <a:r>
              <a:rPr kumimoji="1" lang="en-US" altLang="ja-JP" dirty="0" smtClean="0"/>
              <a:t>=</a:t>
            </a:r>
            <a:endParaRPr kumimoji="1" lang="ja-JP" altLang="en-US" dirty="0"/>
          </a:p>
        </p:txBody>
      </p:sp>
      <p:sp>
        <p:nvSpPr>
          <p:cNvPr id="65" name="テキスト ボックス 64"/>
          <p:cNvSpPr txBox="1"/>
          <p:nvPr/>
        </p:nvSpPr>
        <p:spPr>
          <a:xfrm>
            <a:off x="728198" y="2870300"/>
            <a:ext cx="1127760" cy="369332"/>
          </a:xfrm>
          <a:prstGeom prst="rect">
            <a:avLst/>
          </a:prstGeom>
          <a:noFill/>
        </p:spPr>
        <p:txBody>
          <a:bodyPr wrap="square" rtlCol="0">
            <a:spAutoFit/>
          </a:bodyPr>
          <a:lstStyle/>
          <a:p>
            <a:r>
              <a:rPr kumimoji="1" lang="ja-JP" altLang="en-US" dirty="0" smtClean="0"/>
              <a:t>初期時刻</a:t>
            </a:r>
            <a:endParaRPr kumimoji="1" lang="ja-JP" altLang="en-US" dirty="0"/>
          </a:p>
        </p:txBody>
      </p:sp>
      <p:grpSp>
        <p:nvGrpSpPr>
          <p:cNvPr id="76" name="グループ化 75"/>
          <p:cNvGrpSpPr/>
          <p:nvPr/>
        </p:nvGrpSpPr>
        <p:grpSpPr>
          <a:xfrm>
            <a:off x="375532" y="4251300"/>
            <a:ext cx="491458" cy="261610"/>
            <a:chOff x="1077132" y="2474328"/>
            <a:chExt cx="591648" cy="261610"/>
          </a:xfrm>
        </p:grpSpPr>
        <p:sp>
          <p:nvSpPr>
            <p:cNvPr id="77" name="正方形/長方形 76"/>
            <p:cNvSpPr/>
            <p:nvPr/>
          </p:nvSpPr>
          <p:spPr>
            <a:xfrm>
              <a:off x="1120956" y="2511757"/>
              <a:ext cx="504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8" name="テキスト ボックス 77"/>
            <p:cNvSpPr txBox="1"/>
            <p:nvPr/>
          </p:nvSpPr>
          <p:spPr>
            <a:xfrm>
              <a:off x="1077132" y="2474328"/>
              <a:ext cx="591648" cy="261610"/>
            </a:xfrm>
            <a:prstGeom prst="rect">
              <a:avLst/>
            </a:prstGeom>
            <a:noFill/>
          </p:spPr>
          <p:txBody>
            <a:bodyPr wrap="square" rtlCol="0">
              <a:spAutoFit/>
            </a:bodyPr>
            <a:lstStyle/>
            <a:p>
              <a:r>
                <a:rPr kumimoji="1" lang="en-US" altLang="ja-JP" sz="1050" dirty="0" smtClean="0"/>
                <a:t>/map</a:t>
              </a:r>
              <a:endParaRPr kumimoji="1" lang="ja-JP" altLang="en-US" sz="1050" dirty="0"/>
            </a:p>
          </p:txBody>
        </p:sp>
      </p:grpSp>
      <p:sp>
        <p:nvSpPr>
          <p:cNvPr id="79" name="テキスト ボックス 78"/>
          <p:cNvSpPr txBox="1"/>
          <p:nvPr/>
        </p:nvSpPr>
        <p:spPr>
          <a:xfrm>
            <a:off x="800315" y="4197439"/>
            <a:ext cx="437107" cy="369332"/>
          </a:xfrm>
          <a:prstGeom prst="rect">
            <a:avLst/>
          </a:prstGeom>
          <a:noFill/>
        </p:spPr>
        <p:txBody>
          <a:bodyPr wrap="square" rtlCol="0">
            <a:spAutoFit/>
          </a:bodyPr>
          <a:lstStyle/>
          <a:p>
            <a:r>
              <a:rPr kumimoji="1" lang="en-US" altLang="ja-JP" dirty="0" smtClean="0"/>
              <a:t>=</a:t>
            </a:r>
            <a:endParaRPr kumimoji="1" lang="ja-JP" altLang="en-US" dirty="0"/>
          </a:p>
        </p:txBody>
      </p:sp>
      <p:sp>
        <p:nvSpPr>
          <p:cNvPr id="80" name="テキスト ボックス 79"/>
          <p:cNvSpPr txBox="1"/>
          <p:nvPr/>
        </p:nvSpPr>
        <p:spPr>
          <a:xfrm>
            <a:off x="3476625" y="685800"/>
            <a:ext cx="1152525" cy="830997"/>
          </a:xfrm>
          <a:prstGeom prst="rect">
            <a:avLst/>
          </a:prstGeom>
          <a:noFill/>
        </p:spPr>
        <p:txBody>
          <a:bodyPr wrap="square" rtlCol="0">
            <a:spAutoFit/>
          </a:bodyPr>
          <a:lstStyle/>
          <a:p>
            <a:r>
              <a:rPr kumimoji="1" lang="ja-JP" altLang="en-US" sz="4800" dirty="0" smtClean="0"/>
              <a:t>？</a:t>
            </a:r>
            <a:endParaRPr kumimoji="1" lang="ja-JP" altLang="en-US" sz="4800" dirty="0"/>
          </a:p>
        </p:txBody>
      </p:sp>
      <p:sp>
        <p:nvSpPr>
          <p:cNvPr id="81" name="フリーフォーム 80"/>
          <p:cNvSpPr/>
          <p:nvPr/>
        </p:nvSpPr>
        <p:spPr>
          <a:xfrm>
            <a:off x="6058113" y="2790066"/>
            <a:ext cx="5219700" cy="1390650"/>
          </a:xfrm>
          <a:custGeom>
            <a:avLst/>
            <a:gdLst>
              <a:gd name="connsiteX0" fmla="*/ 3848100 w 5219700"/>
              <a:gd name="connsiteY0" fmla="*/ 0 h 1390650"/>
              <a:gd name="connsiteX1" fmla="*/ 4876800 w 5219700"/>
              <a:gd name="connsiteY1" fmla="*/ 0 h 1390650"/>
              <a:gd name="connsiteX2" fmla="*/ 4114800 w 5219700"/>
              <a:gd name="connsiteY2" fmla="*/ 762000 h 1390650"/>
              <a:gd name="connsiteX3" fmla="*/ 5219700 w 5219700"/>
              <a:gd name="connsiteY3" fmla="*/ 762000 h 1390650"/>
              <a:gd name="connsiteX4" fmla="*/ 5219700 w 5219700"/>
              <a:gd name="connsiteY4" fmla="*/ 1390650 h 1390650"/>
              <a:gd name="connsiteX5" fmla="*/ 0 w 5219700"/>
              <a:gd name="connsiteY5" fmla="*/ 1390650 h 1390650"/>
              <a:gd name="connsiteX6" fmla="*/ 0 w 5219700"/>
              <a:gd name="connsiteY6" fmla="*/ 638175 h 1390650"/>
              <a:gd name="connsiteX7" fmla="*/ 3200400 w 5219700"/>
              <a:gd name="connsiteY7" fmla="*/ 638175 h 1390650"/>
              <a:gd name="connsiteX8" fmla="*/ 3848100 w 5219700"/>
              <a:gd name="connsiteY8" fmla="*/ 0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9700" h="1390650">
                <a:moveTo>
                  <a:pt x="3848100" y="0"/>
                </a:moveTo>
                <a:lnTo>
                  <a:pt x="4876800" y="0"/>
                </a:lnTo>
                <a:lnTo>
                  <a:pt x="4114800" y="762000"/>
                </a:lnTo>
                <a:lnTo>
                  <a:pt x="5219700" y="762000"/>
                </a:lnTo>
                <a:lnTo>
                  <a:pt x="5219700" y="1390650"/>
                </a:lnTo>
                <a:lnTo>
                  <a:pt x="0" y="1390650"/>
                </a:lnTo>
                <a:lnTo>
                  <a:pt x="0" y="638175"/>
                </a:lnTo>
                <a:lnTo>
                  <a:pt x="3200400" y="638175"/>
                </a:lnTo>
                <a:lnTo>
                  <a:pt x="38481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3" name="グループ化 92"/>
          <p:cNvGrpSpPr/>
          <p:nvPr/>
        </p:nvGrpSpPr>
        <p:grpSpPr>
          <a:xfrm>
            <a:off x="9357749" y="3897029"/>
            <a:ext cx="763200" cy="253916"/>
            <a:chOff x="1580134" y="2985788"/>
            <a:chExt cx="1064006" cy="253916"/>
          </a:xfrm>
        </p:grpSpPr>
        <p:sp>
          <p:nvSpPr>
            <p:cNvPr id="94" name="正方形/長方形 93"/>
            <p:cNvSpPr/>
            <p:nvPr/>
          </p:nvSpPr>
          <p:spPr>
            <a:xfrm>
              <a:off x="1626137" y="3029370"/>
              <a:ext cx="972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5" name="テキスト ボックス 94"/>
            <p:cNvSpPr txBox="1"/>
            <p:nvPr/>
          </p:nvSpPr>
          <p:spPr>
            <a:xfrm>
              <a:off x="1580134" y="2985788"/>
              <a:ext cx="1064006" cy="253916"/>
            </a:xfrm>
            <a:prstGeom prst="rect">
              <a:avLst/>
            </a:prstGeom>
            <a:noFill/>
          </p:spPr>
          <p:txBody>
            <a:bodyPr wrap="square" rtlCol="0">
              <a:spAutoFit/>
            </a:bodyPr>
            <a:lstStyle/>
            <a:p>
              <a:r>
                <a:rPr kumimoji="1" lang="en-US" altLang="ja-JP" sz="1050" dirty="0" smtClean="0"/>
                <a:t>/</a:t>
              </a:r>
              <a:r>
                <a:rPr kumimoji="1" lang="en-US" altLang="ja-JP" sz="1050" dirty="0" err="1" smtClean="0"/>
                <a:t>base_link</a:t>
              </a:r>
              <a:endParaRPr kumimoji="1" lang="ja-JP" altLang="en-US" sz="1050" dirty="0"/>
            </a:p>
          </p:txBody>
        </p:sp>
      </p:grpSp>
      <p:grpSp>
        <p:nvGrpSpPr>
          <p:cNvPr id="142" name="グループ化 141"/>
          <p:cNvGrpSpPr/>
          <p:nvPr/>
        </p:nvGrpSpPr>
        <p:grpSpPr>
          <a:xfrm>
            <a:off x="6448374" y="3852962"/>
            <a:ext cx="1240138" cy="369332"/>
            <a:chOff x="6414596" y="4214095"/>
            <a:chExt cx="1240138" cy="369332"/>
          </a:xfrm>
        </p:grpSpPr>
        <p:grpSp>
          <p:nvGrpSpPr>
            <p:cNvPr id="90" name="グループ化 89"/>
            <p:cNvGrpSpPr/>
            <p:nvPr/>
          </p:nvGrpSpPr>
          <p:grpSpPr>
            <a:xfrm>
              <a:off x="7063086" y="4267956"/>
              <a:ext cx="591648" cy="261610"/>
              <a:chOff x="1077132" y="2474328"/>
              <a:chExt cx="591648" cy="261610"/>
            </a:xfrm>
          </p:grpSpPr>
          <p:sp>
            <p:nvSpPr>
              <p:cNvPr id="91" name="正方形/長方形 90"/>
              <p:cNvSpPr/>
              <p:nvPr/>
            </p:nvSpPr>
            <p:spPr>
              <a:xfrm>
                <a:off x="1120956" y="2511757"/>
                <a:ext cx="504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2" name="テキスト ボックス 91"/>
              <p:cNvSpPr txBox="1"/>
              <p:nvPr/>
            </p:nvSpPr>
            <p:spPr>
              <a:xfrm>
                <a:off x="1077132" y="2474328"/>
                <a:ext cx="591648" cy="261610"/>
              </a:xfrm>
              <a:prstGeom prst="rect">
                <a:avLst/>
              </a:prstGeom>
              <a:noFill/>
            </p:spPr>
            <p:txBody>
              <a:bodyPr wrap="square" rtlCol="0">
                <a:spAutoFit/>
              </a:bodyPr>
              <a:lstStyle/>
              <a:p>
                <a:r>
                  <a:rPr kumimoji="1" lang="en-US" altLang="ja-JP" sz="1050" dirty="0" smtClean="0"/>
                  <a:t>/</a:t>
                </a:r>
                <a:r>
                  <a:rPr kumimoji="1" lang="en-US" altLang="ja-JP" sz="1050" dirty="0" err="1" smtClean="0"/>
                  <a:t>odom</a:t>
                </a:r>
                <a:endParaRPr kumimoji="1" lang="ja-JP" altLang="en-US" sz="1050" dirty="0"/>
              </a:p>
            </p:txBody>
          </p:sp>
        </p:grpSp>
        <p:grpSp>
          <p:nvGrpSpPr>
            <p:cNvPr id="99" name="グループ化 98"/>
            <p:cNvGrpSpPr/>
            <p:nvPr/>
          </p:nvGrpSpPr>
          <p:grpSpPr>
            <a:xfrm>
              <a:off x="6414596" y="4267956"/>
              <a:ext cx="491458" cy="261610"/>
              <a:chOff x="1077132" y="2474328"/>
              <a:chExt cx="591648" cy="261610"/>
            </a:xfrm>
          </p:grpSpPr>
          <p:sp>
            <p:nvSpPr>
              <p:cNvPr id="100" name="正方形/長方形 99"/>
              <p:cNvSpPr/>
              <p:nvPr/>
            </p:nvSpPr>
            <p:spPr>
              <a:xfrm>
                <a:off x="1120956" y="2511757"/>
                <a:ext cx="504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01" name="テキスト ボックス 100"/>
              <p:cNvSpPr txBox="1"/>
              <p:nvPr/>
            </p:nvSpPr>
            <p:spPr>
              <a:xfrm>
                <a:off x="1077132" y="2474328"/>
                <a:ext cx="591648" cy="261610"/>
              </a:xfrm>
              <a:prstGeom prst="rect">
                <a:avLst/>
              </a:prstGeom>
              <a:noFill/>
            </p:spPr>
            <p:txBody>
              <a:bodyPr wrap="square" rtlCol="0">
                <a:spAutoFit/>
              </a:bodyPr>
              <a:lstStyle/>
              <a:p>
                <a:r>
                  <a:rPr kumimoji="1" lang="en-US" altLang="ja-JP" sz="1050" dirty="0" smtClean="0"/>
                  <a:t>/map</a:t>
                </a:r>
                <a:endParaRPr kumimoji="1" lang="ja-JP" altLang="en-US" sz="1050" dirty="0"/>
              </a:p>
            </p:txBody>
          </p:sp>
        </p:grpSp>
        <p:sp>
          <p:nvSpPr>
            <p:cNvPr id="102" name="テキスト ボックス 101"/>
            <p:cNvSpPr txBox="1"/>
            <p:nvPr/>
          </p:nvSpPr>
          <p:spPr>
            <a:xfrm>
              <a:off x="6839379" y="4214095"/>
              <a:ext cx="437107" cy="369332"/>
            </a:xfrm>
            <a:prstGeom prst="rect">
              <a:avLst/>
            </a:prstGeom>
            <a:noFill/>
          </p:spPr>
          <p:txBody>
            <a:bodyPr wrap="square" rtlCol="0">
              <a:spAutoFit/>
            </a:bodyPr>
            <a:lstStyle/>
            <a:p>
              <a:r>
                <a:rPr kumimoji="1" lang="en-US" altLang="ja-JP" dirty="0" smtClean="0"/>
                <a:t>=</a:t>
              </a:r>
              <a:endParaRPr kumimoji="1" lang="ja-JP" altLang="en-US" dirty="0"/>
            </a:p>
          </p:txBody>
        </p:sp>
      </p:grpSp>
      <p:grpSp>
        <p:nvGrpSpPr>
          <p:cNvPr id="103" name="グループ化 102"/>
          <p:cNvGrpSpPr/>
          <p:nvPr/>
        </p:nvGrpSpPr>
        <p:grpSpPr>
          <a:xfrm>
            <a:off x="9071179" y="3210611"/>
            <a:ext cx="1221232" cy="733645"/>
            <a:chOff x="3411093" y="978154"/>
            <a:chExt cx="1221232" cy="733645"/>
          </a:xfrm>
        </p:grpSpPr>
        <p:sp>
          <p:nvSpPr>
            <p:cNvPr id="104" name="円/楕円 103"/>
            <p:cNvSpPr/>
            <p:nvPr/>
          </p:nvSpPr>
          <p:spPr>
            <a:xfrm>
              <a:off x="4129323" y="1341492"/>
              <a:ext cx="296246" cy="29624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05" name="直方体 104"/>
            <p:cNvSpPr/>
            <p:nvPr/>
          </p:nvSpPr>
          <p:spPr>
            <a:xfrm>
              <a:off x="3411093" y="978154"/>
              <a:ext cx="1221232" cy="585522"/>
            </a:xfrm>
            <a:prstGeom prst="cube">
              <a:avLst>
                <a:gd name="adj" fmla="val 478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06" name="円/楕円 105"/>
            <p:cNvSpPr/>
            <p:nvPr/>
          </p:nvSpPr>
          <p:spPr>
            <a:xfrm>
              <a:off x="3466383" y="1415553"/>
              <a:ext cx="296246" cy="29624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07" name="直線矢印コネクタ 106"/>
            <p:cNvCxnSpPr/>
            <p:nvPr/>
          </p:nvCxnSpPr>
          <p:spPr>
            <a:xfrm flipV="1">
              <a:off x="3805323" y="1270915"/>
              <a:ext cx="0" cy="32400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p:cNvCxnSpPr/>
            <p:nvPr/>
          </p:nvCxnSpPr>
          <p:spPr>
            <a:xfrm rot="5400000" flipV="1">
              <a:off x="3967323" y="1432915"/>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rot="2700000" flipV="1">
              <a:off x="3919875" y="1318363"/>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0" name="グループ化 109"/>
          <p:cNvGrpSpPr/>
          <p:nvPr/>
        </p:nvGrpSpPr>
        <p:grpSpPr>
          <a:xfrm>
            <a:off x="6885698" y="3547508"/>
            <a:ext cx="371448" cy="324000"/>
            <a:chOff x="3844392" y="1564894"/>
            <a:chExt cx="371448" cy="324000"/>
          </a:xfrm>
        </p:grpSpPr>
        <p:cxnSp>
          <p:nvCxnSpPr>
            <p:cNvPr id="111" name="直線矢印コネクタ 110"/>
            <p:cNvCxnSpPr/>
            <p:nvPr/>
          </p:nvCxnSpPr>
          <p:spPr>
            <a:xfrm flipV="1">
              <a:off x="3891840" y="1564894"/>
              <a:ext cx="0" cy="32400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p:nvPr/>
          </p:nvCxnSpPr>
          <p:spPr>
            <a:xfrm rot="5400000" flipV="1">
              <a:off x="4053840" y="1726894"/>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rot="2700000" flipV="1">
              <a:off x="4006392" y="1612342"/>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14" name="フリーフォーム 113"/>
          <p:cNvSpPr/>
          <p:nvPr/>
        </p:nvSpPr>
        <p:spPr>
          <a:xfrm>
            <a:off x="6058112" y="4943836"/>
            <a:ext cx="5219700" cy="1390650"/>
          </a:xfrm>
          <a:custGeom>
            <a:avLst/>
            <a:gdLst>
              <a:gd name="connsiteX0" fmla="*/ 3848100 w 5219700"/>
              <a:gd name="connsiteY0" fmla="*/ 0 h 1390650"/>
              <a:gd name="connsiteX1" fmla="*/ 4876800 w 5219700"/>
              <a:gd name="connsiteY1" fmla="*/ 0 h 1390650"/>
              <a:gd name="connsiteX2" fmla="*/ 4114800 w 5219700"/>
              <a:gd name="connsiteY2" fmla="*/ 762000 h 1390650"/>
              <a:gd name="connsiteX3" fmla="*/ 5219700 w 5219700"/>
              <a:gd name="connsiteY3" fmla="*/ 762000 h 1390650"/>
              <a:gd name="connsiteX4" fmla="*/ 5219700 w 5219700"/>
              <a:gd name="connsiteY4" fmla="*/ 1390650 h 1390650"/>
              <a:gd name="connsiteX5" fmla="*/ 0 w 5219700"/>
              <a:gd name="connsiteY5" fmla="*/ 1390650 h 1390650"/>
              <a:gd name="connsiteX6" fmla="*/ 0 w 5219700"/>
              <a:gd name="connsiteY6" fmla="*/ 638175 h 1390650"/>
              <a:gd name="connsiteX7" fmla="*/ 3200400 w 5219700"/>
              <a:gd name="connsiteY7" fmla="*/ 638175 h 1390650"/>
              <a:gd name="connsiteX8" fmla="*/ 3848100 w 5219700"/>
              <a:gd name="connsiteY8" fmla="*/ 0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9700" h="1390650">
                <a:moveTo>
                  <a:pt x="3848100" y="0"/>
                </a:moveTo>
                <a:lnTo>
                  <a:pt x="4876800" y="0"/>
                </a:lnTo>
                <a:lnTo>
                  <a:pt x="4114800" y="762000"/>
                </a:lnTo>
                <a:lnTo>
                  <a:pt x="5219700" y="762000"/>
                </a:lnTo>
                <a:lnTo>
                  <a:pt x="5219700" y="1390650"/>
                </a:lnTo>
                <a:lnTo>
                  <a:pt x="0" y="1390650"/>
                </a:lnTo>
                <a:lnTo>
                  <a:pt x="0" y="638175"/>
                </a:lnTo>
                <a:lnTo>
                  <a:pt x="3200400" y="638175"/>
                </a:lnTo>
                <a:lnTo>
                  <a:pt x="38481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5" name="グループ化 114"/>
          <p:cNvGrpSpPr/>
          <p:nvPr/>
        </p:nvGrpSpPr>
        <p:grpSpPr>
          <a:xfrm>
            <a:off x="6625714" y="5261415"/>
            <a:ext cx="591648" cy="261610"/>
            <a:chOff x="1077132" y="2474328"/>
            <a:chExt cx="591648" cy="261610"/>
          </a:xfrm>
        </p:grpSpPr>
        <p:sp>
          <p:nvSpPr>
            <p:cNvPr id="116" name="正方形/長方形 115"/>
            <p:cNvSpPr/>
            <p:nvPr/>
          </p:nvSpPr>
          <p:spPr>
            <a:xfrm>
              <a:off x="1120956" y="2511757"/>
              <a:ext cx="504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17" name="テキスト ボックス 116"/>
            <p:cNvSpPr txBox="1"/>
            <p:nvPr/>
          </p:nvSpPr>
          <p:spPr>
            <a:xfrm>
              <a:off x="1077132" y="2474328"/>
              <a:ext cx="591648" cy="261610"/>
            </a:xfrm>
            <a:prstGeom prst="rect">
              <a:avLst/>
            </a:prstGeom>
            <a:noFill/>
          </p:spPr>
          <p:txBody>
            <a:bodyPr wrap="square" rtlCol="0">
              <a:spAutoFit/>
            </a:bodyPr>
            <a:lstStyle/>
            <a:p>
              <a:r>
                <a:rPr kumimoji="1" lang="en-US" altLang="ja-JP" sz="1050" dirty="0" smtClean="0"/>
                <a:t>/</a:t>
              </a:r>
              <a:r>
                <a:rPr kumimoji="1" lang="en-US" altLang="ja-JP" sz="1050" dirty="0" err="1" smtClean="0"/>
                <a:t>odom</a:t>
              </a:r>
              <a:endParaRPr kumimoji="1" lang="ja-JP" altLang="en-US" sz="1050" dirty="0"/>
            </a:p>
          </p:txBody>
        </p:sp>
      </p:grpSp>
      <p:grpSp>
        <p:nvGrpSpPr>
          <p:cNvPr id="118" name="グループ化 117"/>
          <p:cNvGrpSpPr/>
          <p:nvPr/>
        </p:nvGrpSpPr>
        <p:grpSpPr>
          <a:xfrm>
            <a:off x="8695087" y="5861471"/>
            <a:ext cx="763200" cy="261610"/>
            <a:chOff x="1580134" y="2985788"/>
            <a:chExt cx="1064006" cy="261610"/>
          </a:xfrm>
        </p:grpSpPr>
        <p:sp>
          <p:nvSpPr>
            <p:cNvPr id="119" name="正方形/長方形 118"/>
            <p:cNvSpPr/>
            <p:nvPr/>
          </p:nvSpPr>
          <p:spPr>
            <a:xfrm>
              <a:off x="1626137" y="3029370"/>
              <a:ext cx="972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20" name="テキスト ボックス 119"/>
            <p:cNvSpPr txBox="1"/>
            <p:nvPr/>
          </p:nvSpPr>
          <p:spPr>
            <a:xfrm>
              <a:off x="1580134" y="2985788"/>
              <a:ext cx="1064006" cy="261610"/>
            </a:xfrm>
            <a:prstGeom prst="rect">
              <a:avLst/>
            </a:prstGeom>
            <a:noFill/>
          </p:spPr>
          <p:txBody>
            <a:bodyPr wrap="square" rtlCol="0">
              <a:spAutoFit/>
            </a:bodyPr>
            <a:lstStyle/>
            <a:p>
              <a:r>
                <a:rPr kumimoji="1" lang="en-US" altLang="ja-JP" sz="1050" dirty="0" smtClean="0"/>
                <a:t>/</a:t>
              </a:r>
              <a:r>
                <a:rPr kumimoji="1" lang="en-US" altLang="ja-JP" sz="1050" dirty="0" err="1" smtClean="0"/>
                <a:t>base_link</a:t>
              </a:r>
              <a:endParaRPr kumimoji="1" lang="ja-JP" altLang="en-US" sz="1050" dirty="0"/>
            </a:p>
          </p:txBody>
        </p:sp>
      </p:grpSp>
      <p:grpSp>
        <p:nvGrpSpPr>
          <p:cNvPr id="123" name="グループ化 122"/>
          <p:cNvGrpSpPr/>
          <p:nvPr/>
        </p:nvGrpSpPr>
        <p:grpSpPr>
          <a:xfrm>
            <a:off x="7033776" y="6063252"/>
            <a:ext cx="491458" cy="261610"/>
            <a:chOff x="1077132" y="2474328"/>
            <a:chExt cx="591648" cy="261610"/>
          </a:xfrm>
        </p:grpSpPr>
        <p:sp>
          <p:nvSpPr>
            <p:cNvPr id="124" name="正方形/長方形 123"/>
            <p:cNvSpPr/>
            <p:nvPr/>
          </p:nvSpPr>
          <p:spPr>
            <a:xfrm>
              <a:off x="1120956" y="2511757"/>
              <a:ext cx="504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25" name="テキスト ボックス 124"/>
            <p:cNvSpPr txBox="1"/>
            <p:nvPr/>
          </p:nvSpPr>
          <p:spPr>
            <a:xfrm>
              <a:off x="1077132" y="2474328"/>
              <a:ext cx="591648" cy="261610"/>
            </a:xfrm>
            <a:prstGeom prst="rect">
              <a:avLst/>
            </a:prstGeom>
            <a:noFill/>
          </p:spPr>
          <p:txBody>
            <a:bodyPr wrap="square" rtlCol="0">
              <a:spAutoFit/>
            </a:bodyPr>
            <a:lstStyle/>
            <a:p>
              <a:r>
                <a:rPr kumimoji="1" lang="en-US" altLang="ja-JP" sz="1050" dirty="0" smtClean="0"/>
                <a:t>/map</a:t>
              </a:r>
              <a:endParaRPr kumimoji="1" lang="ja-JP" altLang="en-US" sz="1050" dirty="0"/>
            </a:p>
          </p:txBody>
        </p:sp>
      </p:grpSp>
      <p:grpSp>
        <p:nvGrpSpPr>
          <p:cNvPr id="127" name="グループ化 126"/>
          <p:cNvGrpSpPr/>
          <p:nvPr/>
        </p:nvGrpSpPr>
        <p:grpSpPr>
          <a:xfrm>
            <a:off x="8672557" y="5127826"/>
            <a:ext cx="1221232" cy="733645"/>
            <a:chOff x="3411093" y="978154"/>
            <a:chExt cx="1221232" cy="733645"/>
          </a:xfrm>
        </p:grpSpPr>
        <p:sp>
          <p:nvSpPr>
            <p:cNvPr id="128" name="円/楕円 127"/>
            <p:cNvSpPr/>
            <p:nvPr/>
          </p:nvSpPr>
          <p:spPr>
            <a:xfrm>
              <a:off x="4129323" y="1341492"/>
              <a:ext cx="296246" cy="29624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29" name="直方体 128"/>
            <p:cNvSpPr/>
            <p:nvPr/>
          </p:nvSpPr>
          <p:spPr>
            <a:xfrm>
              <a:off x="3411093" y="978154"/>
              <a:ext cx="1221232" cy="585522"/>
            </a:xfrm>
            <a:prstGeom prst="cube">
              <a:avLst>
                <a:gd name="adj" fmla="val 478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0" name="円/楕円 129"/>
            <p:cNvSpPr/>
            <p:nvPr/>
          </p:nvSpPr>
          <p:spPr>
            <a:xfrm>
              <a:off x="3466383" y="1415553"/>
              <a:ext cx="296246" cy="29624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31" name="直線矢印コネクタ 130"/>
            <p:cNvCxnSpPr/>
            <p:nvPr/>
          </p:nvCxnSpPr>
          <p:spPr>
            <a:xfrm flipV="1">
              <a:off x="3805323" y="1270915"/>
              <a:ext cx="0" cy="32400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p:cNvCxnSpPr/>
            <p:nvPr/>
          </p:nvCxnSpPr>
          <p:spPr>
            <a:xfrm rot="5400000" flipV="1">
              <a:off x="3967323" y="1432915"/>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p:nvPr/>
          </p:nvCxnSpPr>
          <p:spPr>
            <a:xfrm rot="2700000" flipV="1">
              <a:off x="3919875" y="1318363"/>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8" name="グループ化 137"/>
          <p:cNvGrpSpPr/>
          <p:nvPr/>
        </p:nvGrpSpPr>
        <p:grpSpPr>
          <a:xfrm>
            <a:off x="6522854" y="5487423"/>
            <a:ext cx="371448" cy="324000"/>
            <a:chOff x="3844392" y="1564894"/>
            <a:chExt cx="371448" cy="324000"/>
          </a:xfrm>
        </p:grpSpPr>
        <p:cxnSp>
          <p:nvCxnSpPr>
            <p:cNvPr id="139" name="直線矢印コネクタ 138"/>
            <p:cNvCxnSpPr/>
            <p:nvPr/>
          </p:nvCxnSpPr>
          <p:spPr>
            <a:xfrm flipV="1">
              <a:off x="3891840" y="1564894"/>
              <a:ext cx="0" cy="32400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p:nvPr/>
          </p:nvCxnSpPr>
          <p:spPr>
            <a:xfrm rot="5400000" flipV="1">
              <a:off x="4053840" y="1726894"/>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矢印コネクタ 140"/>
            <p:cNvCxnSpPr/>
            <p:nvPr/>
          </p:nvCxnSpPr>
          <p:spPr>
            <a:xfrm rot="2700000" flipV="1">
              <a:off x="4006392" y="1612342"/>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43" name="テキスト ボックス 142"/>
          <p:cNvSpPr txBox="1"/>
          <p:nvPr/>
        </p:nvSpPr>
        <p:spPr>
          <a:xfrm>
            <a:off x="6024339" y="2775870"/>
            <a:ext cx="1858146" cy="646331"/>
          </a:xfrm>
          <a:prstGeom prst="rect">
            <a:avLst/>
          </a:prstGeom>
          <a:noFill/>
        </p:spPr>
        <p:txBody>
          <a:bodyPr wrap="square" rtlCol="0">
            <a:spAutoFit/>
          </a:bodyPr>
          <a:lstStyle/>
          <a:p>
            <a:r>
              <a:rPr kumimoji="1" lang="ja-JP" altLang="en-US" dirty="0" smtClean="0"/>
              <a:t>オドメトリだけを</a:t>
            </a:r>
            <a:endParaRPr kumimoji="1" lang="en-US" altLang="ja-JP" dirty="0" smtClean="0"/>
          </a:p>
          <a:p>
            <a:r>
              <a:rPr lang="ja-JP" altLang="en-US" dirty="0"/>
              <a:t>信</a:t>
            </a:r>
            <a:r>
              <a:rPr lang="ja-JP" altLang="en-US" dirty="0" smtClean="0"/>
              <a:t>じている</a:t>
            </a:r>
            <a:r>
              <a:rPr lang="ja-JP" altLang="en-US" dirty="0"/>
              <a:t>場合</a:t>
            </a:r>
            <a:endParaRPr kumimoji="1" lang="ja-JP" altLang="en-US" dirty="0"/>
          </a:p>
        </p:txBody>
      </p:sp>
      <p:sp>
        <p:nvSpPr>
          <p:cNvPr id="146" name="フリーフォーム 145"/>
          <p:cNvSpPr/>
          <p:nvPr/>
        </p:nvSpPr>
        <p:spPr>
          <a:xfrm>
            <a:off x="6924675" y="3552795"/>
            <a:ext cx="2552700" cy="304830"/>
          </a:xfrm>
          <a:custGeom>
            <a:avLst/>
            <a:gdLst>
              <a:gd name="connsiteX0" fmla="*/ 0 w 2552700"/>
              <a:gd name="connsiteY0" fmla="*/ 304830 h 304830"/>
              <a:gd name="connsiteX1" fmla="*/ 428625 w 2552700"/>
              <a:gd name="connsiteY1" fmla="*/ 142905 h 304830"/>
              <a:gd name="connsiteX2" fmla="*/ 1314450 w 2552700"/>
              <a:gd name="connsiteY2" fmla="*/ 9555 h 304830"/>
              <a:gd name="connsiteX3" fmla="*/ 2143125 w 2552700"/>
              <a:gd name="connsiteY3" fmla="*/ 38130 h 304830"/>
              <a:gd name="connsiteX4" fmla="*/ 2552700 w 2552700"/>
              <a:gd name="connsiteY4" fmla="*/ 257205 h 30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304830">
                <a:moveTo>
                  <a:pt x="0" y="304830"/>
                </a:moveTo>
                <a:cubicBezTo>
                  <a:pt x="104775" y="248473"/>
                  <a:pt x="209550" y="192117"/>
                  <a:pt x="428625" y="142905"/>
                </a:cubicBezTo>
                <a:cubicBezTo>
                  <a:pt x="647700" y="93693"/>
                  <a:pt x="1028700" y="27017"/>
                  <a:pt x="1314450" y="9555"/>
                </a:cubicBezTo>
                <a:cubicBezTo>
                  <a:pt x="1600200" y="-7907"/>
                  <a:pt x="1936750" y="-3145"/>
                  <a:pt x="2143125" y="38130"/>
                </a:cubicBezTo>
                <a:cubicBezTo>
                  <a:pt x="2349500" y="79405"/>
                  <a:pt x="2451100" y="168305"/>
                  <a:pt x="2552700" y="257205"/>
                </a:cubicBezTo>
              </a:path>
            </a:pathLst>
          </a:custGeom>
          <a:noFill/>
          <a:ln w="28575">
            <a:solidFill>
              <a:srgbClr val="00B0F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フリーフォーム 146"/>
          <p:cNvSpPr/>
          <p:nvPr/>
        </p:nvSpPr>
        <p:spPr>
          <a:xfrm>
            <a:off x="6547697" y="5500869"/>
            <a:ext cx="2552700" cy="304830"/>
          </a:xfrm>
          <a:custGeom>
            <a:avLst/>
            <a:gdLst>
              <a:gd name="connsiteX0" fmla="*/ 0 w 2552700"/>
              <a:gd name="connsiteY0" fmla="*/ 304830 h 304830"/>
              <a:gd name="connsiteX1" fmla="*/ 428625 w 2552700"/>
              <a:gd name="connsiteY1" fmla="*/ 142905 h 304830"/>
              <a:gd name="connsiteX2" fmla="*/ 1314450 w 2552700"/>
              <a:gd name="connsiteY2" fmla="*/ 9555 h 304830"/>
              <a:gd name="connsiteX3" fmla="*/ 2143125 w 2552700"/>
              <a:gd name="connsiteY3" fmla="*/ 38130 h 304830"/>
              <a:gd name="connsiteX4" fmla="*/ 2552700 w 2552700"/>
              <a:gd name="connsiteY4" fmla="*/ 257205 h 30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304830">
                <a:moveTo>
                  <a:pt x="0" y="304830"/>
                </a:moveTo>
                <a:cubicBezTo>
                  <a:pt x="104775" y="248473"/>
                  <a:pt x="209550" y="192117"/>
                  <a:pt x="428625" y="142905"/>
                </a:cubicBezTo>
                <a:cubicBezTo>
                  <a:pt x="647700" y="93693"/>
                  <a:pt x="1028700" y="27017"/>
                  <a:pt x="1314450" y="9555"/>
                </a:cubicBezTo>
                <a:cubicBezTo>
                  <a:pt x="1600200" y="-7907"/>
                  <a:pt x="1936750" y="-3145"/>
                  <a:pt x="2143125" y="38130"/>
                </a:cubicBezTo>
                <a:cubicBezTo>
                  <a:pt x="2349500" y="79405"/>
                  <a:pt x="2451100" y="168305"/>
                  <a:pt x="2552700" y="257205"/>
                </a:cubicBezTo>
              </a:path>
            </a:pathLst>
          </a:custGeom>
          <a:noFill/>
          <a:ln w="28575">
            <a:solidFill>
              <a:srgbClr val="00B0F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4" name="グループ化 133"/>
          <p:cNvGrpSpPr/>
          <p:nvPr/>
        </p:nvGrpSpPr>
        <p:grpSpPr>
          <a:xfrm>
            <a:off x="6885697" y="5701278"/>
            <a:ext cx="371448" cy="324000"/>
            <a:chOff x="3844392" y="1564894"/>
            <a:chExt cx="371448" cy="324000"/>
          </a:xfrm>
        </p:grpSpPr>
        <p:cxnSp>
          <p:nvCxnSpPr>
            <p:cNvPr id="135" name="直線矢印コネクタ 134"/>
            <p:cNvCxnSpPr/>
            <p:nvPr/>
          </p:nvCxnSpPr>
          <p:spPr>
            <a:xfrm flipV="1">
              <a:off x="3891840" y="1564894"/>
              <a:ext cx="0" cy="32400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矢印コネクタ 135"/>
            <p:cNvCxnSpPr/>
            <p:nvPr/>
          </p:nvCxnSpPr>
          <p:spPr>
            <a:xfrm rot="5400000" flipV="1">
              <a:off x="4053840" y="1726894"/>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rot="2700000" flipV="1">
              <a:off x="4006392" y="1612342"/>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50" name="フリーフォーム 149"/>
          <p:cNvSpPr/>
          <p:nvPr/>
        </p:nvSpPr>
        <p:spPr>
          <a:xfrm>
            <a:off x="6562725" y="5838825"/>
            <a:ext cx="381000" cy="171450"/>
          </a:xfrm>
          <a:custGeom>
            <a:avLst/>
            <a:gdLst>
              <a:gd name="connsiteX0" fmla="*/ 381000 w 381000"/>
              <a:gd name="connsiteY0" fmla="*/ 171450 h 171450"/>
              <a:gd name="connsiteX1" fmla="*/ 133350 w 381000"/>
              <a:gd name="connsiteY1" fmla="*/ 142875 h 171450"/>
              <a:gd name="connsiteX2" fmla="*/ 0 w 381000"/>
              <a:gd name="connsiteY2" fmla="*/ 0 h 171450"/>
            </a:gdLst>
            <a:ahLst/>
            <a:cxnLst>
              <a:cxn ang="0">
                <a:pos x="connsiteX0" y="connsiteY0"/>
              </a:cxn>
              <a:cxn ang="0">
                <a:pos x="connsiteX1" y="connsiteY1"/>
              </a:cxn>
              <a:cxn ang="0">
                <a:pos x="connsiteX2" y="connsiteY2"/>
              </a:cxn>
            </a:cxnLst>
            <a:rect l="l" t="t" r="r" b="b"/>
            <a:pathLst>
              <a:path w="381000" h="171450">
                <a:moveTo>
                  <a:pt x="381000" y="171450"/>
                </a:moveTo>
                <a:cubicBezTo>
                  <a:pt x="288925" y="171450"/>
                  <a:pt x="196850" y="171450"/>
                  <a:pt x="133350" y="142875"/>
                </a:cubicBezTo>
                <a:cubicBezTo>
                  <a:pt x="69850" y="114300"/>
                  <a:pt x="34925" y="57150"/>
                  <a:pt x="0" y="0"/>
                </a:cubicBezTo>
              </a:path>
            </a:pathLst>
          </a:custGeom>
          <a:noFill/>
          <a:ln w="28575">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四角形吹き出し 150"/>
          <p:cNvSpPr/>
          <p:nvPr/>
        </p:nvSpPr>
        <p:spPr>
          <a:xfrm>
            <a:off x="6106287" y="6381619"/>
            <a:ext cx="1942338" cy="286111"/>
          </a:xfrm>
          <a:prstGeom prst="wedgeRectCallout">
            <a:avLst>
              <a:gd name="adj1" fmla="val -18003"/>
              <a:gd name="adj2" fmla="val -15722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100" b="1" dirty="0" smtClean="0">
                <a:solidFill>
                  <a:schemeClr val="tx1"/>
                </a:solidFill>
              </a:rPr>
              <a:t>スリップや外乱で生じる誤差</a:t>
            </a:r>
            <a:endParaRPr kumimoji="1" lang="ja-JP" altLang="en-US" sz="1100" b="1" dirty="0">
              <a:solidFill>
                <a:schemeClr val="tx1"/>
              </a:solidFill>
            </a:endParaRPr>
          </a:p>
        </p:txBody>
      </p:sp>
      <p:sp>
        <p:nvSpPr>
          <p:cNvPr id="121" name="右矢印 120"/>
          <p:cNvSpPr/>
          <p:nvPr/>
        </p:nvSpPr>
        <p:spPr>
          <a:xfrm>
            <a:off x="8099111" y="6398308"/>
            <a:ext cx="354800" cy="286111"/>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8487762" y="6378937"/>
            <a:ext cx="2721987" cy="307777"/>
          </a:xfrm>
          <a:prstGeom prst="rect">
            <a:avLst/>
          </a:prstGeom>
          <a:solidFill>
            <a:schemeClr val="bg1"/>
          </a:solidFill>
          <a:ln>
            <a:solidFill>
              <a:srgbClr val="FF0000"/>
            </a:solidFill>
          </a:ln>
        </p:spPr>
        <p:txBody>
          <a:bodyPr wrap="square" rtlCol="0">
            <a:spAutoFit/>
          </a:bodyPr>
          <a:lstStyle/>
          <a:p>
            <a:r>
              <a:rPr lang="ja-JP" altLang="en-US" sz="1400" dirty="0" smtClean="0"/>
              <a:t>地図とセンサ情報を利用して推定</a:t>
            </a:r>
            <a:endParaRPr kumimoji="1" lang="ja-JP" altLang="en-US" sz="1400" dirty="0"/>
          </a:p>
        </p:txBody>
      </p:sp>
      <p:sp>
        <p:nvSpPr>
          <p:cNvPr id="2" name="四角形吹き出し 1"/>
          <p:cNvSpPr/>
          <p:nvPr/>
        </p:nvSpPr>
        <p:spPr>
          <a:xfrm>
            <a:off x="9739348" y="5644690"/>
            <a:ext cx="1023508" cy="573452"/>
          </a:xfrm>
          <a:prstGeom prst="wedgeRectCallout">
            <a:avLst>
              <a:gd name="adj1" fmla="val -79172"/>
              <a:gd name="adj2" fmla="val 863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高精度な</a:t>
            </a:r>
            <a:endParaRPr lang="en-US" altLang="ja-JP" sz="1400" dirty="0" smtClean="0">
              <a:solidFill>
                <a:schemeClr val="tx1"/>
              </a:solidFill>
            </a:endParaRPr>
          </a:p>
          <a:p>
            <a:pPr algn="ctr"/>
            <a:r>
              <a:rPr lang="ja-JP" altLang="en-US" sz="1400" dirty="0" smtClean="0">
                <a:solidFill>
                  <a:schemeClr val="tx1"/>
                </a:solidFill>
              </a:rPr>
              <a:t>位置</a:t>
            </a:r>
            <a:r>
              <a:rPr lang="ja-JP" altLang="en-US" sz="1400" dirty="0">
                <a:solidFill>
                  <a:schemeClr val="tx1"/>
                </a:solidFill>
              </a:rPr>
              <a:t>推定</a:t>
            </a:r>
            <a:endParaRPr kumimoji="1" lang="ja-JP" altLang="en-US" sz="1400" dirty="0" smtClean="0">
              <a:solidFill>
                <a:schemeClr val="tx1"/>
              </a:solidFill>
            </a:endParaRPr>
          </a:p>
        </p:txBody>
      </p:sp>
    </p:spTree>
    <p:extLst>
      <p:ext uri="{BB962C8B-B14F-4D97-AF65-F5344CB8AC3E}">
        <p14:creationId xmlns:p14="http://schemas.microsoft.com/office/powerpoint/2010/main" val="3662505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err="1" smtClean="0"/>
              <a:t>amcl</a:t>
            </a:r>
            <a:endParaRPr kumimoji="1" lang="ja-JP" altLang="en-US" dirty="0"/>
          </a:p>
        </p:txBody>
      </p:sp>
      <p:sp>
        <p:nvSpPr>
          <p:cNvPr id="3" name="サブタイトル 2"/>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106859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031173"/>
            <a:ext cx="7977051" cy="3263082"/>
          </a:xfrm>
          <a:prstGeom prst="rect">
            <a:avLst/>
          </a:prstGeom>
        </p:spPr>
      </p:pic>
      <p:sp>
        <p:nvSpPr>
          <p:cNvPr id="6" name="正方形/長方形 5"/>
          <p:cNvSpPr/>
          <p:nvPr/>
        </p:nvSpPr>
        <p:spPr>
          <a:xfrm>
            <a:off x="661853" y="1663340"/>
            <a:ext cx="1044000" cy="324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吹き出し 13"/>
          <p:cNvSpPr/>
          <p:nvPr/>
        </p:nvSpPr>
        <p:spPr>
          <a:xfrm>
            <a:off x="1399434" y="1166517"/>
            <a:ext cx="873504" cy="361479"/>
          </a:xfrm>
          <a:prstGeom prst="wedgeRectCallout">
            <a:avLst>
              <a:gd name="adj1" fmla="val -42835"/>
              <a:gd name="adj2" fmla="val 111955"/>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solidFill>
                  <a:schemeClr val="tx1"/>
                </a:solidFill>
              </a:rPr>
              <a:t>ココ！</a:t>
            </a:r>
            <a:endParaRPr lang="ja-JP" altLang="en-US" b="1" dirty="0">
              <a:solidFill>
                <a:schemeClr val="tx1"/>
              </a:solidFill>
            </a:endParaRPr>
          </a:p>
        </p:txBody>
      </p:sp>
    </p:spTree>
    <p:extLst>
      <p:ext uri="{BB962C8B-B14F-4D97-AF65-F5344CB8AC3E}">
        <p14:creationId xmlns:p14="http://schemas.microsoft.com/office/powerpoint/2010/main" val="8540333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790700" y="979886"/>
            <a:ext cx="4023360" cy="2243534"/>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smtClean="0">
                <a:solidFill>
                  <a:schemeClr val="tx1"/>
                </a:solidFill>
              </a:rPr>
              <a:t>navigation</a:t>
            </a:r>
            <a:endParaRPr kumimoji="1" lang="ja-JP" altLang="en-US" dirty="0">
              <a:solidFill>
                <a:schemeClr val="tx1"/>
              </a:solidFill>
            </a:endParaRPr>
          </a:p>
        </p:txBody>
      </p:sp>
      <p:sp>
        <p:nvSpPr>
          <p:cNvPr id="5" name="テキスト ボックス 4"/>
          <p:cNvSpPr txBox="1"/>
          <p:nvPr/>
        </p:nvSpPr>
        <p:spPr>
          <a:xfrm>
            <a:off x="2247899" y="517327"/>
            <a:ext cx="2838451" cy="369332"/>
          </a:xfrm>
          <a:prstGeom prst="rect">
            <a:avLst/>
          </a:prstGeom>
          <a:noFill/>
        </p:spPr>
        <p:txBody>
          <a:bodyPr wrap="square" rtlCol="0">
            <a:spAutoFit/>
          </a:bodyPr>
          <a:lstStyle/>
          <a:p>
            <a:pPr algn="ctr"/>
            <a:r>
              <a:rPr lang="ja-JP" altLang="en-US" dirty="0" smtClean="0"/>
              <a:t>ナビゲーション関連一式</a:t>
            </a:r>
            <a:endParaRPr kumimoji="1" lang="ja-JP" altLang="en-US" dirty="0"/>
          </a:p>
        </p:txBody>
      </p:sp>
      <p:sp>
        <p:nvSpPr>
          <p:cNvPr id="8" name="テキスト ボックス 7"/>
          <p:cNvSpPr txBox="1"/>
          <p:nvPr/>
        </p:nvSpPr>
        <p:spPr>
          <a:xfrm>
            <a:off x="1802606" y="2103162"/>
            <a:ext cx="1638300" cy="369332"/>
          </a:xfrm>
          <a:prstGeom prst="rect">
            <a:avLst/>
          </a:prstGeom>
          <a:noFill/>
        </p:spPr>
        <p:txBody>
          <a:bodyPr wrap="square" rtlCol="0">
            <a:spAutoFit/>
          </a:bodyPr>
          <a:lstStyle/>
          <a:p>
            <a:r>
              <a:rPr lang="ja-JP" altLang="en-US" dirty="0"/>
              <a:t>自己</a:t>
            </a:r>
            <a:r>
              <a:rPr lang="ja-JP" altLang="en-US" dirty="0" smtClean="0"/>
              <a:t>位置推定</a:t>
            </a:r>
            <a:endParaRPr kumimoji="1" lang="ja-JP" altLang="en-US" dirty="0"/>
          </a:p>
        </p:txBody>
      </p:sp>
      <p:sp>
        <p:nvSpPr>
          <p:cNvPr id="10" name="テキスト ボックス 9"/>
          <p:cNvSpPr txBox="1"/>
          <p:nvPr/>
        </p:nvSpPr>
        <p:spPr>
          <a:xfrm>
            <a:off x="1802606" y="1460186"/>
            <a:ext cx="1733550" cy="369332"/>
          </a:xfrm>
          <a:prstGeom prst="rect">
            <a:avLst/>
          </a:prstGeom>
          <a:noFill/>
        </p:spPr>
        <p:txBody>
          <a:bodyPr wrap="square" rtlCol="0">
            <a:spAutoFit/>
          </a:bodyPr>
          <a:lstStyle/>
          <a:p>
            <a:r>
              <a:rPr lang="ja-JP" altLang="en-US" b="1" dirty="0" smtClean="0">
                <a:solidFill>
                  <a:srgbClr val="FF0000"/>
                </a:solidFill>
              </a:rPr>
              <a:t>ナビゲーション</a:t>
            </a:r>
            <a:endParaRPr lang="en-US" altLang="ja-JP" b="1" dirty="0" smtClean="0">
              <a:solidFill>
                <a:srgbClr val="FF0000"/>
              </a:solidFill>
            </a:endParaRPr>
          </a:p>
        </p:txBody>
      </p:sp>
      <p:sp>
        <p:nvSpPr>
          <p:cNvPr id="12" name="テキスト ボックス 11"/>
          <p:cNvSpPr txBox="1"/>
          <p:nvPr/>
        </p:nvSpPr>
        <p:spPr>
          <a:xfrm>
            <a:off x="1802606" y="2746138"/>
            <a:ext cx="1638300" cy="369332"/>
          </a:xfrm>
          <a:prstGeom prst="rect">
            <a:avLst/>
          </a:prstGeom>
          <a:noFill/>
        </p:spPr>
        <p:txBody>
          <a:bodyPr wrap="square" rtlCol="0">
            <a:spAutoFit/>
          </a:bodyPr>
          <a:lstStyle/>
          <a:p>
            <a:r>
              <a:rPr lang="ja-JP" altLang="en-US" dirty="0"/>
              <a:t>地図</a:t>
            </a:r>
            <a:r>
              <a:rPr lang="ja-JP" altLang="en-US" dirty="0" smtClean="0"/>
              <a:t>の管理</a:t>
            </a:r>
            <a:endParaRPr kumimoji="1" lang="ja-JP" altLang="en-US" dirty="0"/>
          </a:p>
        </p:txBody>
      </p:sp>
      <p:sp>
        <p:nvSpPr>
          <p:cNvPr id="13" name="テキスト ボックス 12"/>
          <p:cNvSpPr txBox="1"/>
          <p:nvPr/>
        </p:nvSpPr>
        <p:spPr>
          <a:xfrm>
            <a:off x="8284839" y="517327"/>
            <a:ext cx="2838451" cy="369332"/>
          </a:xfrm>
          <a:prstGeom prst="rect">
            <a:avLst/>
          </a:prstGeom>
          <a:noFill/>
        </p:spPr>
        <p:txBody>
          <a:bodyPr wrap="square" rtlCol="0">
            <a:spAutoFit/>
          </a:bodyPr>
          <a:lstStyle/>
          <a:p>
            <a:pPr algn="ctr"/>
            <a:r>
              <a:rPr kumimoji="1" lang="ja-JP" altLang="en-US" dirty="0" smtClean="0"/>
              <a:t>地図生成</a:t>
            </a:r>
            <a:endParaRPr kumimoji="1" lang="ja-JP" altLang="en-US" dirty="0"/>
          </a:p>
        </p:txBody>
      </p:sp>
      <p:sp>
        <p:nvSpPr>
          <p:cNvPr id="14" name="フリーフォーム 13"/>
          <p:cNvSpPr/>
          <p:nvPr/>
        </p:nvSpPr>
        <p:spPr>
          <a:xfrm>
            <a:off x="3539485" y="2422211"/>
            <a:ext cx="38100" cy="324000"/>
          </a:xfrm>
          <a:custGeom>
            <a:avLst/>
            <a:gdLst>
              <a:gd name="connsiteX0" fmla="*/ 0 w 38100"/>
              <a:gd name="connsiteY0" fmla="*/ 342900 h 342900"/>
              <a:gd name="connsiteX1" fmla="*/ 38100 w 38100"/>
              <a:gd name="connsiteY1" fmla="*/ 180975 h 342900"/>
              <a:gd name="connsiteX2" fmla="*/ 0 w 38100"/>
              <a:gd name="connsiteY2" fmla="*/ 0 h 342900"/>
            </a:gdLst>
            <a:ahLst/>
            <a:cxnLst>
              <a:cxn ang="0">
                <a:pos x="connsiteX0" y="connsiteY0"/>
              </a:cxn>
              <a:cxn ang="0">
                <a:pos x="connsiteX1" y="connsiteY1"/>
              </a:cxn>
              <a:cxn ang="0">
                <a:pos x="connsiteX2" y="connsiteY2"/>
              </a:cxn>
            </a:cxnLst>
            <a:rect l="l" t="t" r="r" b="b"/>
            <a:pathLst>
              <a:path w="38100" h="342900">
                <a:moveTo>
                  <a:pt x="0" y="342900"/>
                </a:moveTo>
                <a:cubicBezTo>
                  <a:pt x="19050" y="290512"/>
                  <a:pt x="38100" y="238125"/>
                  <a:pt x="38100" y="180975"/>
                </a:cubicBezTo>
                <a:cubicBezTo>
                  <a:pt x="38100" y="123825"/>
                  <a:pt x="19050" y="61912"/>
                  <a:pt x="0" y="0"/>
                </a:cubicBezTo>
              </a:path>
            </a:pathLst>
          </a:custGeom>
          <a:noFill/>
          <a:ln w="190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14"/>
          <p:cNvSpPr/>
          <p:nvPr/>
        </p:nvSpPr>
        <p:spPr>
          <a:xfrm>
            <a:off x="4679632" y="1803360"/>
            <a:ext cx="128588" cy="936000"/>
          </a:xfrm>
          <a:custGeom>
            <a:avLst/>
            <a:gdLst>
              <a:gd name="connsiteX0" fmla="*/ 0 w 38100"/>
              <a:gd name="connsiteY0" fmla="*/ 342900 h 342900"/>
              <a:gd name="connsiteX1" fmla="*/ 38100 w 38100"/>
              <a:gd name="connsiteY1" fmla="*/ 180975 h 342900"/>
              <a:gd name="connsiteX2" fmla="*/ 0 w 38100"/>
              <a:gd name="connsiteY2" fmla="*/ 0 h 342900"/>
            </a:gdLst>
            <a:ahLst/>
            <a:cxnLst>
              <a:cxn ang="0">
                <a:pos x="connsiteX0" y="connsiteY0"/>
              </a:cxn>
              <a:cxn ang="0">
                <a:pos x="connsiteX1" y="connsiteY1"/>
              </a:cxn>
              <a:cxn ang="0">
                <a:pos x="connsiteX2" y="connsiteY2"/>
              </a:cxn>
            </a:cxnLst>
            <a:rect l="l" t="t" r="r" b="b"/>
            <a:pathLst>
              <a:path w="38100" h="342900">
                <a:moveTo>
                  <a:pt x="0" y="342900"/>
                </a:moveTo>
                <a:cubicBezTo>
                  <a:pt x="19050" y="290512"/>
                  <a:pt x="38100" y="238125"/>
                  <a:pt x="38100" y="180975"/>
                </a:cubicBezTo>
                <a:cubicBezTo>
                  <a:pt x="38100" y="123825"/>
                  <a:pt x="19050" y="61912"/>
                  <a:pt x="0" y="0"/>
                </a:cubicBezTo>
              </a:path>
            </a:pathLst>
          </a:custGeom>
          <a:noFill/>
          <a:ln w="190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a:off x="3544242" y="1790364"/>
            <a:ext cx="38100" cy="324000"/>
          </a:xfrm>
          <a:custGeom>
            <a:avLst/>
            <a:gdLst>
              <a:gd name="connsiteX0" fmla="*/ 0 w 38100"/>
              <a:gd name="connsiteY0" fmla="*/ 342900 h 342900"/>
              <a:gd name="connsiteX1" fmla="*/ 38100 w 38100"/>
              <a:gd name="connsiteY1" fmla="*/ 180975 h 342900"/>
              <a:gd name="connsiteX2" fmla="*/ 0 w 38100"/>
              <a:gd name="connsiteY2" fmla="*/ 0 h 342900"/>
            </a:gdLst>
            <a:ahLst/>
            <a:cxnLst>
              <a:cxn ang="0">
                <a:pos x="connsiteX0" y="connsiteY0"/>
              </a:cxn>
              <a:cxn ang="0">
                <a:pos x="connsiteX1" y="connsiteY1"/>
              </a:cxn>
              <a:cxn ang="0">
                <a:pos x="connsiteX2" y="connsiteY2"/>
              </a:cxn>
            </a:cxnLst>
            <a:rect l="l" t="t" r="r" b="b"/>
            <a:pathLst>
              <a:path w="38100" h="342900">
                <a:moveTo>
                  <a:pt x="0" y="342900"/>
                </a:moveTo>
                <a:cubicBezTo>
                  <a:pt x="19050" y="290512"/>
                  <a:pt x="38100" y="238125"/>
                  <a:pt x="38100" y="180975"/>
                </a:cubicBezTo>
                <a:cubicBezTo>
                  <a:pt x="38100" y="123825"/>
                  <a:pt x="19050" y="61912"/>
                  <a:pt x="0" y="0"/>
                </a:cubicBezTo>
              </a:path>
            </a:pathLst>
          </a:custGeom>
          <a:noFill/>
          <a:ln w="190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3550439" y="2408711"/>
            <a:ext cx="1060132" cy="338554"/>
          </a:xfrm>
          <a:prstGeom prst="rect">
            <a:avLst/>
          </a:prstGeom>
          <a:noFill/>
        </p:spPr>
        <p:txBody>
          <a:bodyPr wrap="square" rtlCol="0">
            <a:spAutoFit/>
          </a:bodyPr>
          <a:lstStyle/>
          <a:p>
            <a:r>
              <a:rPr lang="ja-JP" altLang="en-US" sz="800" dirty="0">
                <a:solidFill>
                  <a:srgbClr val="C00000"/>
                </a:solidFill>
              </a:rPr>
              <a:t>正確</a:t>
            </a:r>
            <a:r>
              <a:rPr lang="ja-JP" altLang="en-US" sz="800" dirty="0" smtClean="0">
                <a:solidFill>
                  <a:srgbClr val="C00000"/>
                </a:solidFill>
              </a:rPr>
              <a:t>な位置推定のために地図を使う</a:t>
            </a:r>
            <a:endParaRPr lang="en-US" altLang="ja-JP" sz="800" dirty="0" smtClean="0">
              <a:solidFill>
                <a:srgbClr val="C00000"/>
              </a:solidFill>
            </a:endParaRPr>
          </a:p>
        </p:txBody>
      </p:sp>
      <p:sp>
        <p:nvSpPr>
          <p:cNvPr id="7" name="正方形/長方形 6"/>
          <p:cNvSpPr/>
          <p:nvPr/>
        </p:nvSpPr>
        <p:spPr>
          <a:xfrm>
            <a:off x="3472815" y="2121141"/>
            <a:ext cx="866775" cy="304800"/>
          </a:xfrm>
          <a:prstGeom prst="rect">
            <a:avLst/>
          </a:prstGeom>
          <a:solidFill>
            <a:srgbClr val="FFCCCC"/>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smtClean="0">
                <a:solidFill>
                  <a:schemeClr val="tx1"/>
                </a:solidFill>
              </a:rPr>
              <a:t>amcl</a:t>
            </a:r>
            <a:endParaRPr kumimoji="1" lang="ja-JP" altLang="en-US" dirty="0">
              <a:solidFill>
                <a:schemeClr val="tx1"/>
              </a:solidFill>
            </a:endParaRPr>
          </a:p>
        </p:txBody>
      </p:sp>
      <p:sp>
        <p:nvSpPr>
          <p:cNvPr id="9" name="正方形/長方形 8"/>
          <p:cNvSpPr/>
          <p:nvPr/>
        </p:nvSpPr>
        <p:spPr>
          <a:xfrm>
            <a:off x="3472815" y="1492210"/>
            <a:ext cx="1304925" cy="304800"/>
          </a:xfrm>
          <a:prstGeom prst="rect">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solidFill>
                  <a:schemeClr val="tx1"/>
                </a:solidFill>
              </a:rPr>
              <a:t>move_base</a:t>
            </a:r>
            <a:endParaRPr lang="ja-JP" altLang="en-US" dirty="0">
              <a:solidFill>
                <a:schemeClr val="tx1"/>
              </a:solidFill>
            </a:endParaRPr>
          </a:p>
        </p:txBody>
      </p:sp>
      <p:sp>
        <p:nvSpPr>
          <p:cNvPr id="11" name="正方形/長方形 10"/>
          <p:cNvSpPr/>
          <p:nvPr/>
        </p:nvSpPr>
        <p:spPr>
          <a:xfrm>
            <a:off x="3487102" y="2741357"/>
            <a:ext cx="1452563" cy="304800"/>
          </a:xfrm>
          <a:prstGeom prst="rect">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solidFill>
                  <a:schemeClr val="tx1"/>
                </a:solidFill>
              </a:rPr>
              <a:t>m</a:t>
            </a:r>
            <a:r>
              <a:rPr kumimoji="1" lang="en-US" altLang="ja-JP" dirty="0" err="1" smtClean="0">
                <a:solidFill>
                  <a:schemeClr val="tx1"/>
                </a:solidFill>
              </a:rPr>
              <a:t>ap_serever</a:t>
            </a:r>
            <a:endParaRPr kumimoji="1" lang="ja-JP" altLang="en-US" dirty="0">
              <a:solidFill>
                <a:schemeClr val="tx1"/>
              </a:solidFill>
            </a:endParaRPr>
          </a:p>
        </p:txBody>
      </p:sp>
      <p:sp>
        <p:nvSpPr>
          <p:cNvPr id="18" name="テキスト ボックス 17"/>
          <p:cNvSpPr txBox="1"/>
          <p:nvPr/>
        </p:nvSpPr>
        <p:spPr>
          <a:xfrm>
            <a:off x="3550439" y="1793112"/>
            <a:ext cx="1060132" cy="338554"/>
          </a:xfrm>
          <a:prstGeom prst="rect">
            <a:avLst/>
          </a:prstGeom>
          <a:noFill/>
        </p:spPr>
        <p:txBody>
          <a:bodyPr wrap="square" rtlCol="0">
            <a:spAutoFit/>
          </a:bodyPr>
          <a:lstStyle/>
          <a:p>
            <a:r>
              <a:rPr lang="ja-JP" altLang="en-US" sz="800" dirty="0">
                <a:solidFill>
                  <a:srgbClr val="C00000"/>
                </a:solidFill>
              </a:rPr>
              <a:t>正確</a:t>
            </a:r>
            <a:r>
              <a:rPr lang="ja-JP" altLang="en-US" sz="800" dirty="0" smtClean="0">
                <a:solidFill>
                  <a:srgbClr val="C00000"/>
                </a:solidFill>
              </a:rPr>
              <a:t>なナビのために</a:t>
            </a:r>
            <a:endParaRPr lang="en-US" altLang="ja-JP" sz="800" dirty="0" smtClean="0">
              <a:solidFill>
                <a:srgbClr val="C00000"/>
              </a:solidFill>
            </a:endParaRPr>
          </a:p>
          <a:p>
            <a:r>
              <a:rPr lang="ja-JP" altLang="en-US" sz="800" dirty="0">
                <a:solidFill>
                  <a:srgbClr val="C00000"/>
                </a:solidFill>
              </a:rPr>
              <a:t>正確</a:t>
            </a:r>
            <a:r>
              <a:rPr lang="ja-JP" altLang="en-US" sz="800" dirty="0" smtClean="0">
                <a:solidFill>
                  <a:srgbClr val="C00000"/>
                </a:solidFill>
              </a:rPr>
              <a:t>な推定値を使う</a:t>
            </a:r>
            <a:endParaRPr lang="en-US" altLang="ja-JP" sz="800" dirty="0" smtClean="0">
              <a:solidFill>
                <a:srgbClr val="C00000"/>
              </a:solidFill>
            </a:endParaRPr>
          </a:p>
        </p:txBody>
      </p:sp>
      <p:sp>
        <p:nvSpPr>
          <p:cNvPr id="19" name="テキスト ボックス 18"/>
          <p:cNvSpPr txBox="1"/>
          <p:nvPr/>
        </p:nvSpPr>
        <p:spPr>
          <a:xfrm>
            <a:off x="4769883" y="2110689"/>
            <a:ext cx="1060132" cy="338554"/>
          </a:xfrm>
          <a:prstGeom prst="rect">
            <a:avLst/>
          </a:prstGeom>
          <a:noFill/>
        </p:spPr>
        <p:txBody>
          <a:bodyPr wrap="square" rtlCol="0">
            <a:spAutoFit/>
          </a:bodyPr>
          <a:lstStyle/>
          <a:p>
            <a:r>
              <a:rPr lang="ja-JP" altLang="en-US" sz="800" dirty="0">
                <a:solidFill>
                  <a:srgbClr val="C00000"/>
                </a:solidFill>
              </a:rPr>
              <a:t>正確</a:t>
            </a:r>
            <a:r>
              <a:rPr lang="ja-JP" altLang="en-US" sz="800" dirty="0" smtClean="0">
                <a:solidFill>
                  <a:srgbClr val="C00000"/>
                </a:solidFill>
              </a:rPr>
              <a:t>なナビのために</a:t>
            </a:r>
            <a:endParaRPr lang="en-US" altLang="ja-JP" sz="800" dirty="0" smtClean="0">
              <a:solidFill>
                <a:srgbClr val="C00000"/>
              </a:solidFill>
            </a:endParaRPr>
          </a:p>
          <a:p>
            <a:r>
              <a:rPr lang="ja-JP" altLang="en-US" sz="800" dirty="0" smtClean="0">
                <a:solidFill>
                  <a:srgbClr val="C00000"/>
                </a:solidFill>
              </a:rPr>
              <a:t>地図を使う</a:t>
            </a:r>
            <a:endParaRPr lang="en-US" altLang="ja-JP" sz="800" dirty="0" smtClean="0">
              <a:solidFill>
                <a:srgbClr val="C00000"/>
              </a:solidFill>
            </a:endParaRPr>
          </a:p>
        </p:txBody>
      </p:sp>
      <p:sp>
        <p:nvSpPr>
          <p:cNvPr id="20" name="正方形/長方形 19"/>
          <p:cNvSpPr/>
          <p:nvPr/>
        </p:nvSpPr>
        <p:spPr>
          <a:xfrm>
            <a:off x="7692385" y="979886"/>
            <a:ext cx="4023360" cy="2243534"/>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smtClean="0">
                <a:solidFill>
                  <a:schemeClr val="tx1"/>
                </a:solidFill>
              </a:rPr>
              <a:t>slam_gmapping</a:t>
            </a:r>
            <a:endParaRPr kumimoji="1" lang="ja-JP" altLang="en-US" dirty="0">
              <a:solidFill>
                <a:schemeClr val="tx1"/>
              </a:solidFill>
            </a:endParaRPr>
          </a:p>
        </p:txBody>
      </p:sp>
      <p:sp>
        <p:nvSpPr>
          <p:cNvPr id="21" name="正方形/長方形 20"/>
          <p:cNvSpPr/>
          <p:nvPr/>
        </p:nvSpPr>
        <p:spPr>
          <a:xfrm>
            <a:off x="8482482" y="2741357"/>
            <a:ext cx="1452563" cy="304800"/>
          </a:xfrm>
          <a:prstGeom prst="rect">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smtClean="0">
                <a:solidFill>
                  <a:schemeClr val="tx1"/>
                </a:solidFill>
              </a:rPr>
              <a:t>gmapping</a:t>
            </a:r>
            <a:endParaRPr kumimoji="1" lang="ja-JP" altLang="en-US" dirty="0">
              <a:solidFill>
                <a:schemeClr val="tx1"/>
              </a:solidFill>
            </a:endParaRPr>
          </a:p>
        </p:txBody>
      </p:sp>
      <p:sp>
        <p:nvSpPr>
          <p:cNvPr id="23" name="正方形/長方形 22"/>
          <p:cNvSpPr/>
          <p:nvPr/>
        </p:nvSpPr>
        <p:spPr>
          <a:xfrm>
            <a:off x="6342100" y="2565204"/>
            <a:ext cx="838200" cy="65710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dirty="0" smtClean="0"/>
              <a:t>地図</a:t>
            </a:r>
            <a:endParaRPr lang="en-US" altLang="ja-JP" dirty="0" smtClean="0"/>
          </a:p>
          <a:p>
            <a:pPr algn="ctr"/>
            <a:r>
              <a:rPr kumimoji="1" lang="ja-JP" altLang="en-US" dirty="0"/>
              <a:t>データ</a:t>
            </a:r>
          </a:p>
        </p:txBody>
      </p:sp>
      <p:cxnSp>
        <p:nvCxnSpPr>
          <p:cNvPr id="25" name="直線矢印コネクタ 24"/>
          <p:cNvCxnSpPr>
            <a:stCxn id="21" idx="1"/>
            <a:endCxn id="23" idx="3"/>
          </p:cNvCxnSpPr>
          <p:nvPr/>
        </p:nvCxnSpPr>
        <p:spPr>
          <a:xfrm flipH="1">
            <a:off x="7180300" y="2893757"/>
            <a:ext cx="1302182" cy="0"/>
          </a:xfrm>
          <a:prstGeom prst="straightConnector1">
            <a:avLst/>
          </a:prstGeom>
          <a:noFill/>
          <a:ln w="19050">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 name="直線矢印コネクタ 26"/>
          <p:cNvCxnSpPr>
            <a:stCxn id="23" idx="1"/>
            <a:endCxn id="11" idx="3"/>
          </p:cNvCxnSpPr>
          <p:nvPr/>
        </p:nvCxnSpPr>
        <p:spPr>
          <a:xfrm flipH="1">
            <a:off x="4939665" y="2893757"/>
            <a:ext cx="1402435"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7663861" y="2678313"/>
            <a:ext cx="869287" cy="215444"/>
          </a:xfrm>
          <a:prstGeom prst="rect">
            <a:avLst/>
          </a:prstGeom>
          <a:noFill/>
        </p:spPr>
        <p:txBody>
          <a:bodyPr wrap="square" rtlCol="0">
            <a:spAutoFit/>
          </a:bodyPr>
          <a:lstStyle/>
          <a:p>
            <a:r>
              <a:rPr lang="ja-JP" altLang="en-US" sz="800" dirty="0" smtClean="0">
                <a:solidFill>
                  <a:schemeClr val="accent6">
                    <a:lumMod val="75000"/>
                  </a:schemeClr>
                </a:solidFill>
              </a:rPr>
              <a:t>地図を保存する</a:t>
            </a:r>
            <a:endParaRPr lang="en-US" altLang="ja-JP" sz="800" dirty="0" smtClean="0">
              <a:solidFill>
                <a:schemeClr val="accent6">
                  <a:lumMod val="75000"/>
                </a:schemeClr>
              </a:solidFill>
            </a:endParaRPr>
          </a:p>
        </p:txBody>
      </p:sp>
      <p:sp>
        <p:nvSpPr>
          <p:cNvPr id="29" name="テキスト ボックス 28"/>
          <p:cNvSpPr txBox="1"/>
          <p:nvPr/>
        </p:nvSpPr>
        <p:spPr>
          <a:xfrm>
            <a:off x="4981093" y="2678313"/>
            <a:ext cx="941071" cy="215444"/>
          </a:xfrm>
          <a:prstGeom prst="rect">
            <a:avLst/>
          </a:prstGeom>
          <a:noFill/>
        </p:spPr>
        <p:txBody>
          <a:bodyPr wrap="square" rtlCol="0">
            <a:spAutoFit/>
          </a:bodyPr>
          <a:lstStyle/>
          <a:p>
            <a:r>
              <a:rPr lang="ja-JP" altLang="en-US" sz="800" dirty="0" smtClean="0">
                <a:solidFill>
                  <a:schemeClr val="accent6">
                    <a:lumMod val="75000"/>
                  </a:schemeClr>
                </a:solidFill>
              </a:rPr>
              <a:t>地図を読み込む</a:t>
            </a:r>
            <a:endParaRPr lang="en-US" altLang="ja-JP" sz="800" dirty="0" smtClean="0">
              <a:solidFill>
                <a:schemeClr val="accent6">
                  <a:lumMod val="75000"/>
                </a:schemeClr>
              </a:solidFill>
            </a:endParaRPr>
          </a:p>
        </p:txBody>
      </p:sp>
      <p:sp>
        <p:nvSpPr>
          <p:cNvPr id="30" name="テキスト ボックス 29"/>
          <p:cNvSpPr txBox="1"/>
          <p:nvPr/>
        </p:nvSpPr>
        <p:spPr>
          <a:xfrm>
            <a:off x="10237946" y="2709091"/>
            <a:ext cx="1379288" cy="369332"/>
          </a:xfrm>
          <a:prstGeom prst="rect">
            <a:avLst/>
          </a:prstGeom>
          <a:noFill/>
        </p:spPr>
        <p:txBody>
          <a:bodyPr wrap="square" rtlCol="0">
            <a:spAutoFit/>
          </a:bodyPr>
          <a:lstStyle/>
          <a:p>
            <a:r>
              <a:rPr lang="ja-JP" altLang="en-US" dirty="0"/>
              <a:t>地図</a:t>
            </a:r>
            <a:r>
              <a:rPr lang="ja-JP" altLang="en-US" dirty="0" smtClean="0"/>
              <a:t>の生成</a:t>
            </a:r>
            <a:endParaRPr kumimoji="1" lang="ja-JP" altLang="en-US" dirty="0"/>
          </a:p>
        </p:txBody>
      </p:sp>
      <p:sp>
        <p:nvSpPr>
          <p:cNvPr id="31" name="テキスト ボックス 30"/>
          <p:cNvSpPr txBox="1"/>
          <p:nvPr/>
        </p:nvSpPr>
        <p:spPr>
          <a:xfrm>
            <a:off x="835808" y="1460186"/>
            <a:ext cx="655452" cy="369332"/>
          </a:xfrm>
          <a:prstGeom prst="rect">
            <a:avLst/>
          </a:prstGeom>
          <a:noFill/>
        </p:spPr>
        <p:txBody>
          <a:bodyPr wrap="square" rtlCol="0">
            <a:spAutoFit/>
          </a:bodyPr>
          <a:lstStyle/>
          <a:p>
            <a:r>
              <a:rPr kumimoji="1" lang="ja-JP" altLang="en-US" dirty="0" smtClean="0"/>
              <a:t>親分</a:t>
            </a:r>
            <a:endParaRPr kumimoji="1" lang="ja-JP" altLang="en-US" dirty="0"/>
          </a:p>
        </p:txBody>
      </p:sp>
      <p:sp>
        <p:nvSpPr>
          <p:cNvPr id="32" name="左中かっこ 31"/>
          <p:cNvSpPr/>
          <p:nvPr/>
        </p:nvSpPr>
        <p:spPr>
          <a:xfrm>
            <a:off x="1506500" y="2042160"/>
            <a:ext cx="162280" cy="103626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テキスト ボックス 32"/>
          <p:cNvSpPr txBox="1"/>
          <p:nvPr/>
        </p:nvSpPr>
        <p:spPr>
          <a:xfrm>
            <a:off x="844377" y="2393322"/>
            <a:ext cx="655452" cy="369332"/>
          </a:xfrm>
          <a:prstGeom prst="rect">
            <a:avLst/>
          </a:prstGeom>
          <a:noFill/>
        </p:spPr>
        <p:txBody>
          <a:bodyPr wrap="square" rtlCol="0">
            <a:spAutoFit/>
          </a:bodyPr>
          <a:lstStyle/>
          <a:p>
            <a:r>
              <a:rPr kumimoji="1" lang="ja-JP" altLang="en-US" dirty="0" smtClean="0"/>
              <a:t>子分</a:t>
            </a:r>
            <a:endParaRPr kumimoji="1" lang="ja-JP" altLang="en-US" dirty="0"/>
          </a:p>
        </p:txBody>
      </p:sp>
      <p:sp>
        <p:nvSpPr>
          <p:cNvPr id="34" name="左中かっこ 33"/>
          <p:cNvSpPr/>
          <p:nvPr/>
        </p:nvSpPr>
        <p:spPr>
          <a:xfrm>
            <a:off x="1499355" y="1477358"/>
            <a:ext cx="162280" cy="36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正方形/長方形 34"/>
          <p:cNvSpPr/>
          <p:nvPr/>
        </p:nvSpPr>
        <p:spPr>
          <a:xfrm>
            <a:off x="1790700" y="3495219"/>
            <a:ext cx="1135380" cy="286879"/>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200" dirty="0" smtClean="0">
                <a:solidFill>
                  <a:schemeClr val="tx1"/>
                </a:solidFill>
              </a:rPr>
              <a:t>メタパッケージ</a:t>
            </a:r>
            <a:endParaRPr kumimoji="1" lang="ja-JP" altLang="en-US" sz="1200" dirty="0">
              <a:solidFill>
                <a:schemeClr val="tx1"/>
              </a:solidFill>
            </a:endParaRPr>
          </a:p>
        </p:txBody>
      </p:sp>
      <p:sp>
        <p:nvSpPr>
          <p:cNvPr id="36" name="正方形/長方形 35"/>
          <p:cNvSpPr/>
          <p:nvPr/>
        </p:nvSpPr>
        <p:spPr>
          <a:xfrm>
            <a:off x="1790700" y="3843561"/>
            <a:ext cx="1135380" cy="286879"/>
          </a:xfrm>
          <a:prstGeom prst="rect">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200" dirty="0">
                <a:solidFill>
                  <a:schemeClr val="tx1"/>
                </a:solidFill>
              </a:rPr>
              <a:t>パッケージ</a:t>
            </a:r>
          </a:p>
        </p:txBody>
      </p:sp>
      <p:sp>
        <p:nvSpPr>
          <p:cNvPr id="37" name="四角形吹き出し 36"/>
          <p:cNvSpPr/>
          <p:nvPr/>
        </p:nvSpPr>
        <p:spPr>
          <a:xfrm>
            <a:off x="4994608" y="1235209"/>
            <a:ext cx="873504" cy="361479"/>
          </a:xfrm>
          <a:prstGeom prst="wedgeRectCallout">
            <a:avLst>
              <a:gd name="adj1" fmla="val -125583"/>
              <a:gd name="adj2" fmla="val 249277"/>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solidFill>
                  <a:schemeClr val="tx1"/>
                </a:solidFill>
              </a:rPr>
              <a:t>ココ！</a:t>
            </a:r>
            <a:endParaRPr lang="ja-JP" altLang="en-US" b="1" dirty="0">
              <a:solidFill>
                <a:schemeClr val="tx1"/>
              </a:solidFill>
            </a:endParaRPr>
          </a:p>
        </p:txBody>
      </p:sp>
    </p:spTree>
    <p:extLst>
      <p:ext uri="{BB962C8B-B14F-4D97-AF65-F5344CB8AC3E}">
        <p14:creationId xmlns:p14="http://schemas.microsoft.com/office/powerpoint/2010/main" val="19486800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790700" y="979886"/>
            <a:ext cx="4023360" cy="2243534"/>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smtClean="0">
                <a:solidFill>
                  <a:schemeClr val="tx1"/>
                </a:solidFill>
              </a:rPr>
              <a:t>navigation</a:t>
            </a:r>
            <a:endParaRPr kumimoji="1" lang="ja-JP" altLang="en-US" dirty="0">
              <a:solidFill>
                <a:schemeClr val="tx1"/>
              </a:solidFill>
            </a:endParaRPr>
          </a:p>
        </p:txBody>
      </p:sp>
      <p:sp>
        <p:nvSpPr>
          <p:cNvPr id="5" name="テキスト ボックス 4"/>
          <p:cNvSpPr txBox="1"/>
          <p:nvPr/>
        </p:nvSpPr>
        <p:spPr>
          <a:xfrm>
            <a:off x="2247899" y="517327"/>
            <a:ext cx="2838451" cy="369332"/>
          </a:xfrm>
          <a:prstGeom prst="rect">
            <a:avLst/>
          </a:prstGeom>
          <a:noFill/>
        </p:spPr>
        <p:txBody>
          <a:bodyPr wrap="square" rtlCol="0">
            <a:spAutoFit/>
          </a:bodyPr>
          <a:lstStyle/>
          <a:p>
            <a:pPr algn="ctr"/>
            <a:r>
              <a:rPr lang="ja-JP" altLang="en-US" dirty="0" smtClean="0"/>
              <a:t>ナビゲーション関連一式</a:t>
            </a:r>
            <a:endParaRPr kumimoji="1" lang="ja-JP" altLang="en-US" dirty="0"/>
          </a:p>
        </p:txBody>
      </p:sp>
      <p:sp>
        <p:nvSpPr>
          <p:cNvPr id="8" name="テキスト ボックス 7"/>
          <p:cNvSpPr txBox="1"/>
          <p:nvPr/>
        </p:nvSpPr>
        <p:spPr>
          <a:xfrm>
            <a:off x="1802606" y="2103162"/>
            <a:ext cx="1638300" cy="369332"/>
          </a:xfrm>
          <a:prstGeom prst="rect">
            <a:avLst/>
          </a:prstGeom>
          <a:noFill/>
        </p:spPr>
        <p:txBody>
          <a:bodyPr wrap="square" rtlCol="0">
            <a:spAutoFit/>
          </a:bodyPr>
          <a:lstStyle>
            <a:defPPr>
              <a:defRPr lang="ja-JP"/>
            </a:defPPr>
            <a:lvl1pPr>
              <a:defRPr b="1">
                <a:solidFill>
                  <a:srgbClr val="FF0000"/>
                </a:solidFill>
              </a:defRPr>
            </a:lvl1pPr>
          </a:lstStyle>
          <a:p>
            <a:r>
              <a:rPr lang="ja-JP" altLang="en-US" dirty="0"/>
              <a:t>自己位置推定</a:t>
            </a:r>
          </a:p>
        </p:txBody>
      </p:sp>
      <p:sp>
        <p:nvSpPr>
          <p:cNvPr id="10" name="テキスト ボックス 9"/>
          <p:cNvSpPr txBox="1"/>
          <p:nvPr/>
        </p:nvSpPr>
        <p:spPr>
          <a:xfrm>
            <a:off x="1802606" y="1460186"/>
            <a:ext cx="1733550" cy="369332"/>
          </a:xfrm>
          <a:prstGeom prst="rect">
            <a:avLst/>
          </a:prstGeom>
          <a:noFill/>
        </p:spPr>
        <p:txBody>
          <a:bodyPr wrap="square" rtlCol="0">
            <a:spAutoFit/>
          </a:bodyPr>
          <a:lstStyle>
            <a:defPPr>
              <a:defRPr lang="ja-JP"/>
            </a:defPPr>
          </a:lstStyle>
          <a:p>
            <a:r>
              <a:rPr lang="ja-JP" altLang="en-US" dirty="0"/>
              <a:t>ナビゲーション</a:t>
            </a:r>
            <a:endParaRPr lang="en-US" altLang="ja-JP" dirty="0"/>
          </a:p>
        </p:txBody>
      </p:sp>
      <p:sp>
        <p:nvSpPr>
          <p:cNvPr id="12" name="テキスト ボックス 11"/>
          <p:cNvSpPr txBox="1"/>
          <p:nvPr/>
        </p:nvSpPr>
        <p:spPr>
          <a:xfrm>
            <a:off x="1802606" y="2746138"/>
            <a:ext cx="1638300" cy="369332"/>
          </a:xfrm>
          <a:prstGeom prst="rect">
            <a:avLst/>
          </a:prstGeom>
          <a:noFill/>
        </p:spPr>
        <p:txBody>
          <a:bodyPr wrap="square" rtlCol="0">
            <a:spAutoFit/>
          </a:bodyPr>
          <a:lstStyle/>
          <a:p>
            <a:r>
              <a:rPr lang="ja-JP" altLang="en-US" dirty="0"/>
              <a:t>地図</a:t>
            </a:r>
            <a:r>
              <a:rPr lang="ja-JP" altLang="en-US" dirty="0" smtClean="0"/>
              <a:t>の管理</a:t>
            </a:r>
            <a:endParaRPr kumimoji="1" lang="ja-JP" altLang="en-US" dirty="0"/>
          </a:p>
        </p:txBody>
      </p:sp>
      <p:sp>
        <p:nvSpPr>
          <p:cNvPr id="13" name="テキスト ボックス 12"/>
          <p:cNvSpPr txBox="1"/>
          <p:nvPr/>
        </p:nvSpPr>
        <p:spPr>
          <a:xfrm>
            <a:off x="8284839" y="517327"/>
            <a:ext cx="2838451" cy="369332"/>
          </a:xfrm>
          <a:prstGeom prst="rect">
            <a:avLst/>
          </a:prstGeom>
          <a:noFill/>
        </p:spPr>
        <p:txBody>
          <a:bodyPr wrap="square" rtlCol="0">
            <a:spAutoFit/>
          </a:bodyPr>
          <a:lstStyle/>
          <a:p>
            <a:pPr algn="ctr"/>
            <a:r>
              <a:rPr kumimoji="1" lang="ja-JP" altLang="en-US" dirty="0" smtClean="0"/>
              <a:t>地図生成</a:t>
            </a:r>
            <a:endParaRPr kumimoji="1" lang="ja-JP" altLang="en-US" dirty="0"/>
          </a:p>
        </p:txBody>
      </p:sp>
      <p:sp>
        <p:nvSpPr>
          <p:cNvPr id="14" name="フリーフォーム 13"/>
          <p:cNvSpPr/>
          <p:nvPr/>
        </p:nvSpPr>
        <p:spPr>
          <a:xfrm>
            <a:off x="3539485" y="2422211"/>
            <a:ext cx="38100" cy="324000"/>
          </a:xfrm>
          <a:custGeom>
            <a:avLst/>
            <a:gdLst>
              <a:gd name="connsiteX0" fmla="*/ 0 w 38100"/>
              <a:gd name="connsiteY0" fmla="*/ 342900 h 342900"/>
              <a:gd name="connsiteX1" fmla="*/ 38100 w 38100"/>
              <a:gd name="connsiteY1" fmla="*/ 180975 h 342900"/>
              <a:gd name="connsiteX2" fmla="*/ 0 w 38100"/>
              <a:gd name="connsiteY2" fmla="*/ 0 h 342900"/>
            </a:gdLst>
            <a:ahLst/>
            <a:cxnLst>
              <a:cxn ang="0">
                <a:pos x="connsiteX0" y="connsiteY0"/>
              </a:cxn>
              <a:cxn ang="0">
                <a:pos x="connsiteX1" y="connsiteY1"/>
              </a:cxn>
              <a:cxn ang="0">
                <a:pos x="connsiteX2" y="connsiteY2"/>
              </a:cxn>
            </a:cxnLst>
            <a:rect l="l" t="t" r="r" b="b"/>
            <a:pathLst>
              <a:path w="38100" h="342900">
                <a:moveTo>
                  <a:pt x="0" y="342900"/>
                </a:moveTo>
                <a:cubicBezTo>
                  <a:pt x="19050" y="290512"/>
                  <a:pt x="38100" y="238125"/>
                  <a:pt x="38100" y="180975"/>
                </a:cubicBezTo>
                <a:cubicBezTo>
                  <a:pt x="38100" y="123825"/>
                  <a:pt x="19050" y="61912"/>
                  <a:pt x="0" y="0"/>
                </a:cubicBezTo>
              </a:path>
            </a:pathLst>
          </a:custGeom>
          <a:noFill/>
          <a:ln w="190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14"/>
          <p:cNvSpPr/>
          <p:nvPr/>
        </p:nvSpPr>
        <p:spPr>
          <a:xfrm>
            <a:off x="4679632" y="1803360"/>
            <a:ext cx="128588" cy="936000"/>
          </a:xfrm>
          <a:custGeom>
            <a:avLst/>
            <a:gdLst>
              <a:gd name="connsiteX0" fmla="*/ 0 w 38100"/>
              <a:gd name="connsiteY0" fmla="*/ 342900 h 342900"/>
              <a:gd name="connsiteX1" fmla="*/ 38100 w 38100"/>
              <a:gd name="connsiteY1" fmla="*/ 180975 h 342900"/>
              <a:gd name="connsiteX2" fmla="*/ 0 w 38100"/>
              <a:gd name="connsiteY2" fmla="*/ 0 h 342900"/>
            </a:gdLst>
            <a:ahLst/>
            <a:cxnLst>
              <a:cxn ang="0">
                <a:pos x="connsiteX0" y="connsiteY0"/>
              </a:cxn>
              <a:cxn ang="0">
                <a:pos x="connsiteX1" y="connsiteY1"/>
              </a:cxn>
              <a:cxn ang="0">
                <a:pos x="connsiteX2" y="connsiteY2"/>
              </a:cxn>
            </a:cxnLst>
            <a:rect l="l" t="t" r="r" b="b"/>
            <a:pathLst>
              <a:path w="38100" h="342900">
                <a:moveTo>
                  <a:pt x="0" y="342900"/>
                </a:moveTo>
                <a:cubicBezTo>
                  <a:pt x="19050" y="290512"/>
                  <a:pt x="38100" y="238125"/>
                  <a:pt x="38100" y="180975"/>
                </a:cubicBezTo>
                <a:cubicBezTo>
                  <a:pt x="38100" y="123825"/>
                  <a:pt x="19050" y="61912"/>
                  <a:pt x="0" y="0"/>
                </a:cubicBezTo>
              </a:path>
            </a:pathLst>
          </a:custGeom>
          <a:noFill/>
          <a:ln w="190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a:off x="3544242" y="1790364"/>
            <a:ext cx="38100" cy="324000"/>
          </a:xfrm>
          <a:custGeom>
            <a:avLst/>
            <a:gdLst>
              <a:gd name="connsiteX0" fmla="*/ 0 w 38100"/>
              <a:gd name="connsiteY0" fmla="*/ 342900 h 342900"/>
              <a:gd name="connsiteX1" fmla="*/ 38100 w 38100"/>
              <a:gd name="connsiteY1" fmla="*/ 180975 h 342900"/>
              <a:gd name="connsiteX2" fmla="*/ 0 w 38100"/>
              <a:gd name="connsiteY2" fmla="*/ 0 h 342900"/>
            </a:gdLst>
            <a:ahLst/>
            <a:cxnLst>
              <a:cxn ang="0">
                <a:pos x="connsiteX0" y="connsiteY0"/>
              </a:cxn>
              <a:cxn ang="0">
                <a:pos x="connsiteX1" y="connsiteY1"/>
              </a:cxn>
              <a:cxn ang="0">
                <a:pos x="connsiteX2" y="connsiteY2"/>
              </a:cxn>
            </a:cxnLst>
            <a:rect l="l" t="t" r="r" b="b"/>
            <a:pathLst>
              <a:path w="38100" h="342900">
                <a:moveTo>
                  <a:pt x="0" y="342900"/>
                </a:moveTo>
                <a:cubicBezTo>
                  <a:pt x="19050" y="290512"/>
                  <a:pt x="38100" y="238125"/>
                  <a:pt x="38100" y="180975"/>
                </a:cubicBezTo>
                <a:cubicBezTo>
                  <a:pt x="38100" y="123825"/>
                  <a:pt x="19050" y="61912"/>
                  <a:pt x="0" y="0"/>
                </a:cubicBezTo>
              </a:path>
            </a:pathLst>
          </a:custGeom>
          <a:noFill/>
          <a:ln w="190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3550439" y="2408711"/>
            <a:ext cx="1060132" cy="338554"/>
          </a:xfrm>
          <a:prstGeom prst="rect">
            <a:avLst/>
          </a:prstGeom>
          <a:noFill/>
        </p:spPr>
        <p:txBody>
          <a:bodyPr wrap="square" rtlCol="0">
            <a:spAutoFit/>
          </a:bodyPr>
          <a:lstStyle/>
          <a:p>
            <a:r>
              <a:rPr lang="ja-JP" altLang="en-US" sz="800" dirty="0">
                <a:solidFill>
                  <a:srgbClr val="C00000"/>
                </a:solidFill>
              </a:rPr>
              <a:t>正確</a:t>
            </a:r>
            <a:r>
              <a:rPr lang="ja-JP" altLang="en-US" sz="800" dirty="0" smtClean="0">
                <a:solidFill>
                  <a:srgbClr val="C00000"/>
                </a:solidFill>
              </a:rPr>
              <a:t>な位置推定のために地図を使う</a:t>
            </a:r>
            <a:endParaRPr lang="en-US" altLang="ja-JP" sz="800" dirty="0" smtClean="0">
              <a:solidFill>
                <a:srgbClr val="C00000"/>
              </a:solidFill>
            </a:endParaRPr>
          </a:p>
        </p:txBody>
      </p:sp>
      <p:sp>
        <p:nvSpPr>
          <p:cNvPr id="7" name="正方形/長方形 6"/>
          <p:cNvSpPr/>
          <p:nvPr/>
        </p:nvSpPr>
        <p:spPr>
          <a:xfrm>
            <a:off x="3472815" y="2121141"/>
            <a:ext cx="866775" cy="304800"/>
          </a:xfrm>
          <a:prstGeom prst="rect">
            <a:avLst/>
          </a:prstGeom>
          <a:solidFill>
            <a:srgbClr val="FFCCCC"/>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smtClean="0">
                <a:solidFill>
                  <a:schemeClr val="tx1"/>
                </a:solidFill>
              </a:rPr>
              <a:t>amcl</a:t>
            </a:r>
            <a:endParaRPr kumimoji="1" lang="ja-JP" altLang="en-US" dirty="0">
              <a:solidFill>
                <a:schemeClr val="tx1"/>
              </a:solidFill>
            </a:endParaRPr>
          </a:p>
        </p:txBody>
      </p:sp>
      <p:sp>
        <p:nvSpPr>
          <p:cNvPr id="9" name="正方形/長方形 8"/>
          <p:cNvSpPr/>
          <p:nvPr/>
        </p:nvSpPr>
        <p:spPr>
          <a:xfrm>
            <a:off x="3472815" y="1492210"/>
            <a:ext cx="1304925" cy="304800"/>
          </a:xfrm>
          <a:prstGeom prst="rect">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solidFill>
                  <a:schemeClr val="tx1"/>
                </a:solidFill>
              </a:rPr>
              <a:t>move_base</a:t>
            </a:r>
            <a:endParaRPr lang="ja-JP" altLang="en-US" dirty="0">
              <a:solidFill>
                <a:schemeClr val="tx1"/>
              </a:solidFill>
            </a:endParaRPr>
          </a:p>
        </p:txBody>
      </p:sp>
      <p:sp>
        <p:nvSpPr>
          <p:cNvPr id="11" name="正方形/長方形 10"/>
          <p:cNvSpPr/>
          <p:nvPr/>
        </p:nvSpPr>
        <p:spPr>
          <a:xfrm>
            <a:off x="3487102" y="2741357"/>
            <a:ext cx="1452563" cy="304800"/>
          </a:xfrm>
          <a:prstGeom prst="rect">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solidFill>
                  <a:schemeClr val="tx1"/>
                </a:solidFill>
              </a:rPr>
              <a:t>m</a:t>
            </a:r>
            <a:r>
              <a:rPr kumimoji="1" lang="en-US" altLang="ja-JP" dirty="0" err="1" smtClean="0">
                <a:solidFill>
                  <a:schemeClr val="tx1"/>
                </a:solidFill>
              </a:rPr>
              <a:t>ap_serever</a:t>
            </a:r>
            <a:endParaRPr kumimoji="1" lang="ja-JP" altLang="en-US" dirty="0">
              <a:solidFill>
                <a:schemeClr val="tx1"/>
              </a:solidFill>
            </a:endParaRPr>
          </a:p>
        </p:txBody>
      </p:sp>
      <p:sp>
        <p:nvSpPr>
          <p:cNvPr id="18" name="テキスト ボックス 17"/>
          <p:cNvSpPr txBox="1"/>
          <p:nvPr/>
        </p:nvSpPr>
        <p:spPr>
          <a:xfrm>
            <a:off x="3550439" y="1793112"/>
            <a:ext cx="1060132" cy="338554"/>
          </a:xfrm>
          <a:prstGeom prst="rect">
            <a:avLst/>
          </a:prstGeom>
          <a:noFill/>
        </p:spPr>
        <p:txBody>
          <a:bodyPr wrap="square" rtlCol="0">
            <a:spAutoFit/>
          </a:bodyPr>
          <a:lstStyle/>
          <a:p>
            <a:r>
              <a:rPr lang="ja-JP" altLang="en-US" sz="800" dirty="0">
                <a:solidFill>
                  <a:srgbClr val="C00000"/>
                </a:solidFill>
              </a:rPr>
              <a:t>正確</a:t>
            </a:r>
            <a:r>
              <a:rPr lang="ja-JP" altLang="en-US" sz="800" dirty="0" smtClean="0">
                <a:solidFill>
                  <a:srgbClr val="C00000"/>
                </a:solidFill>
              </a:rPr>
              <a:t>なナビのために</a:t>
            </a:r>
            <a:endParaRPr lang="en-US" altLang="ja-JP" sz="800" dirty="0" smtClean="0">
              <a:solidFill>
                <a:srgbClr val="C00000"/>
              </a:solidFill>
            </a:endParaRPr>
          </a:p>
          <a:p>
            <a:r>
              <a:rPr lang="ja-JP" altLang="en-US" sz="800" dirty="0">
                <a:solidFill>
                  <a:srgbClr val="C00000"/>
                </a:solidFill>
              </a:rPr>
              <a:t>正確</a:t>
            </a:r>
            <a:r>
              <a:rPr lang="ja-JP" altLang="en-US" sz="800" dirty="0" smtClean="0">
                <a:solidFill>
                  <a:srgbClr val="C00000"/>
                </a:solidFill>
              </a:rPr>
              <a:t>な推定値を使う</a:t>
            </a:r>
            <a:endParaRPr lang="en-US" altLang="ja-JP" sz="800" dirty="0" smtClean="0">
              <a:solidFill>
                <a:srgbClr val="C00000"/>
              </a:solidFill>
            </a:endParaRPr>
          </a:p>
        </p:txBody>
      </p:sp>
      <p:sp>
        <p:nvSpPr>
          <p:cNvPr id="19" name="テキスト ボックス 18"/>
          <p:cNvSpPr txBox="1"/>
          <p:nvPr/>
        </p:nvSpPr>
        <p:spPr>
          <a:xfrm>
            <a:off x="4769883" y="2110689"/>
            <a:ext cx="1060132" cy="338554"/>
          </a:xfrm>
          <a:prstGeom prst="rect">
            <a:avLst/>
          </a:prstGeom>
          <a:noFill/>
        </p:spPr>
        <p:txBody>
          <a:bodyPr wrap="square" rtlCol="0">
            <a:spAutoFit/>
          </a:bodyPr>
          <a:lstStyle/>
          <a:p>
            <a:r>
              <a:rPr lang="ja-JP" altLang="en-US" sz="800" dirty="0">
                <a:solidFill>
                  <a:srgbClr val="C00000"/>
                </a:solidFill>
              </a:rPr>
              <a:t>正確</a:t>
            </a:r>
            <a:r>
              <a:rPr lang="ja-JP" altLang="en-US" sz="800" dirty="0" smtClean="0">
                <a:solidFill>
                  <a:srgbClr val="C00000"/>
                </a:solidFill>
              </a:rPr>
              <a:t>なナビのために</a:t>
            </a:r>
            <a:endParaRPr lang="en-US" altLang="ja-JP" sz="800" dirty="0" smtClean="0">
              <a:solidFill>
                <a:srgbClr val="C00000"/>
              </a:solidFill>
            </a:endParaRPr>
          </a:p>
          <a:p>
            <a:r>
              <a:rPr lang="ja-JP" altLang="en-US" sz="800" dirty="0" smtClean="0">
                <a:solidFill>
                  <a:srgbClr val="C00000"/>
                </a:solidFill>
              </a:rPr>
              <a:t>地図を使う</a:t>
            </a:r>
            <a:endParaRPr lang="en-US" altLang="ja-JP" sz="800" dirty="0" smtClean="0">
              <a:solidFill>
                <a:srgbClr val="C00000"/>
              </a:solidFill>
            </a:endParaRPr>
          </a:p>
        </p:txBody>
      </p:sp>
      <p:sp>
        <p:nvSpPr>
          <p:cNvPr id="20" name="正方形/長方形 19"/>
          <p:cNvSpPr/>
          <p:nvPr/>
        </p:nvSpPr>
        <p:spPr>
          <a:xfrm>
            <a:off x="7692385" y="979886"/>
            <a:ext cx="4023360" cy="2243534"/>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smtClean="0">
                <a:solidFill>
                  <a:schemeClr val="tx1"/>
                </a:solidFill>
              </a:rPr>
              <a:t>slam_gmapping</a:t>
            </a:r>
            <a:endParaRPr kumimoji="1" lang="ja-JP" altLang="en-US" dirty="0">
              <a:solidFill>
                <a:schemeClr val="tx1"/>
              </a:solidFill>
            </a:endParaRPr>
          </a:p>
        </p:txBody>
      </p:sp>
      <p:sp>
        <p:nvSpPr>
          <p:cNvPr id="21" name="正方形/長方形 20"/>
          <p:cNvSpPr/>
          <p:nvPr/>
        </p:nvSpPr>
        <p:spPr>
          <a:xfrm>
            <a:off x="8482482" y="2741357"/>
            <a:ext cx="1452563"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solidFill>
                  <a:schemeClr val="bg1">
                    <a:lumMod val="65000"/>
                  </a:schemeClr>
                </a:solidFill>
              </a:rPr>
              <a:t>gmapping</a:t>
            </a:r>
            <a:endParaRPr lang="ja-JP" altLang="en-US" dirty="0">
              <a:solidFill>
                <a:schemeClr val="bg1">
                  <a:lumMod val="65000"/>
                </a:schemeClr>
              </a:solidFill>
            </a:endParaRPr>
          </a:p>
        </p:txBody>
      </p:sp>
      <p:sp>
        <p:nvSpPr>
          <p:cNvPr id="23" name="正方形/長方形 22"/>
          <p:cNvSpPr/>
          <p:nvPr/>
        </p:nvSpPr>
        <p:spPr>
          <a:xfrm>
            <a:off x="6342100" y="2565204"/>
            <a:ext cx="838200" cy="65710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dirty="0" smtClean="0"/>
              <a:t>地図</a:t>
            </a:r>
            <a:endParaRPr lang="en-US" altLang="ja-JP" dirty="0" smtClean="0"/>
          </a:p>
          <a:p>
            <a:pPr algn="ctr"/>
            <a:r>
              <a:rPr kumimoji="1" lang="ja-JP" altLang="en-US" dirty="0"/>
              <a:t>データ</a:t>
            </a:r>
          </a:p>
        </p:txBody>
      </p:sp>
      <p:cxnSp>
        <p:nvCxnSpPr>
          <p:cNvPr id="25" name="直線矢印コネクタ 24"/>
          <p:cNvCxnSpPr>
            <a:stCxn id="21" idx="1"/>
            <a:endCxn id="23" idx="3"/>
          </p:cNvCxnSpPr>
          <p:nvPr/>
        </p:nvCxnSpPr>
        <p:spPr>
          <a:xfrm flipH="1">
            <a:off x="7180300" y="2893757"/>
            <a:ext cx="1302182" cy="0"/>
          </a:xfrm>
          <a:prstGeom prst="straightConnector1">
            <a:avLst/>
          </a:prstGeom>
          <a:noFill/>
          <a:ln w="19050">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 name="直線矢印コネクタ 26"/>
          <p:cNvCxnSpPr>
            <a:stCxn id="23" idx="1"/>
            <a:endCxn id="11" idx="3"/>
          </p:cNvCxnSpPr>
          <p:nvPr/>
        </p:nvCxnSpPr>
        <p:spPr>
          <a:xfrm flipH="1">
            <a:off x="4939665" y="2893757"/>
            <a:ext cx="1402435"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7663861" y="2678313"/>
            <a:ext cx="869287" cy="215444"/>
          </a:xfrm>
          <a:prstGeom prst="rect">
            <a:avLst/>
          </a:prstGeom>
          <a:noFill/>
        </p:spPr>
        <p:txBody>
          <a:bodyPr wrap="square" rtlCol="0">
            <a:spAutoFit/>
          </a:bodyPr>
          <a:lstStyle>
            <a:defPPr>
              <a:defRPr lang="ja-JP"/>
            </a:defPPr>
            <a:lvl1pPr>
              <a:defRPr sz="800">
                <a:solidFill>
                  <a:schemeClr val="bg1">
                    <a:lumMod val="65000"/>
                  </a:schemeClr>
                </a:solidFill>
              </a:defRPr>
            </a:lvl1pPr>
          </a:lstStyle>
          <a:p>
            <a:r>
              <a:rPr lang="ja-JP" altLang="en-US" dirty="0"/>
              <a:t>地図を保存する</a:t>
            </a:r>
            <a:endParaRPr lang="en-US" altLang="ja-JP" dirty="0"/>
          </a:p>
        </p:txBody>
      </p:sp>
      <p:sp>
        <p:nvSpPr>
          <p:cNvPr id="29" name="テキスト ボックス 28"/>
          <p:cNvSpPr txBox="1"/>
          <p:nvPr/>
        </p:nvSpPr>
        <p:spPr>
          <a:xfrm>
            <a:off x="4981093" y="2678313"/>
            <a:ext cx="941071" cy="215444"/>
          </a:xfrm>
          <a:prstGeom prst="rect">
            <a:avLst/>
          </a:prstGeom>
          <a:noFill/>
        </p:spPr>
        <p:txBody>
          <a:bodyPr wrap="square" rtlCol="0">
            <a:spAutoFit/>
          </a:bodyPr>
          <a:lstStyle/>
          <a:p>
            <a:r>
              <a:rPr lang="ja-JP" altLang="en-US" sz="800" dirty="0" smtClean="0">
                <a:solidFill>
                  <a:schemeClr val="accent6">
                    <a:lumMod val="75000"/>
                  </a:schemeClr>
                </a:solidFill>
              </a:rPr>
              <a:t>地図を読み込む</a:t>
            </a:r>
            <a:endParaRPr lang="en-US" altLang="ja-JP" sz="800" dirty="0" smtClean="0">
              <a:solidFill>
                <a:schemeClr val="accent6">
                  <a:lumMod val="75000"/>
                </a:schemeClr>
              </a:solidFill>
            </a:endParaRPr>
          </a:p>
        </p:txBody>
      </p:sp>
      <p:sp>
        <p:nvSpPr>
          <p:cNvPr id="30" name="テキスト ボックス 29"/>
          <p:cNvSpPr txBox="1"/>
          <p:nvPr/>
        </p:nvSpPr>
        <p:spPr>
          <a:xfrm>
            <a:off x="10237946" y="2709091"/>
            <a:ext cx="1379288" cy="369332"/>
          </a:xfrm>
          <a:prstGeom prst="rect">
            <a:avLst/>
          </a:prstGeom>
          <a:noFill/>
        </p:spPr>
        <p:txBody>
          <a:bodyPr wrap="square" rtlCol="0">
            <a:spAutoFit/>
          </a:bodyPr>
          <a:lstStyle/>
          <a:p>
            <a:r>
              <a:rPr lang="ja-JP" altLang="en-US" dirty="0"/>
              <a:t>地図</a:t>
            </a:r>
            <a:r>
              <a:rPr lang="ja-JP" altLang="en-US" dirty="0" smtClean="0"/>
              <a:t>の生成</a:t>
            </a:r>
            <a:endParaRPr kumimoji="1" lang="ja-JP" altLang="en-US" dirty="0"/>
          </a:p>
        </p:txBody>
      </p:sp>
      <p:sp>
        <p:nvSpPr>
          <p:cNvPr id="31" name="テキスト ボックス 30"/>
          <p:cNvSpPr txBox="1"/>
          <p:nvPr/>
        </p:nvSpPr>
        <p:spPr>
          <a:xfrm>
            <a:off x="835808" y="1460186"/>
            <a:ext cx="655452" cy="369332"/>
          </a:xfrm>
          <a:prstGeom prst="rect">
            <a:avLst/>
          </a:prstGeom>
          <a:noFill/>
        </p:spPr>
        <p:txBody>
          <a:bodyPr wrap="square" rtlCol="0">
            <a:spAutoFit/>
          </a:bodyPr>
          <a:lstStyle/>
          <a:p>
            <a:r>
              <a:rPr kumimoji="1" lang="ja-JP" altLang="en-US" dirty="0" smtClean="0"/>
              <a:t>親分</a:t>
            </a:r>
            <a:endParaRPr kumimoji="1" lang="ja-JP" altLang="en-US" dirty="0"/>
          </a:p>
        </p:txBody>
      </p:sp>
      <p:sp>
        <p:nvSpPr>
          <p:cNvPr id="32" name="左中かっこ 31"/>
          <p:cNvSpPr/>
          <p:nvPr/>
        </p:nvSpPr>
        <p:spPr>
          <a:xfrm>
            <a:off x="1506500" y="2042160"/>
            <a:ext cx="162280" cy="103626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テキスト ボックス 32"/>
          <p:cNvSpPr txBox="1"/>
          <p:nvPr/>
        </p:nvSpPr>
        <p:spPr>
          <a:xfrm>
            <a:off x="844377" y="2393322"/>
            <a:ext cx="655452" cy="369332"/>
          </a:xfrm>
          <a:prstGeom prst="rect">
            <a:avLst/>
          </a:prstGeom>
          <a:noFill/>
        </p:spPr>
        <p:txBody>
          <a:bodyPr wrap="square" rtlCol="0">
            <a:spAutoFit/>
          </a:bodyPr>
          <a:lstStyle/>
          <a:p>
            <a:r>
              <a:rPr kumimoji="1" lang="ja-JP" altLang="en-US" dirty="0" smtClean="0"/>
              <a:t>子分</a:t>
            </a:r>
            <a:endParaRPr kumimoji="1" lang="ja-JP" altLang="en-US" dirty="0"/>
          </a:p>
        </p:txBody>
      </p:sp>
      <p:sp>
        <p:nvSpPr>
          <p:cNvPr id="34" name="左中かっこ 33"/>
          <p:cNvSpPr/>
          <p:nvPr/>
        </p:nvSpPr>
        <p:spPr>
          <a:xfrm>
            <a:off x="1499355" y="1477358"/>
            <a:ext cx="162280" cy="36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正方形/長方形 34"/>
          <p:cNvSpPr/>
          <p:nvPr/>
        </p:nvSpPr>
        <p:spPr>
          <a:xfrm>
            <a:off x="1790700" y="3495219"/>
            <a:ext cx="1135380" cy="286879"/>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200" dirty="0" smtClean="0">
                <a:solidFill>
                  <a:schemeClr val="tx1"/>
                </a:solidFill>
              </a:rPr>
              <a:t>メタパッケージ</a:t>
            </a:r>
            <a:endParaRPr kumimoji="1" lang="ja-JP" altLang="en-US" sz="1200" dirty="0">
              <a:solidFill>
                <a:schemeClr val="tx1"/>
              </a:solidFill>
            </a:endParaRPr>
          </a:p>
        </p:txBody>
      </p:sp>
      <p:sp>
        <p:nvSpPr>
          <p:cNvPr id="36" name="正方形/長方形 35"/>
          <p:cNvSpPr/>
          <p:nvPr/>
        </p:nvSpPr>
        <p:spPr>
          <a:xfrm>
            <a:off x="1790700" y="3843561"/>
            <a:ext cx="1135380" cy="286879"/>
          </a:xfrm>
          <a:prstGeom prst="rect">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200" dirty="0">
                <a:solidFill>
                  <a:schemeClr val="tx1"/>
                </a:solidFill>
              </a:rPr>
              <a:t>パッケージ</a:t>
            </a:r>
          </a:p>
        </p:txBody>
      </p:sp>
      <p:sp>
        <p:nvSpPr>
          <p:cNvPr id="37" name="四角形吹き出し 36"/>
          <p:cNvSpPr/>
          <p:nvPr/>
        </p:nvSpPr>
        <p:spPr>
          <a:xfrm>
            <a:off x="4994608" y="1235209"/>
            <a:ext cx="873504" cy="361479"/>
          </a:xfrm>
          <a:prstGeom prst="wedgeRectCallout">
            <a:avLst>
              <a:gd name="adj1" fmla="val -125583"/>
              <a:gd name="adj2" fmla="val 249277"/>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solidFill>
                  <a:schemeClr val="tx1"/>
                </a:solidFill>
              </a:rPr>
              <a:t>ココ！</a:t>
            </a:r>
            <a:endParaRPr lang="ja-JP" altLang="en-US" b="1" dirty="0">
              <a:solidFill>
                <a:schemeClr val="tx1"/>
              </a:solidFill>
            </a:endParaRPr>
          </a:p>
        </p:txBody>
      </p:sp>
    </p:spTree>
    <p:extLst>
      <p:ext uri="{BB962C8B-B14F-4D97-AF65-F5344CB8AC3E}">
        <p14:creationId xmlns:p14="http://schemas.microsoft.com/office/powerpoint/2010/main" val="5572027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031173"/>
            <a:ext cx="7977051" cy="3263082"/>
          </a:xfrm>
          <a:prstGeom prst="rect">
            <a:avLst/>
          </a:prstGeom>
        </p:spPr>
      </p:pic>
      <p:sp>
        <p:nvSpPr>
          <p:cNvPr id="6" name="正方形/長方形 5"/>
          <p:cNvSpPr/>
          <p:nvPr/>
        </p:nvSpPr>
        <p:spPr>
          <a:xfrm>
            <a:off x="3056708" y="1271453"/>
            <a:ext cx="687978" cy="1654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857794" y="1728653"/>
            <a:ext cx="687978" cy="1654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07087" y="1402079"/>
            <a:ext cx="687978" cy="1654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8530046" y="735876"/>
            <a:ext cx="1045027" cy="296088"/>
          </a:xfrm>
          <a:prstGeom prst="rect">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err="1">
                <a:solidFill>
                  <a:schemeClr val="tx1"/>
                </a:solidFill>
              </a:rPr>
              <a:t>gmapping</a:t>
            </a:r>
            <a:endParaRPr lang="ja-JP" altLang="en-US" sz="1200" dirty="0">
              <a:solidFill>
                <a:schemeClr val="tx1"/>
              </a:solidFill>
            </a:endParaRPr>
          </a:p>
        </p:txBody>
      </p:sp>
      <p:sp>
        <p:nvSpPr>
          <p:cNvPr id="11" name="正方形/長方形 10"/>
          <p:cNvSpPr/>
          <p:nvPr/>
        </p:nvSpPr>
        <p:spPr>
          <a:xfrm>
            <a:off x="8745583" y="1297576"/>
            <a:ext cx="613955" cy="3744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1050" dirty="0" smtClean="0"/>
              <a:t>地図</a:t>
            </a:r>
            <a:endParaRPr lang="en-US" altLang="ja-JP" sz="1050" dirty="0" smtClean="0"/>
          </a:p>
          <a:p>
            <a:pPr algn="ctr"/>
            <a:r>
              <a:rPr kumimoji="1" lang="ja-JP" altLang="en-US" sz="1050" dirty="0"/>
              <a:t>データ</a:t>
            </a:r>
          </a:p>
        </p:txBody>
      </p:sp>
      <p:cxnSp>
        <p:nvCxnSpPr>
          <p:cNvPr id="13" name="直線矢印コネクタ 12"/>
          <p:cNvCxnSpPr>
            <a:stCxn id="9" idx="2"/>
            <a:endCxn id="11" idx="0"/>
          </p:cNvCxnSpPr>
          <p:nvPr/>
        </p:nvCxnSpPr>
        <p:spPr>
          <a:xfrm>
            <a:off x="9052560" y="1031964"/>
            <a:ext cx="1" cy="265612"/>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11" idx="1"/>
          </p:cNvCxnSpPr>
          <p:nvPr/>
        </p:nvCxnSpPr>
        <p:spPr>
          <a:xfrm flipH="1" flipV="1">
            <a:off x="8586651" y="1484809"/>
            <a:ext cx="158932" cy="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9401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20" y="0"/>
            <a:ext cx="12046960" cy="6858000"/>
          </a:xfrm>
          <a:prstGeom prst="rect">
            <a:avLst/>
          </a:prstGeom>
        </p:spPr>
      </p:pic>
      <p:sp>
        <p:nvSpPr>
          <p:cNvPr id="3" name="正方形/長方形 2"/>
          <p:cNvSpPr/>
          <p:nvPr/>
        </p:nvSpPr>
        <p:spPr>
          <a:xfrm>
            <a:off x="72520" y="1399632"/>
            <a:ext cx="2151017" cy="126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8674" y="539932"/>
            <a:ext cx="2151017" cy="126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吹き出し 6"/>
          <p:cNvSpPr/>
          <p:nvPr/>
        </p:nvSpPr>
        <p:spPr>
          <a:xfrm>
            <a:off x="2020390" y="824864"/>
            <a:ext cx="2142308" cy="283302"/>
          </a:xfrm>
          <a:prstGeom prst="wedgeRectCallout">
            <a:avLst>
              <a:gd name="adj1" fmla="val -43340"/>
              <a:gd name="adj2" fmla="val -12358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ワールド座標系の原点</a:t>
            </a:r>
            <a:endParaRPr kumimoji="1" lang="ja-JP" altLang="en-US" sz="1400" dirty="0">
              <a:solidFill>
                <a:schemeClr val="tx1"/>
              </a:solidFill>
            </a:endParaRPr>
          </a:p>
        </p:txBody>
      </p:sp>
      <p:sp>
        <p:nvSpPr>
          <p:cNvPr id="8" name="四角形吹き出し 7"/>
          <p:cNvSpPr/>
          <p:nvPr/>
        </p:nvSpPr>
        <p:spPr>
          <a:xfrm>
            <a:off x="2020391" y="1698920"/>
            <a:ext cx="2142308" cy="468220"/>
          </a:xfrm>
          <a:prstGeom prst="wedgeRectCallout">
            <a:avLst>
              <a:gd name="adj1" fmla="val -45612"/>
              <a:gd name="adj2" fmla="val -9940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solidFill>
                  <a:schemeClr val="tx1"/>
                </a:solidFill>
              </a:rPr>
              <a:t>/map, /</a:t>
            </a:r>
            <a:r>
              <a:rPr kumimoji="1" lang="en-US" altLang="ja-JP" sz="1400" dirty="0" err="1" smtClean="0">
                <a:solidFill>
                  <a:schemeClr val="tx1"/>
                </a:solidFill>
              </a:rPr>
              <a:t>odom</a:t>
            </a:r>
            <a:r>
              <a:rPr kumimoji="1" lang="en-US" altLang="ja-JP" sz="1400" dirty="0" smtClean="0">
                <a:solidFill>
                  <a:schemeClr val="tx1"/>
                </a:solidFill>
              </a:rPr>
              <a:t>, /</a:t>
            </a:r>
            <a:r>
              <a:rPr kumimoji="1" lang="en-US" altLang="ja-JP" sz="1400" dirty="0" err="1" smtClean="0">
                <a:solidFill>
                  <a:schemeClr val="tx1"/>
                </a:solidFill>
              </a:rPr>
              <a:t>base_link</a:t>
            </a:r>
            <a:endParaRPr kumimoji="1" lang="en-US" altLang="ja-JP" sz="1400" dirty="0" smtClean="0">
              <a:solidFill>
                <a:schemeClr val="tx1"/>
              </a:solidFill>
            </a:endParaRPr>
          </a:p>
          <a:p>
            <a:pPr algn="ctr"/>
            <a:r>
              <a:rPr lang="ja-JP" altLang="en-US" sz="1400" dirty="0" smtClean="0">
                <a:solidFill>
                  <a:schemeClr val="tx1"/>
                </a:solidFill>
              </a:rPr>
              <a:t>を有効に</a:t>
            </a:r>
            <a:endParaRPr kumimoji="1" lang="ja-JP" altLang="en-US" sz="1400" dirty="0">
              <a:solidFill>
                <a:schemeClr val="tx1"/>
              </a:solidFill>
            </a:endParaRPr>
          </a:p>
        </p:txBody>
      </p:sp>
    </p:spTree>
    <p:extLst>
      <p:ext uri="{BB962C8B-B14F-4D97-AF65-F5344CB8AC3E}">
        <p14:creationId xmlns:p14="http://schemas.microsoft.com/office/powerpoint/2010/main" val="3711698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20" y="0"/>
            <a:ext cx="12046960" cy="6858000"/>
          </a:xfrm>
          <a:prstGeom prst="rect">
            <a:avLst/>
          </a:prstGeom>
        </p:spPr>
      </p:pic>
      <p:sp>
        <p:nvSpPr>
          <p:cNvPr id="5" name="四角形吹き出し 4"/>
          <p:cNvSpPr/>
          <p:nvPr/>
        </p:nvSpPr>
        <p:spPr>
          <a:xfrm>
            <a:off x="3880022" y="3084041"/>
            <a:ext cx="1458097" cy="499418"/>
          </a:xfrm>
          <a:prstGeom prst="wedgeRectCallout">
            <a:avLst>
              <a:gd name="adj1" fmla="val 24784"/>
              <a:gd name="adj2" fmla="val -8072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solidFill>
                  <a:schemeClr val="tx1"/>
                </a:solidFill>
              </a:rPr>
              <a:t>/</a:t>
            </a:r>
            <a:r>
              <a:rPr kumimoji="1" lang="en-US" altLang="ja-JP" sz="1400" dirty="0" err="1" smtClean="0">
                <a:solidFill>
                  <a:schemeClr val="tx1"/>
                </a:solidFill>
              </a:rPr>
              <a:t>odom</a:t>
            </a:r>
            <a:r>
              <a:rPr lang="ja-JP" altLang="en-US" sz="1400" dirty="0" smtClean="0">
                <a:solidFill>
                  <a:schemeClr val="tx1"/>
                </a:solidFill>
              </a:rPr>
              <a:t> フレームの誤差を補正</a:t>
            </a:r>
            <a:endParaRPr lang="en-US" altLang="ja-JP" sz="1400" dirty="0" smtClean="0">
              <a:solidFill>
                <a:schemeClr val="tx1"/>
              </a:solidFill>
            </a:endParaRPr>
          </a:p>
        </p:txBody>
      </p:sp>
      <p:sp>
        <p:nvSpPr>
          <p:cNvPr id="6" name="四角形吹き出し 5"/>
          <p:cNvSpPr/>
          <p:nvPr/>
        </p:nvSpPr>
        <p:spPr>
          <a:xfrm>
            <a:off x="8651954" y="5582906"/>
            <a:ext cx="1023508" cy="573452"/>
          </a:xfrm>
          <a:prstGeom prst="wedgeRectCallout">
            <a:avLst>
              <a:gd name="adj1" fmla="val 77776"/>
              <a:gd name="adj2" fmla="val -5601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高精度な</a:t>
            </a:r>
            <a:endParaRPr lang="en-US" altLang="ja-JP" sz="1400" dirty="0" smtClean="0">
              <a:solidFill>
                <a:schemeClr val="tx1"/>
              </a:solidFill>
            </a:endParaRPr>
          </a:p>
          <a:p>
            <a:pPr algn="ctr"/>
            <a:r>
              <a:rPr lang="ja-JP" altLang="en-US" sz="1400" dirty="0" smtClean="0">
                <a:solidFill>
                  <a:schemeClr val="tx1"/>
                </a:solidFill>
              </a:rPr>
              <a:t>位置</a:t>
            </a:r>
            <a:r>
              <a:rPr lang="ja-JP" altLang="en-US" sz="1400" dirty="0">
                <a:solidFill>
                  <a:schemeClr val="tx1"/>
                </a:solidFill>
              </a:rPr>
              <a:t>推定</a:t>
            </a:r>
            <a:endParaRPr kumimoji="1" lang="ja-JP" altLang="en-US" sz="1400" dirty="0" smtClean="0">
              <a:solidFill>
                <a:schemeClr val="tx1"/>
              </a:solidFill>
            </a:endParaRPr>
          </a:p>
        </p:txBody>
      </p:sp>
    </p:spTree>
    <p:extLst>
      <p:ext uri="{BB962C8B-B14F-4D97-AF65-F5344CB8AC3E}">
        <p14:creationId xmlns:p14="http://schemas.microsoft.com/office/powerpoint/2010/main" val="1720316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029"/>
            <a:ext cx="12192000" cy="6611942"/>
          </a:xfrm>
          <a:prstGeom prst="rect">
            <a:avLst/>
          </a:prstGeom>
        </p:spPr>
      </p:pic>
    </p:spTree>
    <p:extLst>
      <p:ext uri="{BB962C8B-B14F-4D97-AF65-F5344CB8AC3E}">
        <p14:creationId xmlns:p14="http://schemas.microsoft.com/office/powerpoint/2010/main" val="4189372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円/楕円 3"/>
          <p:cNvSpPr/>
          <p:nvPr/>
        </p:nvSpPr>
        <p:spPr>
          <a:xfrm>
            <a:off x="3345570" y="3662732"/>
            <a:ext cx="1745976" cy="349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chemeClr val="tx1"/>
                </a:solidFill>
              </a:rPr>
              <a:t>/</a:t>
            </a:r>
            <a:r>
              <a:rPr lang="en-US" altLang="ja-JP" sz="1600" dirty="0" err="1" smtClean="0">
                <a:solidFill>
                  <a:schemeClr val="tx1"/>
                </a:solidFill>
              </a:rPr>
              <a:t>move_base</a:t>
            </a:r>
            <a:endParaRPr kumimoji="1" lang="ja-JP" altLang="en-US" sz="1600" dirty="0">
              <a:solidFill>
                <a:schemeClr val="tx1"/>
              </a:solidFill>
            </a:endParaRPr>
          </a:p>
        </p:txBody>
      </p:sp>
      <p:sp>
        <p:nvSpPr>
          <p:cNvPr id="6" name="角丸四角形 5"/>
          <p:cNvSpPr/>
          <p:nvPr/>
        </p:nvSpPr>
        <p:spPr>
          <a:xfrm>
            <a:off x="2962376" y="2846867"/>
            <a:ext cx="2505436"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move_base_simple</a:t>
            </a:r>
            <a:r>
              <a:rPr kumimoji="1" lang="en-US" altLang="ja-JP" sz="1600" dirty="0" smtClean="0">
                <a:solidFill>
                  <a:srgbClr val="0070C0"/>
                </a:solidFill>
              </a:rPr>
              <a:t>/goal</a:t>
            </a:r>
            <a:endParaRPr kumimoji="1" lang="ja-JP" altLang="en-US" sz="1600" dirty="0">
              <a:solidFill>
                <a:srgbClr val="0070C0"/>
              </a:solidFill>
            </a:endParaRPr>
          </a:p>
        </p:txBody>
      </p:sp>
      <p:cxnSp>
        <p:nvCxnSpPr>
          <p:cNvPr id="8" name="直線矢印コネクタ 7"/>
          <p:cNvCxnSpPr>
            <a:stCxn id="6" idx="2"/>
            <a:endCxn id="4" idx="0"/>
          </p:cNvCxnSpPr>
          <p:nvPr/>
        </p:nvCxnSpPr>
        <p:spPr>
          <a:xfrm>
            <a:off x="4215094" y="3212282"/>
            <a:ext cx="3464" cy="45045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円/楕円 9"/>
          <p:cNvSpPr/>
          <p:nvPr/>
        </p:nvSpPr>
        <p:spPr>
          <a:xfrm>
            <a:off x="899074" y="5629311"/>
            <a:ext cx="1605045" cy="349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chemeClr val="tx1"/>
                </a:solidFill>
              </a:rPr>
              <a:t>/gazebo</a:t>
            </a:r>
            <a:endParaRPr kumimoji="1" lang="ja-JP" altLang="en-US" sz="1600" dirty="0">
              <a:solidFill>
                <a:schemeClr val="tx1"/>
              </a:solidFill>
            </a:endParaRPr>
          </a:p>
        </p:txBody>
      </p:sp>
      <p:sp>
        <p:nvSpPr>
          <p:cNvPr id="12" name="角丸四角形 11"/>
          <p:cNvSpPr/>
          <p:nvPr/>
        </p:nvSpPr>
        <p:spPr>
          <a:xfrm>
            <a:off x="2685332" y="5610703"/>
            <a:ext cx="3284470"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husky_velocity_controller</a:t>
            </a:r>
            <a:r>
              <a:rPr kumimoji="1" lang="en-US" altLang="ja-JP" sz="1600" dirty="0" smtClean="0">
                <a:solidFill>
                  <a:srgbClr val="0070C0"/>
                </a:solidFill>
              </a:rPr>
              <a:t>/</a:t>
            </a:r>
            <a:r>
              <a:rPr kumimoji="1" lang="en-US" altLang="ja-JP" sz="1600" dirty="0" err="1" smtClean="0">
                <a:solidFill>
                  <a:srgbClr val="0070C0"/>
                </a:solidFill>
              </a:rPr>
              <a:t>odom</a:t>
            </a:r>
            <a:endParaRPr kumimoji="1" lang="ja-JP" altLang="en-US" sz="1600" dirty="0">
              <a:solidFill>
                <a:srgbClr val="0070C0"/>
              </a:solidFill>
            </a:endParaRPr>
          </a:p>
        </p:txBody>
      </p:sp>
      <p:sp>
        <p:nvSpPr>
          <p:cNvPr id="15" name="角丸四角形 14"/>
          <p:cNvSpPr/>
          <p:nvPr/>
        </p:nvSpPr>
        <p:spPr>
          <a:xfrm>
            <a:off x="932595" y="241842"/>
            <a:ext cx="1464151"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joint_states</a:t>
            </a:r>
            <a:endParaRPr kumimoji="1" lang="ja-JP" altLang="en-US" sz="1600" dirty="0">
              <a:solidFill>
                <a:srgbClr val="0070C0"/>
              </a:solidFill>
            </a:endParaRPr>
          </a:p>
        </p:txBody>
      </p:sp>
      <p:sp>
        <p:nvSpPr>
          <p:cNvPr id="16" name="円/楕円 15"/>
          <p:cNvSpPr/>
          <p:nvPr/>
        </p:nvSpPr>
        <p:spPr>
          <a:xfrm>
            <a:off x="2649038" y="250037"/>
            <a:ext cx="3003568" cy="349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chemeClr val="tx1"/>
                </a:solidFill>
              </a:rPr>
              <a:t>/</a:t>
            </a:r>
            <a:r>
              <a:rPr lang="en-US" altLang="ja-JP" sz="1600" dirty="0" err="1" smtClean="0">
                <a:solidFill>
                  <a:schemeClr val="tx1"/>
                </a:solidFill>
              </a:rPr>
              <a:t>robot_state_publisher</a:t>
            </a:r>
            <a:endParaRPr kumimoji="1" lang="ja-JP" altLang="en-US" sz="1600" dirty="0">
              <a:solidFill>
                <a:schemeClr val="tx1"/>
              </a:solidFill>
            </a:endParaRPr>
          </a:p>
        </p:txBody>
      </p:sp>
      <p:cxnSp>
        <p:nvCxnSpPr>
          <p:cNvPr id="18" name="直線矢印コネクタ 17"/>
          <p:cNvCxnSpPr>
            <a:endCxn id="15" idx="1"/>
          </p:cNvCxnSpPr>
          <p:nvPr/>
        </p:nvCxnSpPr>
        <p:spPr>
          <a:xfrm flipV="1">
            <a:off x="301557" y="424550"/>
            <a:ext cx="631038" cy="162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5101035" y="586717"/>
            <a:ext cx="25229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10" idx="6"/>
            <a:endCxn id="12" idx="1"/>
          </p:cNvCxnSpPr>
          <p:nvPr/>
        </p:nvCxnSpPr>
        <p:spPr>
          <a:xfrm flipV="1">
            <a:off x="2504119" y="5793411"/>
            <a:ext cx="181213" cy="104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円/楕円 22"/>
          <p:cNvSpPr/>
          <p:nvPr/>
        </p:nvSpPr>
        <p:spPr>
          <a:xfrm>
            <a:off x="6314622" y="5629311"/>
            <a:ext cx="2232581" cy="349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chemeClr val="tx1"/>
                </a:solidFill>
              </a:rPr>
              <a:t>/</a:t>
            </a:r>
            <a:r>
              <a:rPr lang="en-US" altLang="ja-JP" sz="1600" dirty="0" err="1" smtClean="0">
                <a:solidFill>
                  <a:schemeClr val="tx1"/>
                </a:solidFill>
              </a:rPr>
              <a:t>ekf_localization</a:t>
            </a:r>
            <a:endParaRPr kumimoji="1" lang="ja-JP" altLang="en-US" sz="1600" dirty="0">
              <a:solidFill>
                <a:schemeClr val="tx1"/>
              </a:solidFill>
            </a:endParaRPr>
          </a:p>
        </p:txBody>
      </p:sp>
      <p:cxnSp>
        <p:nvCxnSpPr>
          <p:cNvPr id="25" name="直線矢印コネクタ 24"/>
          <p:cNvCxnSpPr>
            <a:stCxn id="12" idx="3"/>
            <a:endCxn id="23" idx="2"/>
          </p:cNvCxnSpPr>
          <p:nvPr/>
        </p:nvCxnSpPr>
        <p:spPr>
          <a:xfrm>
            <a:off x="5969802" y="5793411"/>
            <a:ext cx="344820" cy="104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角丸四角形 25"/>
          <p:cNvSpPr/>
          <p:nvPr/>
        </p:nvSpPr>
        <p:spPr>
          <a:xfrm>
            <a:off x="3519095" y="6139718"/>
            <a:ext cx="1464151"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imu</a:t>
            </a:r>
            <a:r>
              <a:rPr lang="en-US" altLang="ja-JP" sz="1600" dirty="0" smtClean="0">
                <a:solidFill>
                  <a:srgbClr val="0070C0"/>
                </a:solidFill>
              </a:rPr>
              <a:t>/data</a:t>
            </a:r>
            <a:endParaRPr kumimoji="1" lang="ja-JP" altLang="en-US" sz="1600" dirty="0">
              <a:solidFill>
                <a:srgbClr val="0070C0"/>
              </a:solidFill>
            </a:endParaRPr>
          </a:p>
        </p:txBody>
      </p:sp>
      <p:cxnSp>
        <p:nvCxnSpPr>
          <p:cNvPr id="28" name="直線矢印コネクタ 27"/>
          <p:cNvCxnSpPr>
            <a:stCxn id="10" idx="5"/>
            <a:endCxn id="26" idx="1"/>
          </p:cNvCxnSpPr>
          <p:nvPr/>
        </p:nvCxnSpPr>
        <p:spPr>
          <a:xfrm>
            <a:off x="2269066" y="5927222"/>
            <a:ext cx="1250029" cy="3952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26" idx="3"/>
            <a:endCxn id="23" idx="3"/>
          </p:cNvCxnSpPr>
          <p:nvPr/>
        </p:nvCxnSpPr>
        <p:spPr>
          <a:xfrm flipV="1">
            <a:off x="4983246" y="5927222"/>
            <a:ext cx="1658330" cy="3952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15" idx="3"/>
            <a:endCxn id="16" idx="2"/>
          </p:cNvCxnSpPr>
          <p:nvPr/>
        </p:nvCxnSpPr>
        <p:spPr>
          <a:xfrm flipV="1">
            <a:off x="2396746" y="424549"/>
            <a:ext cx="25229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角丸四角形 36"/>
          <p:cNvSpPr/>
          <p:nvPr/>
        </p:nvSpPr>
        <p:spPr>
          <a:xfrm>
            <a:off x="9645367" y="1916174"/>
            <a:ext cx="1343752"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rgbClr val="0070C0"/>
                </a:solidFill>
              </a:rPr>
              <a:t>トピック</a:t>
            </a:r>
            <a:endParaRPr kumimoji="1" lang="ja-JP" altLang="en-US" sz="1600" dirty="0">
              <a:solidFill>
                <a:srgbClr val="0070C0"/>
              </a:solidFill>
            </a:endParaRPr>
          </a:p>
        </p:txBody>
      </p:sp>
      <p:sp>
        <p:nvSpPr>
          <p:cNvPr id="68" name="角丸四角形 67"/>
          <p:cNvSpPr/>
          <p:nvPr/>
        </p:nvSpPr>
        <p:spPr>
          <a:xfrm>
            <a:off x="57622" y="4517480"/>
            <a:ext cx="3287948"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husky_velocity_controller</a:t>
            </a:r>
            <a:r>
              <a:rPr kumimoji="1" lang="en-US" altLang="ja-JP" sz="1600" dirty="0" smtClean="0">
                <a:solidFill>
                  <a:srgbClr val="0070C0"/>
                </a:solidFill>
              </a:rPr>
              <a:t>/</a:t>
            </a:r>
            <a:r>
              <a:rPr kumimoji="1" lang="en-US" altLang="ja-JP" sz="1600" dirty="0" err="1" smtClean="0">
                <a:solidFill>
                  <a:srgbClr val="0070C0"/>
                </a:solidFill>
              </a:rPr>
              <a:t>cmd_vel</a:t>
            </a:r>
            <a:endParaRPr kumimoji="1" lang="ja-JP" altLang="en-US" sz="1600" dirty="0">
              <a:solidFill>
                <a:srgbClr val="0070C0"/>
              </a:solidFill>
            </a:endParaRPr>
          </a:p>
        </p:txBody>
      </p:sp>
      <p:cxnSp>
        <p:nvCxnSpPr>
          <p:cNvPr id="70" name="直線矢印コネクタ 69"/>
          <p:cNvCxnSpPr>
            <a:stCxn id="4" idx="2"/>
            <a:endCxn id="68" idx="0"/>
          </p:cNvCxnSpPr>
          <p:nvPr/>
        </p:nvCxnSpPr>
        <p:spPr>
          <a:xfrm flipH="1">
            <a:off x="1701596" y="3837244"/>
            <a:ext cx="1643974" cy="6802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stCxn id="68" idx="2"/>
            <a:endCxn id="10" idx="0"/>
          </p:cNvCxnSpPr>
          <p:nvPr/>
        </p:nvCxnSpPr>
        <p:spPr>
          <a:xfrm>
            <a:off x="1701596" y="4882895"/>
            <a:ext cx="1" cy="746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角丸四角形 94"/>
          <p:cNvSpPr/>
          <p:nvPr/>
        </p:nvSpPr>
        <p:spPr>
          <a:xfrm>
            <a:off x="3770615" y="4958277"/>
            <a:ext cx="888958"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lang="en-US" altLang="ja-JP" sz="1600" dirty="0">
                <a:solidFill>
                  <a:srgbClr val="0070C0"/>
                </a:solidFill>
              </a:rPr>
              <a:t>scan</a:t>
            </a:r>
            <a:endParaRPr kumimoji="1" lang="ja-JP" altLang="en-US" sz="1600" dirty="0">
              <a:solidFill>
                <a:srgbClr val="0070C0"/>
              </a:solidFill>
            </a:endParaRPr>
          </a:p>
        </p:txBody>
      </p:sp>
      <p:cxnSp>
        <p:nvCxnSpPr>
          <p:cNvPr id="99" name="直線矢印コネクタ 98"/>
          <p:cNvCxnSpPr>
            <a:stCxn id="10" idx="7"/>
            <a:endCxn id="95" idx="1"/>
          </p:cNvCxnSpPr>
          <p:nvPr/>
        </p:nvCxnSpPr>
        <p:spPr>
          <a:xfrm flipV="1">
            <a:off x="2269066" y="5140985"/>
            <a:ext cx="1501549" cy="5394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a:stCxn id="95" idx="0"/>
            <a:endCxn id="4" idx="4"/>
          </p:cNvCxnSpPr>
          <p:nvPr/>
        </p:nvCxnSpPr>
        <p:spPr>
          <a:xfrm flipV="1">
            <a:off x="4215094" y="4011756"/>
            <a:ext cx="3464" cy="946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テキスト ボックス 113"/>
          <p:cNvSpPr txBox="1"/>
          <p:nvPr/>
        </p:nvSpPr>
        <p:spPr>
          <a:xfrm>
            <a:off x="3036844" y="3252841"/>
            <a:ext cx="1214326" cy="369332"/>
          </a:xfrm>
          <a:prstGeom prst="rect">
            <a:avLst/>
          </a:prstGeom>
          <a:noFill/>
        </p:spPr>
        <p:txBody>
          <a:bodyPr wrap="square" rtlCol="0">
            <a:spAutoFit/>
          </a:bodyPr>
          <a:lstStyle/>
          <a:p>
            <a:r>
              <a:rPr kumimoji="1" lang="ja-JP" altLang="en-US" dirty="0" smtClean="0"/>
              <a:t>目標位置</a:t>
            </a:r>
            <a:endParaRPr kumimoji="1" lang="ja-JP" altLang="en-US" dirty="0"/>
          </a:p>
        </p:txBody>
      </p:sp>
      <p:sp>
        <p:nvSpPr>
          <p:cNvPr id="115" name="テキスト ボックス 114"/>
          <p:cNvSpPr txBox="1"/>
          <p:nvPr/>
        </p:nvSpPr>
        <p:spPr>
          <a:xfrm>
            <a:off x="8388718" y="5201443"/>
            <a:ext cx="952903" cy="369332"/>
          </a:xfrm>
          <a:prstGeom prst="rect">
            <a:avLst/>
          </a:prstGeom>
          <a:noFill/>
        </p:spPr>
        <p:txBody>
          <a:bodyPr wrap="square" rtlCol="0">
            <a:spAutoFit/>
          </a:bodyPr>
          <a:lstStyle/>
          <a:p>
            <a:r>
              <a:rPr lang="ja-JP" altLang="en-US" dirty="0">
                <a:solidFill>
                  <a:srgbClr val="00B050"/>
                </a:solidFill>
              </a:rPr>
              <a:t>補正前</a:t>
            </a:r>
            <a:endParaRPr kumimoji="1" lang="ja-JP" altLang="en-US" dirty="0">
              <a:solidFill>
                <a:srgbClr val="00B050"/>
              </a:solidFill>
            </a:endParaRPr>
          </a:p>
        </p:txBody>
      </p:sp>
      <p:sp>
        <p:nvSpPr>
          <p:cNvPr id="116" name="テキスト ボックス 115"/>
          <p:cNvSpPr txBox="1"/>
          <p:nvPr/>
        </p:nvSpPr>
        <p:spPr>
          <a:xfrm>
            <a:off x="2746705" y="4035161"/>
            <a:ext cx="1201981" cy="369332"/>
          </a:xfrm>
          <a:prstGeom prst="rect">
            <a:avLst/>
          </a:prstGeom>
          <a:noFill/>
        </p:spPr>
        <p:txBody>
          <a:bodyPr wrap="square" rtlCol="0">
            <a:spAutoFit/>
          </a:bodyPr>
          <a:lstStyle/>
          <a:p>
            <a:r>
              <a:rPr kumimoji="1" lang="ja-JP" altLang="en-US" dirty="0" smtClean="0"/>
              <a:t>速度指令</a:t>
            </a:r>
            <a:endParaRPr kumimoji="1" lang="ja-JP" altLang="en-US" dirty="0"/>
          </a:p>
        </p:txBody>
      </p:sp>
      <p:sp>
        <p:nvSpPr>
          <p:cNvPr id="117" name="テキスト ボックス 116"/>
          <p:cNvSpPr txBox="1"/>
          <p:nvPr/>
        </p:nvSpPr>
        <p:spPr>
          <a:xfrm>
            <a:off x="4271180" y="4219827"/>
            <a:ext cx="1017019" cy="646331"/>
          </a:xfrm>
          <a:prstGeom prst="rect">
            <a:avLst/>
          </a:prstGeom>
          <a:noFill/>
        </p:spPr>
        <p:txBody>
          <a:bodyPr wrap="square" rtlCol="0">
            <a:spAutoFit/>
          </a:bodyPr>
          <a:lstStyle/>
          <a:p>
            <a:r>
              <a:rPr kumimoji="1" lang="en-US" altLang="ja-JP" dirty="0" smtClean="0"/>
              <a:t>LRF</a:t>
            </a:r>
          </a:p>
          <a:p>
            <a:r>
              <a:rPr kumimoji="1" lang="ja-JP" altLang="en-US" dirty="0" smtClean="0"/>
              <a:t>検出値</a:t>
            </a:r>
            <a:endParaRPr kumimoji="1" lang="ja-JP" altLang="en-US" dirty="0"/>
          </a:p>
        </p:txBody>
      </p:sp>
      <p:sp>
        <p:nvSpPr>
          <p:cNvPr id="46" name="円/楕円 45"/>
          <p:cNvSpPr/>
          <p:nvPr/>
        </p:nvSpPr>
        <p:spPr>
          <a:xfrm>
            <a:off x="9645367" y="1384930"/>
            <a:ext cx="1343751" cy="349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ノード</a:t>
            </a:r>
            <a:endParaRPr kumimoji="1" lang="ja-JP" altLang="en-US" sz="1600" dirty="0">
              <a:solidFill>
                <a:schemeClr val="tx1"/>
              </a:solidFill>
            </a:endParaRPr>
          </a:p>
        </p:txBody>
      </p:sp>
      <p:sp>
        <p:nvSpPr>
          <p:cNvPr id="47" name="正方形/長方形 46"/>
          <p:cNvSpPr/>
          <p:nvPr/>
        </p:nvSpPr>
        <p:spPr>
          <a:xfrm>
            <a:off x="9645367" y="2499053"/>
            <a:ext cx="1343751" cy="365415"/>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rgbClr val="00B050"/>
                </a:solidFill>
              </a:rPr>
              <a:t>TF </a:t>
            </a:r>
            <a:r>
              <a:rPr kumimoji="1" lang="ja-JP" altLang="en-US" sz="1600" dirty="0" smtClean="0">
                <a:solidFill>
                  <a:srgbClr val="00B050"/>
                </a:solidFill>
              </a:rPr>
              <a:t>フレーム</a:t>
            </a:r>
            <a:endParaRPr kumimoji="1" lang="ja-JP" altLang="en-US" sz="1600" dirty="0">
              <a:solidFill>
                <a:srgbClr val="00B050"/>
              </a:solidFill>
            </a:endParaRPr>
          </a:p>
        </p:txBody>
      </p:sp>
      <p:sp>
        <p:nvSpPr>
          <p:cNvPr id="48" name="円/楕円 47"/>
          <p:cNvSpPr/>
          <p:nvPr/>
        </p:nvSpPr>
        <p:spPr>
          <a:xfrm>
            <a:off x="4690089" y="1384930"/>
            <a:ext cx="1789481" cy="349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chemeClr val="tx1"/>
                </a:solidFill>
              </a:rPr>
              <a:t>/</a:t>
            </a:r>
            <a:r>
              <a:rPr lang="en-US" altLang="ja-JP" sz="1600" dirty="0" err="1" smtClean="0">
                <a:solidFill>
                  <a:schemeClr val="tx1"/>
                </a:solidFill>
              </a:rPr>
              <a:t>map_ser</a:t>
            </a:r>
            <a:r>
              <a:rPr lang="en-US" altLang="ja-JP" sz="1600" dirty="0" err="1" smtClean="0">
                <a:solidFill>
                  <a:schemeClr val="tx1"/>
                </a:solidFill>
              </a:rPr>
              <a:t>ver</a:t>
            </a:r>
            <a:endParaRPr kumimoji="1" lang="ja-JP" altLang="en-US" sz="1600" dirty="0">
              <a:solidFill>
                <a:schemeClr val="tx1"/>
              </a:solidFill>
            </a:endParaRPr>
          </a:p>
        </p:txBody>
      </p:sp>
      <p:sp>
        <p:nvSpPr>
          <p:cNvPr id="49" name="角丸四角形 48"/>
          <p:cNvSpPr/>
          <p:nvPr/>
        </p:nvSpPr>
        <p:spPr>
          <a:xfrm>
            <a:off x="5116186" y="2121089"/>
            <a:ext cx="937288"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/map</a:t>
            </a:r>
            <a:endParaRPr kumimoji="1" lang="ja-JP" altLang="en-US" sz="1600" dirty="0">
              <a:solidFill>
                <a:srgbClr val="0070C0"/>
              </a:solidFill>
            </a:endParaRPr>
          </a:p>
        </p:txBody>
      </p:sp>
      <p:sp>
        <p:nvSpPr>
          <p:cNvPr id="50" name="円/楕円 49"/>
          <p:cNvSpPr/>
          <p:nvPr/>
        </p:nvSpPr>
        <p:spPr>
          <a:xfrm>
            <a:off x="6912790" y="4117057"/>
            <a:ext cx="1036243" cy="349024"/>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rgbClr val="FF0000"/>
                </a:solidFill>
              </a:rPr>
              <a:t>/</a:t>
            </a:r>
            <a:r>
              <a:rPr lang="en-US" altLang="ja-JP" sz="1600" dirty="0" err="1" smtClean="0">
                <a:solidFill>
                  <a:srgbClr val="FF0000"/>
                </a:solidFill>
              </a:rPr>
              <a:t>amcl</a:t>
            </a:r>
            <a:endParaRPr kumimoji="1" lang="ja-JP" altLang="en-US" sz="1600" dirty="0">
              <a:solidFill>
                <a:srgbClr val="FF0000"/>
              </a:solidFill>
            </a:endParaRPr>
          </a:p>
        </p:txBody>
      </p:sp>
      <p:cxnSp>
        <p:nvCxnSpPr>
          <p:cNvPr id="11" name="カギ線コネクタ 10"/>
          <p:cNvCxnSpPr>
            <a:stCxn id="95" idx="3"/>
            <a:endCxn id="50" idx="2"/>
          </p:cNvCxnSpPr>
          <p:nvPr/>
        </p:nvCxnSpPr>
        <p:spPr>
          <a:xfrm flipV="1">
            <a:off x="4659573" y="4291569"/>
            <a:ext cx="2253217" cy="84941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a:off x="6641576" y="4705310"/>
            <a:ext cx="1727742" cy="685744"/>
            <a:chOff x="7711815" y="4732932"/>
            <a:chExt cx="1727742" cy="685744"/>
          </a:xfrm>
        </p:grpSpPr>
        <p:sp>
          <p:nvSpPr>
            <p:cNvPr id="54" name="正方形/長方形 53"/>
            <p:cNvSpPr/>
            <p:nvPr/>
          </p:nvSpPr>
          <p:spPr>
            <a:xfrm>
              <a:off x="7711815" y="4732932"/>
              <a:ext cx="1343751" cy="365415"/>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B050"/>
                  </a:solidFill>
                </a:rPr>
                <a:t>/</a:t>
              </a:r>
              <a:r>
                <a:rPr kumimoji="1" lang="en-US" altLang="ja-JP" sz="1600" dirty="0" err="1" smtClean="0">
                  <a:solidFill>
                    <a:srgbClr val="00B050"/>
                  </a:solidFill>
                </a:rPr>
                <a:t>odom</a:t>
              </a:r>
              <a:endParaRPr kumimoji="1" lang="ja-JP" altLang="en-US" sz="1600" dirty="0">
                <a:solidFill>
                  <a:srgbClr val="00B050"/>
                </a:solidFill>
              </a:endParaRPr>
            </a:p>
          </p:txBody>
        </p:sp>
        <p:sp>
          <p:nvSpPr>
            <p:cNvPr id="38" name="正方形/長方形 37"/>
            <p:cNvSpPr/>
            <p:nvPr/>
          </p:nvSpPr>
          <p:spPr>
            <a:xfrm>
              <a:off x="8095806" y="5053261"/>
              <a:ext cx="1343751" cy="365415"/>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B050"/>
                  </a:solidFill>
                </a:rPr>
                <a:t>/</a:t>
              </a:r>
              <a:r>
                <a:rPr kumimoji="1" lang="en-US" altLang="ja-JP" sz="1600" dirty="0" err="1" smtClean="0">
                  <a:solidFill>
                    <a:srgbClr val="00B050"/>
                  </a:solidFill>
                </a:rPr>
                <a:t>base_link</a:t>
              </a:r>
              <a:endParaRPr kumimoji="1" lang="ja-JP" altLang="en-US" sz="1600" dirty="0">
                <a:solidFill>
                  <a:srgbClr val="00B050"/>
                </a:solidFill>
              </a:endParaRPr>
            </a:p>
          </p:txBody>
        </p:sp>
      </p:grpSp>
      <p:cxnSp>
        <p:nvCxnSpPr>
          <p:cNvPr id="17" name="直線矢印コネクタ 16"/>
          <p:cNvCxnSpPr>
            <a:stCxn id="23" idx="0"/>
          </p:cNvCxnSpPr>
          <p:nvPr/>
        </p:nvCxnSpPr>
        <p:spPr>
          <a:xfrm flipH="1" flipV="1">
            <a:off x="7430911" y="5391054"/>
            <a:ext cx="2" cy="2382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endCxn id="50" idx="4"/>
          </p:cNvCxnSpPr>
          <p:nvPr/>
        </p:nvCxnSpPr>
        <p:spPr>
          <a:xfrm flipV="1">
            <a:off x="7430911" y="4466081"/>
            <a:ext cx="1" cy="2501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2" name="グループ化 61"/>
          <p:cNvGrpSpPr/>
          <p:nvPr/>
        </p:nvGrpSpPr>
        <p:grpSpPr>
          <a:xfrm>
            <a:off x="6562787" y="3183166"/>
            <a:ext cx="1727742" cy="685744"/>
            <a:chOff x="7711815" y="4732932"/>
            <a:chExt cx="1727742" cy="685744"/>
          </a:xfrm>
        </p:grpSpPr>
        <p:sp>
          <p:nvSpPr>
            <p:cNvPr id="63" name="正方形/長方形 62"/>
            <p:cNvSpPr/>
            <p:nvPr/>
          </p:nvSpPr>
          <p:spPr>
            <a:xfrm>
              <a:off x="7711815" y="4732932"/>
              <a:ext cx="1343751" cy="365415"/>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B050"/>
                  </a:solidFill>
                </a:rPr>
                <a:t>/</a:t>
              </a:r>
              <a:r>
                <a:rPr kumimoji="1" lang="en-US" altLang="ja-JP" sz="1600" dirty="0" err="1" smtClean="0">
                  <a:solidFill>
                    <a:srgbClr val="00B050"/>
                  </a:solidFill>
                </a:rPr>
                <a:t>odom</a:t>
              </a:r>
              <a:endParaRPr kumimoji="1" lang="ja-JP" altLang="en-US" sz="1600" dirty="0">
                <a:solidFill>
                  <a:srgbClr val="00B050"/>
                </a:solidFill>
              </a:endParaRPr>
            </a:p>
          </p:txBody>
        </p:sp>
        <p:sp>
          <p:nvSpPr>
            <p:cNvPr id="65" name="正方形/長方形 64"/>
            <p:cNvSpPr/>
            <p:nvPr/>
          </p:nvSpPr>
          <p:spPr>
            <a:xfrm>
              <a:off x="8095806" y="5053261"/>
              <a:ext cx="1343751" cy="365415"/>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B050"/>
                  </a:solidFill>
                </a:rPr>
                <a:t>/</a:t>
              </a:r>
              <a:r>
                <a:rPr kumimoji="1" lang="en-US" altLang="ja-JP" sz="1600" dirty="0" err="1" smtClean="0">
                  <a:solidFill>
                    <a:srgbClr val="00B050"/>
                  </a:solidFill>
                </a:rPr>
                <a:t>base_link</a:t>
              </a:r>
              <a:endParaRPr kumimoji="1" lang="ja-JP" altLang="en-US" sz="1600" dirty="0">
                <a:solidFill>
                  <a:srgbClr val="00B050"/>
                </a:solidFill>
              </a:endParaRPr>
            </a:p>
          </p:txBody>
        </p:sp>
      </p:grpSp>
      <p:cxnSp>
        <p:nvCxnSpPr>
          <p:cNvPr id="27" name="直線矢印コネクタ 26"/>
          <p:cNvCxnSpPr>
            <a:stCxn id="50" idx="0"/>
          </p:cNvCxnSpPr>
          <p:nvPr/>
        </p:nvCxnSpPr>
        <p:spPr>
          <a:xfrm flipH="1" flipV="1">
            <a:off x="7430911" y="3877828"/>
            <a:ext cx="1" cy="2392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フリーフォーム 28"/>
          <p:cNvSpPr/>
          <p:nvPr/>
        </p:nvSpPr>
        <p:spPr>
          <a:xfrm>
            <a:off x="5484160" y="3027406"/>
            <a:ext cx="1940011" cy="160638"/>
          </a:xfrm>
          <a:custGeom>
            <a:avLst/>
            <a:gdLst>
              <a:gd name="connsiteX0" fmla="*/ 1940011 w 1940011"/>
              <a:gd name="connsiteY0" fmla="*/ 160638 h 160638"/>
              <a:gd name="connsiteX1" fmla="*/ 1940011 w 1940011"/>
              <a:gd name="connsiteY1" fmla="*/ 0 h 160638"/>
              <a:gd name="connsiteX2" fmla="*/ 0 w 1940011"/>
              <a:gd name="connsiteY2" fmla="*/ 0 h 160638"/>
            </a:gdLst>
            <a:ahLst/>
            <a:cxnLst>
              <a:cxn ang="0">
                <a:pos x="connsiteX0" y="connsiteY0"/>
              </a:cxn>
              <a:cxn ang="0">
                <a:pos x="connsiteX1" y="connsiteY1"/>
              </a:cxn>
              <a:cxn ang="0">
                <a:pos x="connsiteX2" y="connsiteY2"/>
              </a:cxn>
            </a:cxnLst>
            <a:rect l="l" t="t" r="r" b="b"/>
            <a:pathLst>
              <a:path w="1940011" h="160638">
                <a:moveTo>
                  <a:pt x="1940011" y="160638"/>
                </a:moveTo>
                <a:lnTo>
                  <a:pt x="1940011" y="0"/>
                </a:lnTo>
                <a:lnTo>
                  <a:pt x="0" y="0"/>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ボックス 68"/>
          <p:cNvSpPr txBox="1"/>
          <p:nvPr/>
        </p:nvSpPr>
        <p:spPr>
          <a:xfrm>
            <a:off x="7973464" y="3070944"/>
            <a:ext cx="952903" cy="369332"/>
          </a:xfrm>
          <a:prstGeom prst="rect">
            <a:avLst/>
          </a:prstGeom>
          <a:noFill/>
        </p:spPr>
        <p:txBody>
          <a:bodyPr wrap="square" rtlCol="0">
            <a:spAutoFit/>
          </a:bodyPr>
          <a:lstStyle/>
          <a:p>
            <a:r>
              <a:rPr lang="ja-JP" altLang="en-US" dirty="0" smtClean="0">
                <a:solidFill>
                  <a:srgbClr val="00B050"/>
                </a:solidFill>
              </a:rPr>
              <a:t>補正後</a:t>
            </a:r>
            <a:endParaRPr kumimoji="1" lang="ja-JP" altLang="en-US" dirty="0">
              <a:solidFill>
                <a:srgbClr val="00B050"/>
              </a:solidFill>
            </a:endParaRPr>
          </a:p>
        </p:txBody>
      </p:sp>
      <p:sp>
        <p:nvSpPr>
          <p:cNvPr id="32" name="フリーフォーム 31"/>
          <p:cNvSpPr/>
          <p:nvPr/>
        </p:nvSpPr>
        <p:spPr>
          <a:xfrm>
            <a:off x="2570205" y="2310714"/>
            <a:ext cx="2545492" cy="1507524"/>
          </a:xfrm>
          <a:custGeom>
            <a:avLst/>
            <a:gdLst>
              <a:gd name="connsiteX0" fmla="*/ 2545492 w 2545492"/>
              <a:gd name="connsiteY0" fmla="*/ 0 h 1507524"/>
              <a:gd name="connsiteX1" fmla="*/ 0 w 2545492"/>
              <a:gd name="connsiteY1" fmla="*/ 0 h 1507524"/>
              <a:gd name="connsiteX2" fmla="*/ 0 w 2545492"/>
              <a:gd name="connsiteY2" fmla="*/ 1272745 h 1507524"/>
              <a:gd name="connsiteX3" fmla="*/ 766119 w 2545492"/>
              <a:gd name="connsiteY3" fmla="*/ 1507524 h 1507524"/>
            </a:gdLst>
            <a:ahLst/>
            <a:cxnLst>
              <a:cxn ang="0">
                <a:pos x="connsiteX0" y="connsiteY0"/>
              </a:cxn>
              <a:cxn ang="0">
                <a:pos x="connsiteX1" y="connsiteY1"/>
              </a:cxn>
              <a:cxn ang="0">
                <a:pos x="connsiteX2" y="connsiteY2"/>
              </a:cxn>
              <a:cxn ang="0">
                <a:pos x="connsiteX3" y="connsiteY3"/>
              </a:cxn>
            </a:cxnLst>
            <a:rect l="l" t="t" r="r" b="b"/>
            <a:pathLst>
              <a:path w="2545492" h="1507524">
                <a:moveTo>
                  <a:pt x="2545492" y="0"/>
                </a:moveTo>
                <a:lnTo>
                  <a:pt x="0" y="0"/>
                </a:lnTo>
                <a:lnTo>
                  <a:pt x="0" y="1272745"/>
                </a:lnTo>
                <a:lnTo>
                  <a:pt x="766119" y="1507524"/>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フリーフォーム 32"/>
          <p:cNvSpPr/>
          <p:nvPr/>
        </p:nvSpPr>
        <p:spPr>
          <a:xfrm>
            <a:off x="6067168" y="2298357"/>
            <a:ext cx="3274453" cy="1977081"/>
          </a:xfrm>
          <a:custGeom>
            <a:avLst/>
            <a:gdLst>
              <a:gd name="connsiteX0" fmla="*/ 0 w 3286897"/>
              <a:gd name="connsiteY0" fmla="*/ 0 h 1977081"/>
              <a:gd name="connsiteX1" fmla="*/ 3286897 w 3286897"/>
              <a:gd name="connsiteY1" fmla="*/ 0 h 1977081"/>
              <a:gd name="connsiteX2" fmla="*/ 3286897 w 3286897"/>
              <a:gd name="connsiteY2" fmla="*/ 1977081 h 1977081"/>
              <a:gd name="connsiteX3" fmla="*/ 1878227 w 3286897"/>
              <a:gd name="connsiteY3" fmla="*/ 1977081 h 1977081"/>
            </a:gdLst>
            <a:ahLst/>
            <a:cxnLst>
              <a:cxn ang="0">
                <a:pos x="connsiteX0" y="connsiteY0"/>
              </a:cxn>
              <a:cxn ang="0">
                <a:pos x="connsiteX1" y="connsiteY1"/>
              </a:cxn>
              <a:cxn ang="0">
                <a:pos x="connsiteX2" y="connsiteY2"/>
              </a:cxn>
              <a:cxn ang="0">
                <a:pos x="connsiteX3" y="connsiteY3"/>
              </a:cxn>
            </a:cxnLst>
            <a:rect l="l" t="t" r="r" b="b"/>
            <a:pathLst>
              <a:path w="3286897" h="1977081">
                <a:moveTo>
                  <a:pt x="0" y="0"/>
                </a:moveTo>
                <a:lnTo>
                  <a:pt x="3286897" y="0"/>
                </a:lnTo>
                <a:lnTo>
                  <a:pt x="3286897" y="1977081"/>
                </a:lnTo>
                <a:lnTo>
                  <a:pt x="1878227" y="1977081"/>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p:cNvCxnSpPr>
            <a:stCxn id="48" idx="4"/>
            <a:endCxn id="49" idx="0"/>
          </p:cNvCxnSpPr>
          <p:nvPr/>
        </p:nvCxnSpPr>
        <p:spPr>
          <a:xfrm>
            <a:off x="5584830" y="1733954"/>
            <a:ext cx="0" cy="3871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四角形吹き出し 75"/>
          <p:cNvSpPr/>
          <p:nvPr/>
        </p:nvSpPr>
        <p:spPr>
          <a:xfrm>
            <a:off x="8503448" y="4370900"/>
            <a:ext cx="2491541" cy="610623"/>
          </a:xfrm>
          <a:prstGeom prst="wedgeRectCallout">
            <a:avLst>
              <a:gd name="adj1" fmla="val -78257"/>
              <a:gd name="adj2" fmla="val -483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補正前</a:t>
            </a:r>
            <a:r>
              <a:rPr lang="ja-JP" altLang="en-US" sz="1400" dirty="0" smtClean="0">
                <a:solidFill>
                  <a:schemeClr val="tx1"/>
                </a:solidFill>
              </a:rPr>
              <a:t>のオドメトリ</a:t>
            </a:r>
            <a:r>
              <a:rPr lang="en-US" altLang="ja-JP" sz="1400" dirty="0" smtClean="0">
                <a:solidFill>
                  <a:schemeClr val="tx1"/>
                </a:solidFill>
              </a:rPr>
              <a:t>, </a:t>
            </a:r>
            <a:r>
              <a:rPr kumimoji="1" lang="en-US" altLang="ja-JP" sz="1400" dirty="0" smtClean="0">
                <a:solidFill>
                  <a:schemeClr val="tx1"/>
                </a:solidFill>
              </a:rPr>
              <a:t>LRF, </a:t>
            </a:r>
            <a:r>
              <a:rPr kumimoji="1" lang="ja-JP" altLang="en-US" sz="1400" dirty="0" smtClean="0">
                <a:solidFill>
                  <a:schemeClr val="tx1"/>
                </a:solidFill>
              </a:rPr>
              <a:t>地図を</a:t>
            </a:r>
            <a:endParaRPr kumimoji="1" lang="en-US" altLang="ja-JP" sz="1400" dirty="0" smtClean="0">
              <a:solidFill>
                <a:schemeClr val="tx1"/>
              </a:solidFill>
            </a:endParaRPr>
          </a:p>
          <a:p>
            <a:pPr algn="ctr"/>
            <a:r>
              <a:rPr lang="ja-JP" altLang="en-US" sz="1400" dirty="0">
                <a:solidFill>
                  <a:schemeClr val="tx1"/>
                </a:solidFill>
              </a:rPr>
              <a:t>利用</a:t>
            </a:r>
            <a:r>
              <a:rPr lang="ja-JP" altLang="en-US" sz="1400" dirty="0" smtClean="0">
                <a:solidFill>
                  <a:schemeClr val="tx1"/>
                </a:solidFill>
              </a:rPr>
              <a:t>して自己位置を修正する</a:t>
            </a:r>
            <a:endParaRPr kumimoji="1" lang="ja-JP" altLang="en-US" sz="1400" dirty="0">
              <a:solidFill>
                <a:schemeClr val="tx1"/>
              </a:solidFill>
            </a:endParaRPr>
          </a:p>
        </p:txBody>
      </p:sp>
      <p:sp>
        <p:nvSpPr>
          <p:cNvPr id="77" name="四角形吹き出し 76"/>
          <p:cNvSpPr/>
          <p:nvPr/>
        </p:nvSpPr>
        <p:spPr>
          <a:xfrm>
            <a:off x="3064616" y="1627041"/>
            <a:ext cx="1556670" cy="387622"/>
          </a:xfrm>
          <a:prstGeom prst="wedgeRectCallout">
            <a:avLst>
              <a:gd name="adj1" fmla="val 70183"/>
              <a:gd name="adj2" fmla="val -643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地図を提供する</a:t>
            </a:r>
            <a:endParaRPr kumimoji="1" lang="ja-JP" altLang="en-US" sz="1400" dirty="0">
              <a:solidFill>
                <a:schemeClr val="tx1"/>
              </a:solidFill>
            </a:endParaRPr>
          </a:p>
        </p:txBody>
      </p:sp>
    </p:spTree>
    <p:extLst>
      <p:ext uri="{BB962C8B-B14F-4D97-AF65-F5344CB8AC3E}">
        <p14:creationId xmlns:p14="http://schemas.microsoft.com/office/powerpoint/2010/main" val="41374444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円/楕円 3"/>
          <p:cNvSpPr/>
          <p:nvPr/>
        </p:nvSpPr>
        <p:spPr>
          <a:xfrm>
            <a:off x="3345570" y="3662732"/>
            <a:ext cx="1745976" cy="349024"/>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chemeClr val="bg1">
                    <a:lumMod val="65000"/>
                  </a:schemeClr>
                </a:solidFill>
              </a:rPr>
              <a:t>/</a:t>
            </a:r>
            <a:r>
              <a:rPr lang="en-US" altLang="ja-JP" sz="1600" dirty="0" err="1" smtClean="0">
                <a:solidFill>
                  <a:schemeClr val="bg1">
                    <a:lumMod val="65000"/>
                  </a:schemeClr>
                </a:solidFill>
              </a:rPr>
              <a:t>move_base</a:t>
            </a:r>
            <a:endParaRPr kumimoji="1" lang="ja-JP" altLang="en-US" sz="1600" dirty="0">
              <a:solidFill>
                <a:schemeClr val="bg1">
                  <a:lumMod val="65000"/>
                </a:schemeClr>
              </a:solidFill>
            </a:endParaRPr>
          </a:p>
        </p:txBody>
      </p:sp>
      <p:sp>
        <p:nvSpPr>
          <p:cNvPr id="6" name="角丸四角形 5"/>
          <p:cNvSpPr/>
          <p:nvPr/>
        </p:nvSpPr>
        <p:spPr>
          <a:xfrm>
            <a:off x="2962376" y="2846867"/>
            <a:ext cx="2505436" cy="36541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bg1">
                    <a:lumMod val="65000"/>
                  </a:schemeClr>
                </a:solidFill>
              </a:rPr>
              <a:t>/</a:t>
            </a:r>
            <a:r>
              <a:rPr kumimoji="1" lang="en-US" altLang="ja-JP" sz="1600" dirty="0" err="1" smtClean="0">
                <a:solidFill>
                  <a:schemeClr val="bg1">
                    <a:lumMod val="65000"/>
                  </a:schemeClr>
                </a:solidFill>
              </a:rPr>
              <a:t>move_base_simple</a:t>
            </a:r>
            <a:r>
              <a:rPr kumimoji="1" lang="en-US" altLang="ja-JP" sz="1600" dirty="0" smtClean="0">
                <a:solidFill>
                  <a:schemeClr val="bg1">
                    <a:lumMod val="65000"/>
                  </a:schemeClr>
                </a:solidFill>
              </a:rPr>
              <a:t>/goal</a:t>
            </a:r>
            <a:endParaRPr kumimoji="1" lang="ja-JP" altLang="en-US" sz="1600" dirty="0">
              <a:solidFill>
                <a:schemeClr val="bg1">
                  <a:lumMod val="65000"/>
                </a:schemeClr>
              </a:solidFill>
            </a:endParaRPr>
          </a:p>
        </p:txBody>
      </p:sp>
      <p:cxnSp>
        <p:nvCxnSpPr>
          <p:cNvPr id="8" name="直線矢印コネクタ 7"/>
          <p:cNvCxnSpPr>
            <a:stCxn id="6" idx="2"/>
            <a:endCxn id="4" idx="0"/>
          </p:cNvCxnSpPr>
          <p:nvPr/>
        </p:nvCxnSpPr>
        <p:spPr>
          <a:xfrm>
            <a:off x="4215094" y="3212282"/>
            <a:ext cx="3464" cy="450450"/>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円/楕円 9"/>
          <p:cNvSpPr/>
          <p:nvPr/>
        </p:nvSpPr>
        <p:spPr>
          <a:xfrm>
            <a:off x="899074" y="5629311"/>
            <a:ext cx="1605045" cy="349024"/>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chemeClr val="bg1">
                    <a:lumMod val="65000"/>
                  </a:schemeClr>
                </a:solidFill>
              </a:rPr>
              <a:t>/gazebo</a:t>
            </a:r>
            <a:endParaRPr kumimoji="1" lang="ja-JP" altLang="en-US" sz="1600" dirty="0">
              <a:solidFill>
                <a:schemeClr val="bg1">
                  <a:lumMod val="65000"/>
                </a:schemeClr>
              </a:solidFill>
            </a:endParaRPr>
          </a:p>
        </p:txBody>
      </p:sp>
      <p:sp>
        <p:nvSpPr>
          <p:cNvPr id="12" name="角丸四角形 11"/>
          <p:cNvSpPr/>
          <p:nvPr/>
        </p:nvSpPr>
        <p:spPr>
          <a:xfrm>
            <a:off x="2685332" y="5610703"/>
            <a:ext cx="3284470" cy="36541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bg1">
                    <a:lumMod val="65000"/>
                  </a:schemeClr>
                </a:solidFill>
              </a:rPr>
              <a:t>/</a:t>
            </a:r>
            <a:r>
              <a:rPr kumimoji="1" lang="en-US" altLang="ja-JP" sz="1600" dirty="0" err="1" smtClean="0">
                <a:solidFill>
                  <a:schemeClr val="bg1">
                    <a:lumMod val="65000"/>
                  </a:schemeClr>
                </a:solidFill>
              </a:rPr>
              <a:t>husky_velocity_controller</a:t>
            </a:r>
            <a:r>
              <a:rPr kumimoji="1" lang="en-US" altLang="ja-JP" sz="1600" dirty="0" smtClean="0">
                <a:solidFill>
                  <a:schemeClr val="bg1">
                    <a:lumMod val="65000"/>
                  </a:schemeClr>
                </a:solidFill>
              </a:rPr>
              <a:t>/</a:t>
            </a:r>
            <a:r>
              <a:rPr kumimoji="1" lang="en-US" altLang="ja-JP" sz="1600" dirty="0" err="1" smtClean="0">
                <a:solidFill>
                  <a:schemeClr val="bg1">
                    <a:lumMod val="65000"/>
                  </a:schemeClr>
                </a:solidFill>
              </a:rPr>
              <a:t>odom</a:t>
            </a:r>
            <a:endParaRPr kumimoji="1" lang="ja-JP" altLang="en-US" sz="1600" dirty="0">
              <a:solidFill>
                <a:schemeClr val="bg1">
                  <a:lumMod val="65000"/>
                </a:schemeClr>
              </a:solidFill>
            </a:endParaRPr>
          </a:p>
        </p:txBody>
      </p:sp>
      <p:sp>
        <p:nvSpPr>
          <p:cNvPr id="15" name="角丸四角形 14"/>
          <p:cNvSpPr/>
          <p:nvPr/>
        </p:nvSpPr>
        <p:spPr>
          <a:xfrm>
            <a:off x="932595" y="241842"/>
            <a:ext cx="1464151"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a:t>
            </a:r>
            <a:r>
              <a:rPr kumimoji="1" lang="en-US" altLang="ja-JP" sz="1600" dirty="0" err="1" smtClean="0">
                <a:solidFill>
                  <a:srgbClr val="0070C0"/>
                </a:solidFill>
              </a:rPr>
              <a:t>joint_states</a:t>
            </a:r>
            <a:endParaRPr kumimoji="1" lang="ja-JP" altLang="en-US" sz="1600" dirty="0">
              <a:solidFill>
                <a:srgbClr val="0070C0"/>
              </a:solidFill>
            </a:endParaRPr>
          </a:p>
        </p:txBody>
      </p:sp>
      <p:sp>
        <p:nvSpPr>
          <p:cNvPr id="16" name="円/楕円 15"/>
          <p:cNvSpPr/>
          <p:nvPr/>
        </p:nvSpPr>
        <p:spPr>
          <a:xfrm>
            <a:off x="2649038" y="250037"/>
            <a:ext cx="3003568" cy="349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chemeClr val="tx1"/>
                </a:solidFill>
              </a:rPr>
              <a:t>/</a:t>
            </a:r>
            <a:r>
              <a:rPr lang="en-US" altLang="ja-JP" sz="1600" dirty="0" err="1" smtClean="0">
                <a:solidFill>
                  <a:schemeClr val="tx1"/>
                </a:solidFill>
              </a:rPr>
              <a:t>robot_state_publisher</a:t>
            </a:r>
            <a:endParaRPr kumimoji="1" lang="ja-JP" altLang="en-US" sz="1600" dirty="0">
              <a:solidFill>
                <a:schemeClr val="tx1"/>
              </a:solidFill>
            </a:endParaRPr>
          </a:p>
        </p:txBody>
      </p:sp>
      <p:cxnSp>
        <p:nvCxnSpPr>
          <p:cNvPr id="18" name="直線矢印コネクタ 17"/>
          <p:cNvCxnSpPr>
            <a:endCxn id="15" idx="1"/>
          </p:cNvCxnSpPr>
          <p:nvPr/>
        </p:nvCxnSpPr>
        <p:spPr>
          <a:xfrm flipV="1">
            <a:off x="301557" y="424550"/>
            <a:ext cx="631038" cy="162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5101035" y="586717"/>
            <a:ext cx="25229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10" idx="6"/>
            <a:endCxn id="12" idx="1"/>
          </p:cNvCxnSpPr>
          <p:nvPr/>
        </p:nvCxnSpPr>
        <p:spPr>
          <a:xfrm flipV="1">
            <a:off x="2504119" y="5793411"/>
            <a:ext cx="181213" cy="10412"/>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円/楕円 22"/>
          <p:cNvSpPr/>
          <p:nvPr/>
        </p:nvSpPr>
        <p:spPr>
          <a:xfrm>
            <a:off x="6314622" y="5629311"/>
            <a:ext cx="2232581" cy="349024"/>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chemeClr val="bg1">
                    <a:lumMod val="65000"/>
                  </a:schemeClr>
                </a:solidFill>
              </a:rPr>
              <a:t>/</a:t>
            </a:r>
            <a:r>
              <a:rPr lang="en-US" altLang="ja-JP" sz="1600" dirty="0" err="1" smtClean="0">
                <a:solidFill>
                  <a:schemeClr val="bg1">
                    <a:lumMod val="65000"/>
                  </a:schemeClr>
                </a:solidFill>
              </a:rPr>
              <a:t>ekf_localization</a:t>
            </a:r>
            <a:endParaRPr kumimoji="1" lang="ja-JP" altLang="en-US" sz="1600" dirty="0">
              <a:solidFill>
                <a:schemeClr val="bg1">
                  <a:lumMod val="65000"/>
                </a:schemeClr>
              </a:solidFill>
            </a:endParaRPr>
          </a:p>
        </p:txBody>
      </p:sp>
      <p:cxnSp>
        <p:nvCxnSpPr>
          <p:cNvPr id="25" name="直線矢印コネクタ 24"/>
          <p:cNvCxnSpPr>
            <a:stCxn id="12" idx="3"/>
            <a:endCxn id="23" idx="2"/>
          </p:cNvCxnSpPr>
          <p:nvPr/>
        </p:nvCxnSpPr>
        <p:spPr>
          <a:xfrm>
            <a:off x="5969802" y="5793411"/>
            <a:ext cx="344820" cy="10412"/>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角丸四角形 25"/>
          <p:cNvSpPr/>
          <p:nvPr/>
        </p:nvSpPr>
        <p:spPr>
          <a:xfrm>
            <a:off x="3519095" y="6139718"/>
            <a:ext cx="1464151" cy="36541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bg1">
                    <a:lumMod val="65000"/>
                  </a:schemeClr>
                </a:solidFill>
              </a:rPr>
              <a:t>/</a:t>
            </a:r>
            <a:r>
              <a:rPr kumimoji="1" lang="en-US" altLang="ja-JP" sz="1600" dirty="0" err="1" smtClean="0">
                <a:solidFill>
                  <a:schemeClr val="bg1">
                    <a:lumMod val="65000"/>
                  </a:schemeClr>
                </a:solidFill>
              </a:rPr>
              <a:t>imu</a:t>
            </a:r>
            <a:r>
              <a:rPr lang="en-US" altLang="ja-JP" sz="1600" dirty="0" smtClean="0">
                <a:solidFill>
                  <a:schemeClr val="bg1">
                    <a:lumMod val="65000"/>
                  </a:schemeClr>
                </a:solidFill>
              </a:rPr>
              <a:t>/data</a:t>
            </a:r>
            <a:endParaRPr kumimoji="1" lang="ja-JP" altLang="en-US" sz="1600" dirty="0">
              <a:solidFill>
                <a:schemeClr val="bg1">
                  <a:lumMod val="65000"/>
                </a:schemeClr>
              </a:solidFill>
            </a:endParaRPr>
          </a:p>
        </p:txBody>
      </p:sp>
      <p:cxnSp>
        <p:nvCxnSpPr>
          <p:cNvPr id="28" name="直線矢印コネクタ 27"/>
          <p:cNvCxnSpPr>
            <a:stCxn id="10" idx="5"/>
            <a:endCxn id="26" idx="1"/>
          </p:cNvCxnSpPr>
          <p:nvPr/>
        </p:nvCxnSpPr>
        <p:spPr>
          <a:xfrm>
            <a:off x="2269066" y="5927222"/>
            <a:ext cx="1250029" cy="39520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26" idx="3"/>
            <a:endCxn id="23" idx="3"/>
          </p:cNvCxnSpPr>
          <p:nvPr/>
        </p:nvCxnSpPr>
        <p:spPr>
          <a:xfrm flipV="1">
            <a:off x="4983246" y="5927222"/>
            <a:ext cx="1658330" cy="39520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15" idx="3"/>
            <a:endCxn id="16" idx="2"/>
          </p:cNvCxnSpPr>
          <p:nvPr/>
        </p:nvCxnSpPr>
        <p:spPr>
          <a:xfrm flipV="1">
            <a:off x="2396746" y="424549"/>
            <a:ext cx="25229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角丸四角形 67"/>
          <p:cNvSpPr/>
          <p:nvPr/>
        </p:nvSpPr>
        <p:spPr>
          <a:xfrm>
            <a:off x="57622" y="4517480"/>
            <a:ext cx="3287948" cy="36541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bg1">
                    <a:lumMod val="65000"/>
                  </a:schemeClr>
                </a:solidFill>
              </a:rPr>
              <a:t>/</a:t>
            </a:r>
            <a:r>
              <a:rPr kumimoji="1" lang="en-US" altLang="ja-JP" sz="1600" dirty="0" err="1" smtClean="0">
                <a:solidFill>
                  <a:schemeClr val="bg1">
                    <a:lumMod val="65000"/>
                  </a:schemeClr>
                </a:solidFill>
              </a:rPr>
              <a:t>husky_velocity_controller</a:t>
            </a:r>
            <a:r>
              <a:rPr kumimoji="1" lang="en-US" altLang="ja-JP" sz="1600" dirty="0" smtClean="0">
                <a:solidFill>
                  <a:schemeClr val="bg1">
                    <a:lumMod val="65000"/>
                  </a:schemeClr>
                </a:solidFill>
              </a:rPr>
              <a:t>/</a:t>
            </a:r>
            <a:r>
              <a:rPr kumimoji="1" lang="en-US" altLang="ja-JP" sz="1600" dirty="0" err="1" smtClean="0">
                <a:solidFill>
                  <a:schemeClr val="bg1">
                    <a:lumMod val="65000"/>
                  </a:schemeClr>
                </a:solidFill>
              </a:rPr>
              <a:t>cmd_vel</a:t>
            </a:r>
            <a:endParaRPr kumimoji="1" lang="ja-JP" altLang="en-US" sz="1600" dirty="0">
              <a:solidFill>
                <a:schemeClr val="bg1">
                  <a:lumMod val="65000"/>
                </a:schemeClr>
              </a:solidFill>
            </a:endParaRPr>
          </a:p>
        </p:txBody>
      </p:sp>
      <p:cxnSp>
        <p:nvCxnSpPr>
          <p:cNvPr id="70" name="直線矢印コネクタ 69"/>
          <p:cNvCxnSpPr>
            <a:stCxn id="4" idx="2"/>
            <a:endCxn id="68" idx="0"/>
          </p:cNvCxnSpPr>
          <p:nvPr/>
        </p:nvCxnSpPr>
        <p:spPr>
          <a:xfrm flipH="1">
            <a:off x="1701596" y="3837244"/>
            <a:ext cx="1643974" cy="68023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p:cNvCxnSpPr>
            <a:stCxn id="68" idx="2"/>
            <a:endCxn id="10" idx="0"/>
          </p:cNvCxnSpPr>
          <p:nvPr/>
        </p:nvCxnSpPr>
        <p:spPr>
          <a:xfrm>
            <a:off x="1701596" y="4882895"/>
            <a:ext cx="1" cy="74641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角丸四角形 94"/>
          <p:cNvSpPr/>
          <p:nvPr/>
        </p:nvSpPr>
        <p:spPr>
          <a:xfrm>
            <a:off x="3770615" y="4958277"/>
            <a:ext cx="888958"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bg1">
                    <a:lumMod val="65000"/>
                  </a:schemeClr>
                </a:solidFill>
              </a:rPr>
              <a:t>/</a:t>
            </a:r>
            <a:r>
              <a:rPr lang="en-US" altLang="ja-JP" sz="1600" dirty="0">
                <a:solidFill>
                  <a:srgbClr val="0070C0"/>
                </a:solidFill>
              </a:rPr>
              <a:t>scan</a:t>
            </a:r>
            <a:endParaRPr kumimoji="1" lang="ja-JP" altLang="en-US" sz="1600" dirty="0">
              <a:solidFill>
                <a:srgbClr val="0070C0"/>
              </a:solidFill>
            </a:endParaRPr>
          </a:p>
        </p:txBody>
      </p:sp>
      <p:cxnSp>
        <p:nvCxnSpPr>
          <p:cNvPr id="99" name="直線矢印コネクタ 98"/>
          <p:cNvCxnSpPr>
            <a:stCxn id="10" idx="7"/>
            <a:endCxn id="95" idx="1"/>
          </p:cNvCxnSpPr>
          <p:nvPr/>
        </p:nvCxnSpPr>
        <p:spPr>
          <a:xfrm flipV="1">
            <a:off x="2269066" y="5140985"/>
            <a:ext cx="1501549" cy="53943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a:stCxn id="95" idx="0"/>
            <a:endCxn id="4" idx="4"/>
          </p:cNvCxnSpPr>
          <p:nvPr/>
        </p:nvCxnSpPr>
        <p:spPr>
          <a:xfrm flipV="1">
            <a:off x="4215094" y="4011756"/>
            <a:ext cx="3464" cy="946521"/>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テキスト ボックス 113"/>
          <p:cNvSpPr txBox="1"/>
          <p:nvPr/>
        </p:nvSpPr>
        <p:spPr>
          <a:xfrm>
            <a:off x="3036844" y="3252841"/>
            <a:ext cx="1214326" cy="369332"/>
          </a:xfrm>
          <a:prstGeom prst="rect">
            <a:avLst/>
          </a:prstGeom>
          <a:noFill/>
        </p:spPr>
        <p:txBody>
          <a:bodyPr wrap="square" rtlCol="0">
            <a:spAutoFit/>
          </a:bodyPr>
          <a:lstStyle/>
          <a:p>
            <a:r>
              <a:rPr kumimoji="1" lang="ja-JP" altLang="en-US" dirty="0" smtClean="0">
                <a:solidFill>
                  <a:schemeClr val="bg1">
                    <a:lumMod val="65000"/>
                  </a:schemeClr>
                </a:solidFill>
              </a:rPr>
              <a:t>目標位置</a:t>
            </a:r>
            <a:endParaRPr kumimoji="1" lang="ja-JP" altLang="en-US" dirty="0">
              <a:solidFill>
                <a:schemeClr val="bg1">
                  <a:lumMod val="65000"/>
                </a:schemeClr>
              </a:solidFill>
            </a:endParaRPr>
          </a:p>
        </p:txBody>
      </p:sp>
      <p:sp>
        <p:nvSpPr>
          <p:cNvPr id="115" name="テキスト ボックス 114"/>
          <p:cNvSpPr txBox="1"/>
          <p:nvPr/>
        </p:nvSpPr>
        <p:spPr>
          <a:xfrm>
            <a:off x="8388718" y="5201443"/>
            <a:ext cx="952903" cy="369332"/>
          </a:xfrm>
          <a:prstGeom prst="rect">
            <a:avLst/>
          </a:prstGeom>
          <a:noFill/>
          <a:ln>
            <a:noFill/>
          </a:ln>
        </p:spPr>
        <p:txBody>
          <a:bodyPr wrap="square" rtlCol="0">
            <a:spAutoFit/>
          </a:bodyPr>
          <a:lstStyle/>
          <a:p>
            <a:r>
              <a:rPr lang="ja-JP" altLang="en-US" dirty="0">
                <a:solidFill>
                  <a:srgbClr val="00B050"/>
                </a:solidFill>
              </a:rPr>
              <a:t>補正前</a:t>
            </a:r>
            <a:endParaRPr kumimoji="1" lang="ja-JP" altLang="en-US" dirty="0">
              <a:solidFill>
                <a:srgbClr val="00B050"/>
              </a:solidFill>
            </a:endParaRPr>
          </a:p>
        </p:txBody>
      </p:sp>
      <p:sp>
        <p:nvSpPr>
          <p:cNvPr id="116" name="テキスト ボックス 115"/>
          <p:cNvSpPr txBox="1"/>
          <p:nvPr/>
        </p:nvSpPr>
        <p:spPr>
          <a:xfrm>
            <a:off x="2746705" y="4035161"/>
            <a:ext cx="1201981" cy="369332"/>
          </a:xfrm>
          <a:prstGeom prst="rect">
            <a:avLst/>
          </a:prstGeom>
          <a:noFill/>
        </p:spPr>
        <p:txBody>
          <a:bodyPr wrap="square" rtlCol="0">
            <a:spAutoFit/>
          </a:bodyPr>
          <a:lstStyle/>
          <a:p>
            <a:r>
              <a:rPr kumimoji="1" lang="ja-JP" altLang="en-US" dirty="0" smtClean="0">
                <a:solidFill>
                  <a:schemeClr val="bg1">
                    <a:lumMod val="65000"/>
                  </a:schemeClr>
                </a:solidFill>
              </a:rPr>
              <a:t>速度指令</a:t>
            </a:r>
            <a:endParaRPr kumimoji="1" lang="ja-JP" altLang="en-US" dirty="0">
              <a:solidFill>
                <a:schemeClr val="bg1">
                  <a:lumMod val="65000"/>
                </a:schemeClr>
              </a:solidFill>
            </a:endParaRPr>
          </a:p>
        </p:txBody>
      </p:sp>
      <p:sp>
        <p:nvSpPr>
          <p:cNvPr id="117" name="テキスト ボックス 116"/>
          <p:cNvSpPr txBox="1"/>
          <p:nvPr/>
        </p:nvSpPr>
        <p:spPr>
          <a:xfrm>
            <a:off x="4271180" y="4219827"/>
            <a:ext cx="1017019" cy="646331"/>
          </a:xfrm>
          <a:prstGeom prst="rect">
            <a:avLst/>
          </a:prstGeom>
          <a:noFill/>
        </p:spPr>
        <p:txBody>
          <a:bodyPr wrap="square" rtlCol="0">
            <a:spAutoFit/>
          </a:bodyPr>
          <a:lstStyle/>
          <a:p>
            <a:r>
              <a:rPr kumimoji="1" lang="en-US" altLang="ja-JP" dirty="0" smtClean="0">
                <a:solidFill>
                  <a:schemeClr val="bg1">
                    <a:lumMod val="65000"/>
                  </a:schemeClr>
                </a:solidFill>
              </a:rPr>
              <a:t>LRF</a:t>
            </a:r>
          </a:p>
          <a:p>
            <a:r>
              <a:rPr kumimoji="1" lang="ja-JP" altLang="en-US" dirty="0" smtClean="0">
                <a:solidFill>
                  <a:schemeClr val="bg1">
                    <a:lumMod val="65000"/>
                  </a:schemeClr>
                </a:solidFill>
              </a:rPr>
              <a:t>検出値</a:t>
            </a:r>
            <a:endParaRPr kumimoji="1" lang="ja-JP" altLang="en-US" dirty="0">
              <a:solidFill>
                <a:schemeClr val="bg1">
                  <a:lumMod val="65000"/>
                </a:schemeClr>
              </a:solidFill>
            </a:endParaRPr>
          </a:p>
        </p:txBody>
      </p:sp>
      <p:sp>
        <p:nvSpPr>
          <p:cNvPr id="48" name="円/楕円 47"/>
          <p:cNvSpPr/>
          <p:nvPr/>
        </p:nvSpPr>
        <p:spPr>
          <a:xfrm>
            <a:off x="4690089" y="1384930"/>
            <a:ext cx="1789481" cy="349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chemeClr val="tx1"/>
                </a:solidFill>
              </a:rPr>
              <a:t>/</a:t>
            </a:r>
            <a:r>
              <a:rPr lang="en-US" altLang="ja-JP" sz="1600" dirty="0" err="1" smtClean="0">
                <a:solidFill>
                  <a:schemeClr val="tx1"/>
                </a:solidFill>
              </a:rPr>
              <a:t>map_ser</a:t>
            </a:r>
            <a:r>
              <a:rPr lang="en-US" altLang="ja-JP" sz="1600" dirty="0" err="1" smtClean="0">
                <a:solidFill>
                  <a:schemeClr val="tx1"/>
                </a:solidFill>
              </a:rPr>
              <a:t>ver</a:t>
            </a:r>
            <a:endParaRPr kumimoji="1" lang="ja-JP" altLang="en-US" sz="1600" dirty="0">
              <a:solidFill>
                <a:schemeClr val="tx1"/>
              </a:solidFill>
            </a:endParaRPr>
          </a:p>
        </p:txBody>
      </p:sp>
      <p:sp>
        <p:nvSpPr>
          <p:cNvPr id="49" name="角丸四角形 48"/>
          <p:cNvSpPr/>
          <p:nvPr/>
        </p:nvSpPr>
        <p:spPr>
          <a:xfrm>
            <a:off x="5116186" y="2121089"/>
            <a:ext cx="937288"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70C0"/>
                </a:solidFill>
              </a:rPr>
              <a:t>/map</a:t>
            </a:r>
            <a:endParaRPr kumimoji="1" lang="ja-JP" altLang="en-US" sz="1600" dirty="0">
              <a:solidFill>
                <a:srgbClr val="0070C0"/>
              </a:solidFill>
            </a:endParaRPr>
          </a:p>
        </p:txBody>
      </p:sp>
      <p:sp>
        <p:nvSpPr>
          <p:cNvPr id="50" name="円/楕円 49"/>
          <p:cNvSpPr/>
          <p:nvPr/>
        </p:nvSpPr>
        <p:spPr>
          <a:xfrm>
            <a:off x="6912790" y="4117057"/>
            <a:ext cx="1036243" cy="349024"/>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rgbClr val="FF0000"/>
                </a:solidFill>
              </a:rPr>
              <a:t>/</a:t>
            </a:r>
            <a:r>
              <a:rPr lang="en-US" altLang="ja-JP" sz="1600" dirty="0" err="1" smtClean="0">
                <a:solidFill>
                  <a:srgbClr val="FF0000"/>
                </a:solidFill>
              </a:rPr>
              <a:t>amcl</a:t>
            </a:r>
            <a:endParaRPr kumimoji="1" lang="ja-JP" altLang="en-US" sz="1600" dirty="0">
              <a:solidFill>
                <a:srgbClr val="FF0000"/>
              </a:solidFill>
            </a:endParaRPr>
          </a:p>
        </p:txBody>
      </p:sp>
      <p:cxnSp>
        <p:nvCxnSpPr>
          <p:cNvPr id="11" name="カギ線コネクタ 10"/>
          <p:cNvCxnSpPr>
            <a:stCxn id="95" idx="3"/>
            <a:endCxn id="50" idx="2"/>
          </p:cNvCxnSpPr>
          <p:nvPr/>
        </p:nvCxnSpPr>
        <p:spPr>
          <a:xfrm flipV="1">
            <a:off x="4659573" y="4291569"/>
            <a:ext cx="2253217" cy="84941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a:off x="6641576" y="4705310"/>
            <a:ext cx="1727742" cy="685744"/>
            <a:chOff x="7711815" y="4732932"/>
            <a:chExt cx="1727742" cy="685744"/>
          </a:xfrm>
        </p:grpSpPr>
        <p:sp>
          <p:nvSpPr>
            <p:cNvPr id="54" name="正方形/長方形 53"/>
            <p:cNvSpPr/>
            <p:nvPr/>
          </p:nvSpPr>
          <p:spPr>
            <a:xfrm>
              <a:off x="7711815" y="4732932"/>
              <a:ext cx="1343751" cy="365415"/>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B050"/>
                  </a:solidFill>
                </a:rPr>
                <a:t>/</a:t>
              </a:r>
              <a:r>
                <a:rPr kumimoji="1" lang="en-US" altLang="ja-JP" sz="1600" dirty="0" err="1" smtClean="0">
                  <a:solidFill>
                    <a:srgbClr val="00B050"/>
                  </a:solidFill>
                </a:rPr>
                <a:t>odom</a:t>
              </a:r>
              <a:endParaRPr kumimoji="1" lang="ja-JP" altLang="en-US" sz="1600" dirty="0">
                <a:solidFill>
                  <a:srgbClr val="00B050"/>
                </a:solidFill>
              </a:endParaRPr>
            </a:p>
          </p:txBody>
        </p:sp>
        <p:sp>
          <p:nvSpPr>
            <p:cNvPr id="38" name="正方形/長方形 37"/>
            <p:cNvSpPr/>
            <p:nvPr/>
          </p:nvSpPr>
          <p:spPr>
            <a:xfrm>
              <a:off x="8095806" y="5053261"/>
              <a:ext cx="1343751" cy="365415"/>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B050"/>
                  </a:solidFill>
                </a:rPr>
                <a:t>/</a:t>
              </a:r>
              <a:r>
                <a:rPr kumimoji="1" lang="en-US" altLang="ja-JP" sz="1600" dirty="0" err="1" smtClean="0">
                  <a:solidFill>
                    <a:srgbClr val="00B050"/>
                  </a:solidFill>
                </a:rPr>
                <a:t>base_link</a:t>
              </a:r>
              <a:endParaRPr kumimoji="1" lang="ja-JP" altLang="en-US" sz="1600" dirty="0">
                <a:solidFill>
                  <a:srgbClr val="00B050"/>
                </a:solidFill>
              </a:endParaRPr>
            </a:p>
          </p:txBody>
        </p:sp>
      </p:grpSp>
      <p:cxnSp>
        <p:nvCxnSpPr>
          <p:cNvPr id="17" name="直線矢印コネクタ 16"/>
          <p:cNvCxnSpPr>
            <a:stCxn id="23" idx="0"/>
          </p:cNvCxnSpPr>
          <p:nvPr/>
        </p:nvCxnSpPr>
        <p:spPr>
          <a:xfrm flipH="1" flipV="1">
            <a:off x="7430911" y="5391054"/>
            <a:ext cx="2" cy="23825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endCxn id="50" idx="4"/>
          </p:cNvCxnSpPr>
          <p:nvPr/>
        </p:nvCxnSpPr>
        <p:spPr>
          <a:xfrm flipV="1">
            <a:off x="7430911" y="4466081"/>
            <a:ext cx="1" cy="25019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62" name="グループ化 61"/>
          <p:cNvGrpSpPr/>
          <p:nvPr/>
        </p:nvGrpSpPr>
        <p:grpSpPr>
          <a:xfrm>
            <a:off x="6562787" y="3183166"/>
            <a:ext cx="1727742" cy="685744"/>
            <a:chOff x="7711815" y="4732932"/>
            <a:chExt cx="1727742" cy="685744"/>
          </a:xfrm>
        </p:grpSpPr>
        <p:sp>
          <p:nvSpPr>
            <p:cNvPr id="63" name="正方形/長方形 62"/>
            <p:cNvSpPr/>
            <p:nvPr/>
          </p:nvSpPr>
          <p:spPr>
            <a:xfrm>
              <a:off x="7711815" y="4732932"/>
              <a:ext cx="1343751" cy="365415"/>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B050"/>
                  </a:solidFill>
                </a:rPr>
                <a:t>/</a:t>
              </a:r>
              <a:r>
                <a:rPr kumimoji="1" lang="en-US" altLang="ja-JP" sz="1600" dirty="0" err="1" smtClean="0">
                  <a:solidFill>
                    <a:srgbClr val="00B050"/>
                  </a:solidFill>
                </a:rPr>
                <a:t>odom</a:t>
              </a:r>
              <a:endParaRPr kumimoji="1" lang="ja-JP" altLang="en-US" sz="1600" dirty="0">
                <a:solidFill>
                  <a:srgbClr val="00B050"/>
                </a:solidFill>
              </a:endParaRPr>
            </a:p>
          </p:txBody>
        </p:sp>
        <p:sp>
          <p:nvSpPr>
            <p:cNvPr id="65" name="正方形/長方形 64"/>
            <p:cNvSpPr/>
            <p:nvPr/>
          </p:nvSpPr>
          <p:spPr>
            <a:xfrm>
              <a:off x="8095806" y="5053261"/>
              <a:ext cx="1343751" cy="365415"/>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rgbClr val="00B050"/>
                  </a:solidFill>
                </a:rPr>
                <a:t>/</a:t>
              </a:r>
              <a:r>
                <a:rPr kumimoji="1" lang="en-US" altLang="ja-JP" sz="1600" dirty="0" err="1" smtClean="0">
                  <a:solidFill>
                    <a:srgbClr val="00B050"/>
                  </a:solidFill>
                </a:rPr>
                <a:t>base_link</a:t>
              </a:r>
              <a:endParaRPr kumimoji="1" lang="ja-JP" altLang="en-US" sz="1600" dirty="0">
                <a:solidFill>
                  <a:srgbClr val="00B050"/>
                </a:solidFill>
              </a:endParaRPr>
            </a:p>
          </p:txBody>
        </p:sp>
      </p:grpSp>
      <p:cxnSp>
        <p:nvCxnSpPr>
          <p:cNvPr id="27" name="直線矢印コネクタ 26"/>
          <p:cNvCxnSpPr>
            <a:stCxn id="50" idx="0"/>
          </p:cNvCxnSpPr>
          <p:nvPr/>
        </p:nvCxnSpPr>
        <p:spPr>
          <a:xfrm flipH="1" flipV="1">
            <a:off x="7430911" y="3877828"/>
            <a:ext cx="1" cy="2392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フリーフォーム 28"/>
          <p:cNvSpPr/>
          <p:nvPr/>
        </p:nvSpPr>
        <p:spPr>
          <a:xfrm>
            <a:off x="5484160" y="3027406"/>
            <a:ext cx="1940011" cy="160638"/>
          </a:xfrm>
          <a:custGeom>
            <a:avLst/>
            <a:gdLst>
              <a:gd name="connsiteX0" fmla="*/ 1940011 w 1940011"/>
              <a:gd name="connsiteY0" fmla="*/ 160638 h 160638"/>
              <a:gd name="connsiteX1" fmla="*/ 1940011 w 1940011"/>
              <a:gd name="connsiteY1" fmla="*/ 0 h 160638"/>
              <a:gd name="connsiteX2" fmla="*/ 0 w 1940011"/>
              <a:gd name="connsiteY2" fmla="*/ 0 h 160638"/>
            </a:gdLst>
            <a:ahLst/>
            <a:cxnLst>
              <a:cxn ang="0">
                <a:pos x="connsiteX0" y="connsiteY0"/>
              </a:cxn>
              <a:cxn ang="0">
                <a:pos x="connsiteX1" y="connsiteY1"/>
              </a:cxn>
              <a:cxn ang="0">
                <a:pos x="connsiteX2" y="connsiteY2"/>
              </a:cxn>
            </a:cxnLst>
            <a:rect l="l" t="t" r="r" b="b"/>
            <a:pathLst>
              <a:path w="1940011" h="160638">
                <a:moveTo>
                  <a:pt x="1940011" y="160638"/>
                </a:moveTo>
                <a:lnTo>
                  <a:pt x="1940011" y="0"/>
                </a:lnTo>
                <a:lnTo>
                  <a:pt x="0" y="0"/>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ボックス 68"/>
          <p:cNvSpPr txBox="1"/>
          <p:nvPr/>
        </p:nvSpPr>
        <p:spPr>
          <a:xfrm>
            <a:off x="7973464" y="3070944"/>
            <a:ext cx="952903" cy="369332"/>
          </a:xfrm>
          <a:prstGeom prst="rect">
            <a:avLst/>
          </a:prstGeom>
          <a:noFill/>
        </p:spPr>
        <p:txBody>
          <a:bodyPr wrap="square" rtlCol="0">
            <a:spAutoFit/>
          </a:bodyPr>
          <a:lstStyle/>
          <a:p>
            <a:r>
              <a:rPr lang="ja-JP" altLang="en-US" dirty="0" smtClean="0">
                <a:solidFill>
                  <a:srgbClr val="00B050"/>
                </a:solidFill>
              </a:rPr>
              <a:t>補正後</a:t>
            </a:r>
            <a:endParaRPr kumimoji="1" lang="ja-JP" altLang="en-US" dirty="0">
              <a:solidFill>
                <a:srgbClr val="00B050"/>
              </a:solidFill>
            </a:endParaRPr>
          </a:p>
        </p:txBody>
      </p:sp>
      <p:sp>
        <p:nvSpPr>
          <p:cNvPr id="32" name="フリーフォーム 31"/>
          <p:cNvSpPr/>
          <p:nvPr/>
        </p:nvSpPr>
        <p:spPr>
          <a:xfrm>
            <a:off x="2570205" y="2310714"/>
            <a:ext cx="2545492" cy="1507524"/>
          </a:xfrm>
          <a:custGeom>
            <a:avLst/>
            <a:gdLst>
              <a:gd name="connsiteX0" fmla="*/ 2545492 w 2545492"/>
              <a:gd name="connsiteY0" fmla="*/ 0 h 1507524"/>
              <a:gd name="connsiteX1" fmla="*/ 0 w 2545492"/>
              <a:gd name="connsiteY1" fmla="*/ 0 h 1507524"/>
              <a:gd name="connsiteX2" fmla="*/ 0 w 2545492"/>
              <a:gd name="connsiteY2" fmla="*/ 1272745 h 1507524"/>
              <a:gd name="connsiteX3" fmla="*/ 766119 w 2545492"/>
              <a:gd name="connsiteY3" fmla="*/ 1507524 h 1507524"/>
            </a:gdLst>
            <a:ahLst/>
            <a:cxnLst>
              <a:cxn ang="0">
                <a:pos x="connsiteX0" y="connsiteY0"/>
              </a:cxn>
              <a:cxn ang="0">
                <a:pos x="connsiteX1" y="connsiteY1"/>
              </a:cxn>
              <a:cxn ang="0">
                <a:pos x="connsiteX2" y="connsiteY2"/>
              </a:cxn>
              <a:cxn ang="0">
                <a:pos x="connsiteX3" y="connsiteY3"/>
              </a:cxn>
            </a:cxnLst>
            <a:rect l="l" t="t" r="r" b="b"/>
            <a:pathLst>
              <a:path w="2545492" h="1507524">
                <a:moveTo>
                  <a:pt x="2545492" y="0"/>
                </a:moveTo>
                <a:lnTo>
                  <a:pt x="0" y="0"/>
                </a:lnTo>
                <a:lnTo>
                  <a:pt x="0" y="1272745"/>
                </a:lnTo>
                <a:lnTo>
                  <a:pt x="766119" y="1507524"/>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フリーフォーム 32"/>
          <p:cNvSpPr/>
          <p:nvPr/>
        </p:nvSpPr>
        <p:spPr>
          <a:xfrm>
            <a:off x="6067168" y="2298357"/>
            <a:ext cx="3286897" cy="1977081"/>
          </a:xfrm>
          <a:custGeom>
            <a:avLst/>
            <a:gdLst>
              <a:gd name="connsiteX0" fmla="*/ 0 w 3286897"/>
              <a:gd name="connsiteY0" fmla="*/ 0 h 1977081"/>
              <a:gd name="connsiteX1" fmla="*/ 3286897 w 3286897"/>
              <a:gd name="connsiteY1" fmla="*/ 0 h 1977081"/>
              <a:gd name="connsiteX2" fmla="*/ 3286897 w 3286897"/>
              <a:gd name="connsiteY2" fmla="*/ 1977081 h 1977081"/>
              <a:gd name="connsiteX3" fmla="*/ 1878227 w 3286897"/>
              <a:gd name="connsiteY3" fmla="*/ 1977081 h 1977081"/>
            </a:gdLst>
            <a:ahLst/>
            <a:cxnLst>
              <a:cxn ang="0">
                <a:pos x="connsiteX0" y="connsiteY0"/>
              </a:cxn>
              <a:cxn ang="0">
                <a:pos x="connsiteX1" y="connsiteY1"/>
              </a:cxn>
              <a:cxn ang="0">
                <a:pos x="connsiteX2" y="connsiteY2"/>
              </a:cxn>
              <a:cxn ang="0">
                <a:pos x="connsiteX3" y="connsiteY3"/>
              </a:cxn>
            </a:cxnLst>
            <a:rect l="l" t="t" r="r" b="b"/>
            <a:pathLst>
              <a:path w="3286897" h="1977081">
                <a:moveTo>
                  <a:pt x="0" y="0"/>
                </a:moveTo>
                <a:lnTo>
                  <a:pt x="3286897" y="0"/>
                </a:lnTo>
                <a:lnTo>
                  <a:pt x="3286897" y="1977081"/>
                </a:lnTo>
                <a:lnTo>
                  <a:pt x="1878227" y="1977081"/>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p:cNvCxnSpPr>
            <a:stCxn id="48" idx="4"/>
            <a:endCxn id="49" idx="0"/>
          </p:cNvCxnSpPr>
          <p:nvPr/>
        </p:nvCxnSpPr>
        <p:spPr>
          <a:xfrm>
            <a:off x="5584830" y="1733954"/>
            <a:ext cx="0" cy="3871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四角形吹き出し 50"/>
          <p:cNvSpPr/>
          <p:nvPr/>
        </p:nvSpPr>
        <p:spPr>
          <a:xfrm>
            <a:off x="8503448" y="4370900"/>
            <a:ext cx="2491541" cy="610623"/>
          </a:xfrm>
          <a:prstGeom prst="wedgeRectCallout">
            <a:avLst>
              <a:gd name="adj1" fmla="val -78257"/>
              <a:gd name="adj2" fmla="val -483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補正前</a:t>
            </a:r>
            <a:r>
              <a:rPr lang="ja-JP" altLang="en-US" sz="1400" dirty="0" smtClean="0">
                <a:solidFill>
                  <a:schemeClr val="tx1"/>
                </a:solidFill>
              </a:rPr>
              <a:t>のオドメトリ</a:t>
            </a:r>
            <a:r>
              <a:rPr lang="en-US" altLang="ja-JP" sz="1400" dirty="0" smtClean="0">
                <a:solidFill>
                  <a:schemeClr val="tx1"/>
                </a:solidFill>
              </a:rPr>
              <a:t>, </a:t>
            </a:r>
            <a:r>
              <a:rPr kumimoji="1" lang="en-US" altLang="ja-JP" sz="1400" dirty="0" smtClean="0">
                <a:solidFill>
                  <a:schemeClr val="tx1"/>
                </a:solidFill>
              </a:rPr>
              <a:t>LRF, </a:t>
            </a:r>
            <a:r>
              <a:rPr kumimoji="1" lang="ja-JP" altLang="en-US" sz="1400" dirty="0" smtClean="0">
                <a:solidFill>
                  <a:schemeClr val="tx1"/>
                </a:solidFill>
              </a:rPr>
              <a:t>地図を</a:t>
            </a:r>
            <a:endParaRPr kumimoji="1" lang="en-US" altLang="ja-JP" sz="1400" dirty="0" smtClean="0">
              <a:solidFill>
                <a:schemeClr val="tx1"/>
              </a:solidFill>
            </a:endParaRPr>
          </a:p>
          <a:p>
            <a:pPr algn="ctr"/>
            <a:r>
              <a:rPr lang="ja-JP" altLang="en-US" sz="1400" dirty="0">
                <a:solidFill>
                  <a:schemeClr val="tx1"/>
                </a:solidFill>
              </a:rPr>
              <a:t>利用</a:t>
            </a:r>
            <a:r>
              <a:rPr lang="ja-JP" altLang="en-US" sz="1400" dirty="0" smtClean="0">
                <a:solidFill>
                  <a:schemeClr val="tx1"/>
                </a:solidFill>
              </a:rPr>
              <a:t>して自己位置を修正する</a:t>
            </a:r>
            <a:endParaRPr kumimoji="1" lang="ja-JP" altLang="en-US" sz="1400" dirty="0">
              <a:solidFill>
                <a:schemeClr val="tx1"/>
              </a:solidFill>
            </a:endParaRPr>
          </a:p>
        </p:txBody>
      </p:sp>
      <p:sp>
        <p:nvSpPr>
          <p:cNvPr id="52" name="角丸四角形 51"/>
          <p:cNvSpPr/>
          <p:nvPr/>
        </p:nvSpPr>
        <p:spPr>
          <a:xfrm>
            <a:off x="9645367" y="1916174"/>
            <a:ext cx="1343752" cy="365415"/>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rgbClr val="0070C0"/>
                </a:solidFill>
              </a:rPr>
              <a:t>トピック</a:t>
            </a:r>
            <a:endParaRPr kumimoji="1" lang="ja-JP" altLang="en-US" sz="1600" dirty="0">
              <a:solidFill>
                <a:srgbClr val="0070C0"/>
              </a:solidFill>
            </a:endParaRPr>
          </a:p>
        </p:txBody>
      </p:sp>
      <p:sp>
        <p:nvSpPr>
          <p:cNvPr id="53" name="円/楕円 52"/>
          <p:cNvSpPr/>
          <p:nvPr/>
        </p:nvSpPr>
        <p:spPr>
          <a:xfrm>
            <a:off x="9645367" y="1384930"/>
            <a:ext cx="1343751" cy="349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ノード</a:t>
            </a:r>
            <a:endParaRPr kumimoji="1" lang="ja-JP" altLang="en-US" sz="1600" dirty="0">
              <a:solidFill>
                <a:schemeClr val="tx1"/>
              </a:solidFill>
            </a:endParaRPr>
          </a:p>
        </p:txBody>
      </p:sp>
      <p:sp>
        <p:nvSpPr>
          <p:cNvPr id="55" name="正方形/長方形 54"/>
          <p:cNvSpPr/>
          <p:nvPr/>
        </p:nvSpPr>
        <p:spPr>
          <a:xfrm>
            <a:off x="9645367" y="2499053"/>
            <a:ext cx="1343751" cy="365415"/>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rgbClr val="00B050"/>
                </a:solidFill>
              </a:rPr>
              <a:t>TF </a:t>
            </a:r>
            <a:r>
              <a:rPr kumimoji="1" lang="ja-JP" altLang="en-US" sz="1600" dirty="0" smtClean="0">
                <a:solidFill>
                  <a:srgbClr val="00B050"/>
                </a:solidFill>
              </a:rPr>
              <a:t>フレーム</a:t>
            </a:r>
            <a:endParaRPr kumimoji="1" lang="ja-JP" altLang="en-US" sz="1600" dirty="0">
              <a:solidFill>
                <a:srgbClr val="00B050"/>
              </a:solidFill>
            </a:endParaRPr>
          </a:p>
        </p:txBody>
      </p:sp>
      <p:sp>
        <p:nvSpPr>
          <p:cNvPr id="56" name="四角形吹き出し 55"/>
          <p:cNvSpPr/>
          <p:nvPr/>
        </p:nvSpPr>
        <p:spPr>
          <a:xfrm>
            <a:off x="3064616" y="1627041"/>
            <a:ext cx="1556670" cy="387622"/>
          </a:xfrm>
          <a:prstGeom prst="wedgeRectCallout">
            <a:avLst>
              <a:gd name="adj1" fmla="val 70183"/>
              <a:gd name="adj2" fmla="val -643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地図を提供する</a:t>
            </a:r>
            <a:endParaRPr kumimoji="1" lang="ja-JP" altLang="en-US" sz="1400" dirty="0">
              <a:solidFill>
                <a:schemeClr val="tx1"/>
              </a:solidFill>
            </a:endParaRPr>
          </a:p>
        </p:txBody>
      </p:sp>
    </p:spTree>
    <p:extLst>
      <p:ext uri="{BB962C8B-B14F-4D97-AF65-F5344CB8AC3E}">
        <p14:creationId xmlns:p14="http://schemas.microsoft.com/office/powerpoint/2010/main" val="2478248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20" y="0"/>
            <a:ext cx="12046960" cy="6858000"/>
          </a:xfrm>
          <a:prstGeom prst="rect">
            <a:avLst/>
          </a:prstGeom>
        </p:spPr>
      </p:pic>
      <p:sp>
        <p:nvSpPr>
          <p:cNvPr id="5" name="四角形吹き出し 4"/>
          <p:cNvSpPr/>
          <p:nvPr/>
        </p:nvSpPr>
        <p:spPr>
          <a:xfrm>
            <a:off x="3880022" y="3084041"/>
            <a:ext cx="1530177" cy="721840"/>
          </a:xfrm>
          <a:prstGeom prst="wedgeRectCallout">
            <a:avLst>
              <a:gd name="adj1" fmla="val 23936"/>
              <a:gd name="adj2" fmla="val -7082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solidFill>
                  <a:schemeClr val="tx1"/>
                </a:solidFill>
              </a:rPr>
              <a:t>/map </a:t>
            </a:r>
            <a:r>
              <a:rPr kumimoji="1" lang="ja-JP" altLang="en-US" sz="1400" dirty="0" smtClean="0">
                <a:solidFill>
                  <a:schemeClr val="tx1"/>
                </a:solidFill>
              </a:rPr>
              <a:t>フレームと</a:t>
            </a:r>
            <a:endParaRPr kumimoji="1" lang="en-US" altLang="ja-JP" sz="1400" dirty="0" smtClean="0">
              <a:solidFill>
                <a:schemeClr val="tx1"/>
              </a:solidFill>
            </a:endParaRPr>
          </a:p>
          <a:p>
            <a:pPr algn="ctr"/>
            <a:r>
              <a:rPr kumimoji="1" lang="en-US" altLang="ja-JP" sz="1400" dirty="0" smtClean="0">
                <a:solidFill>
                  <a:schemeClr val="tx1"/>
                </a:solidFill>
              </a:rPr>
              <a:t>/</a:t>
            </a:r>
            <a:r>
              <a:rPr kumimoji="1" lang="en-US" altLang="ja-JP" sz="1400" dirty="0" err="1" smtClean="0">
                <a:solidFill>
                  <a:schemeClr val="tx1"/>
                </a:solidFill>
              </a:rPr>
              <a:t>odom</a:t>
            </a:r>
            <a:r>
              <a:rPr lang="ja-JP" altLang="en-US" sz="1400" dirty="0">
                <a:solidFill>
                  <a:schemeClr val="tx1"/>
                </a:solidFill>
              </a:rPr>
              <a:t> </a:t>
            </a:r>
            <a:r>
              <a:rPr lang="ja-JP" altLang="en-US" sz="1400" dirty="0" smtClean="0">
                <a:solidFill>
                  <a:schemeClr val="tx1"/>
                </a:solidFill>
              </a:rPr>
              <a:t>フレームが</a:t>
            </a:r>
            <a:endParaRPr lang="en-US" altLang="ja-JP" sz="1400" dirty="0" smtClean="0">
              <a:solidFill>
                <a:schemeClr val="tx1"/>
              </a:solidFill>
            </a:endParaRPr>
          </a:p>
          <a:p>
            <a:pPr algn="ctr"/>
            <a:r>
              <a:rPr lang="ja-JP" altLang="en-US" sz="1400" dirty="0">
                <a:solidFill>
                  <a:schemeClr val="tx1"/>
                </a:solidFill>
              </a:rPr>
              <a:t>ずれている</a:t>
            </a:r>
            <a:endParaRPr lang="en-US" altLang="ja-JP" sz="1400" dirty="0" smtClean="0">
              <a:solidFill>
                <a:schemeClr val="tx1"/>
              </a:solidFill>
            </a:endParaRPr>
          </a:p>
        </p:txBody>
      </p:sp>
    </p:spTree>
    <p:extLst>
      <p:ext uri="{BB962C8B-B14F-4D97-AF65-F5344CB8AC3E}">
        <p14:creationId xmlns:p14="http://schemas.microsoft.com/office/powerpoint/2010/main" val="711894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5634446" y="0"/>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リーフォーム 4"/>
          <p:cNvSpPr/>
          <p:nvPr/>
        </p:nvSpPr>
        <p:spPr>
          <a:xfrm>
            <a:off x="5730469" y="19696"/>
            <a:ext cx="5096273" cy="1723740"/>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6849 w 5045574"/>
              <a:gd name="connsiteY0" fmla="*/ 819150 h 1487956"/>
              <a:gd name="connsiteX1" fmla="*/ 2435724 w 5045574"/>
              <a:gd name="connsiteY1" fmla="*/ 819150 h 1487956"/>
              <a:gd name="connsiteX2" fmla="*/ 2435724 w 5045574"/>
              <a:gd name="connsiteY2" fmla="*/ 0 h 1487956"/>
              <a:gd name="connsiteX3" fmla="*/ 3407274 w 5045574"/>
              <a:gd name="connsiteY3" fmla="*/ 0 h 1487956"/>
              <a:gd name="connsiteX4" fmla="*/ 3407274 w 5045574"/>
              <a:gd name="connsiteY4" fmla="*/ 790575 h 1487956"/>
              <a:gd name="connsiteX5" fmla="*/ 5045574 w 5045574"/>
              <a:gd name="connsiteY5" fmla="*/ 790575 h 1487956"/>
              <a:gd name="connsiteX6" fmla="*/ 5045574 w 5045574"/>
              <a:gd name="connsiteY6" fmla="*/ 1485900 h 1487956"/>
              <a:gd name="connsiteX7" fmla="*/ 0 w 5045574"/>
              <a:gd name="connsiteY7" fmla="*/ 1487956 h 1487956"/>
              <a:gd name="connsiteX8" fmla="*/ 6849 w 5045574"/>
              <a:gd name="connsiteY8" fmla="*/ 819150 h 1487956"/>
              <a:gd name="connsiteX0" fmla="*/ 4494 w 5043219"/>
              <a:gd name="connsiteY0" fmla="*/ 819150 h 1487956"/>
              <a:gd name="connsiteX1" fmla="*/ 2433369 w 5043219"/>
              <a:gd name="connsiteY1" fmla="*/ 819150 h 1487956"/>
              <a:gd name="connsiteX2" fmla="*/ 2433369 w 5043219"/>
              <a:gd name="connsiteY2" fmla="*/ 0 h 1487956"/>
              <a:gd name="connsiteX3" fmla="*/ 3404919 w 5043219"/>
              <a:gd name="connsiteY3" fmla="*/ 0 h 1487956"/>
              <a:gd name="connsiteX4" fmla="*/ 3404919 w 5043219"/>
              <a:gd name="connsiteY4" fmla="*/ 790575 h 1487956"/>
              <a:gd name="connsiteX5" fmla="*/ 5043219 w 5043219"/>
              <a:gd name="connsiteY5" fmla="*/ 790575 h 1487956"/>
              <a:gd name="connsiteX6" fmla="*/ 5043219 w 5043219"/>
              <a:gd name="connsiteY6" fmla="*/ 1485900 h 1487956"/>
              <a:gd name="connsiteX7" fmla="*/ 0 w 5043219"/>
              <a:gd name="connsiteY7" fmla="*/ 1487956 h 1487956"/>
              <a:gd name="connsiteX8" fmla="*/ 4494 w 5043219"/>
              <a:gd name="connsiteY8" fmla="*/ 819150 h 1487956"/>
              <a:gd name="connsiteX0" fmla="*/ 2140 w 5040865"/>
              <a:gd name="connsiteY0" fmla="*/ 819150 h 1487956"/>
              <a:gd name="connsiteX1" fmla="*/ 2431015 w 5040865"/>
              <a:gd name="connsiteY1" fmla="*/ 819150 h 1487956"/>
              <a:gd name="connsiteX2" fmla="*/ 2431015 w 5040865"/>
              <a:gd name="connsiteY2" fmla="*/ 0 h 1487956"/>
              <a:gd name="connsiteX3" fmla="*/ 3402565 w 5040865"/>
              <a:gd name="connsiteY3" fmla="*/ 0 h 1487956"/>
              <a:gd name="connsiteX4" fmla="*/ 3402565 w 5040865"/>
              <a:gd name="connsiteY4" fmla="*/ 790575 h 1487956"/>
              <a:gd name="connsiteX5" fmla="*/ 5040865 w 5040865"/>
              <a:gd name="connsiteY5" fmla="*/ 790575 h 1487956"/>
              <a:gd name="connsiteX6" fmla="*/ 5040865 w 5040865"/>
              <a:gd name="connsiteY6" fmla="*/ 1485900 h 1487956"/>
              <a:gd name="connsiteX7" fmla="*/ 0 w 5040865"/>
              <a:gd name="connsiteY7" fmla="*/ 1487956 h 1487956"/>
              <a:gd name="connsiteX8" fmla="*/ 2140 w 5040865"/>
              <a:gd name="connsiteY8" fmla="*/ 819150 h 1487956"/>
              <a:gd name="connsiteX0" fmla="*/ 184 w 5038909"/>
              <a:gd name="connsiteY0" fmla="*/ 819150 h 1487956"/>
              <a:gd name="connsiteX1" fmla="*/ 2429059 w 5038909"/>
              <a:gd name="connsiteY1" fmla="*/ 819150 h 1487956"/>
              <a:gd name="connsiteX2" fmla="*/ 2429059 w 5038909"/>
              <a:gd name="connsiteY2" fmla="*/ 0 h 1487956"/>
              <a:gd name="connsiteX3" fmla="*/ 3400609 w 5038909"/>
              <a:gd name="connsiteY3" fmla="*/ 0 h 1487956"/>
              <a:gd name="connsiteX4" fmla="*/ 3400609 w 5038909"/>
              <a:gd name="connsiteY4" fmla="*/ 790575 h 1487956"/>
              <a:gd name="connsiteX5" fmla="*/ 5038909 w 5038909"/>
              <a:gd name="connsiteY5" fmla="*/ 790575 h 1487956"/>
              <a:gd name="connsiteX6" fmla="*/ 5038909 w 5038909"/>
              <a:gd name="connsiteY6" fmla="*/ 1485900 h 1487956"/>
              <a:gd name="connsiteX7" fmla="*/ 398 w 5038909"/>
              <a:gd name="connsiteY7" fmla="*/ 1487956 h 1487956"/>
              <a:gd name="connsiteX8" fmla="*/ 184 w 5038909"/>
              <a:gd name="connsiteY8" fmla="*/ 819150 h 1487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909" h="1487956">
                <a:moveTo>
                  <a:pt x="184" y="819150"/>
                </a:moveTo>
                <a:lnTo>
                  <a:pt x="2429059" y="819150"/>
                </a:lnTo>
                <a:lnTo>
                  <a:pt x="2429059" y="0"/>
                </a:lnTo>
                <a:lnTo>
                  <a:pt x="3400609" y="0"/>
                </a:lnTo>
                <a:lnTo>
                  <a:pt x="3400609" y="790575"/>
                </a:lnTo>
                <a:lnTo>
                  <a:pt x="5038909" y="790575"/>
                </a:lnTo>
                <a:lnTo>
                  <a:pt x="5038909" y="1485900"/>
                </a:lnTo>
                <a:lnTo>
                  <a:pt x="398" y="1487956"/>
                </a:lnTo>
                <a:cubicBezTo>
                  <a:pt x="1111" y="1265021"/>
                  <a:pt x="-529" y="1042085"/>
                  <a:pt x="184"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6" name="グループ化 5"/>
          <p:cNvGrpSpPr/>
          <p:nvPr/>
        </p:nvGrpSpPr>
        <p:grpSpPr>
          <a:xfrm rot="1544443">
            <a:off x="8456631" y="1036982"/>
            <a:ext cx="304800" cy="304800"/>
            <a:chOff x="2305050" y="3905250"/>
            <a:chExt cx="304800" cy="304800"/>
          </a:xfrm>
        </p:grpSpPr>
        <p:sp>
          <p:nvSpPr>
            <p:cNvPr id="7" name="円/楕円 6"/>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a:endCxn id="7"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正方形/長方形 29"/>
          <p:cNvSpPr/>
          <p:nvPr/>
        </p:nvSpPr>
        <p:spPr>
          <a:xfrm>
            <a:off x="207916" y="0"/>
            <a:ext cx="5251755" cy="17620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星 5 34"/>
          <p:cNvSpPr/>
          <p:nvPr/>
        </p:nvSpPr>
        <p:spPr>
          <a:xfrm>
            <a:off x="4117801" y="257764"/>
            <a:ext cx="279799" cy="279799"/>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36" name="星 5 35"/>
          <p:cNvSpPr/>
          <p:nvPr/>
        </p:nvSpPr>
        <p:spPr>
          <a:xfrm>
            <a:off x="4717219" y="959307"/>
            <a:ext cx="279799" cy="279799"/>
          </a:xfrm>
          <a:prstGeom prst="star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37" name="星 5 36"/>
          <p:cNvSpPr/>
          <p:nvPr/>
        </p:nvSpPr>
        <p:spPr>
          <a:xfrm>
            <a:off x="1597447" y="511630"/>
            <a:ext cx="279799" cy="279799"/>
          </a:xfrm>
          <a:prstGeom prst="star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4743056" y="651530"/>
            <a:ext cx="507924" cy="307777"/>
          </a:xfrm>
          <a:prstGeom prst="rect">
            <a:avLst/>
          </a:prstGeom>
          <a:noFill/>
        </p:spPr>
        <p:txBody>
          <a:bodyPr wrap="square" rtlCol="0">
            <a:spAutoFit/>
          </a:bodyPr>
          <a:lstStyle/>
          <a:p>
            <a:r>
              <a:rPr kumimoji="1" lang="en-US" altLang="ja-JP" sz="1400" dirty="0" smtClean="0">
                <a:solidFill>
                  <a:srgbClr val="0070C0"/>
                </a:solidFill>
              </a:rPr>
              <a:t>LM</a:t>
            </a:r>
            <a:r>
              <a:rPr lang="en-US" altLang="ja-JP" sz="1400" dirty="0">
                <a:solidFill>
                  <a:srgbClr val="0070C0"/>
                </a:solidFill>
              </a:rPr>
              <a:t>1</a:t>
            </a:r>
            <a:endParaRPr kumimoji="1" lang="ja-JP" altLang="en-US" sz="1400" dirty="0">
              <a:solidFill>
                <a:srgbClr val="0070C0"/>
              </a:solidFill>
            </a:endParaRPr>
          </a:p>
        </p:txBody>
      </p:sp>
      <p:sp>
        <p:nvSpPr>
          <p:cNvPr id="39" name="テキスト ボックス 38"/>
          <p:cNvSpPr txBox="1"/>
          <p:nvPr/>
        </p:nvSpPr>
        <p:spPr>
          <a:xfrm>
            <a:off x="4265831" y="63954"/>
            <a:ext cx="507924" cy="307777"/>
          </a:xfrm>
          <a:prstGeom prst="rect">
            <a:avLst/>
          </a:prstGeom>
          <a:noFill/>
        </p:spPr>
        <p:txBody>
          <a:bodyPr wrap="square" rtlCol="0">
            <a:spAutoFit/>
          </a:bodyPr>
          <a:lstStyle/>
          <a:p>
            <a:r>
              <a:rPr kumimoji="1" lang="en-US" altLang="ja-JP" sz="1400" dirty="0" smtClean="0">
                <a:solidFill>
                  <a:schemeClr val="accent2"/>
                </a:solidFill>
              </a:rPr>
              <a:t>LM2</a:t>
            </a:r>
            <a:endParaRPr kumimoji="1" lang="ja-JP" altLang="en-US" sz="1400" dirty="0">
              <a:solidFill>
                <a:schemeClr val="accent2"/>
              </a:solidFill>
            </a:endParaRPr>
          </a:p>
        </p:txBody>
      </p:sp>
      <p:sp>
        <p:nvSpPr>
          <p:cNvPr id="40" name="テキスト ボックス 39"/>
          <p:cNvSpPr txBox="1"/>
          <p:nvPr/>
        </p:nvSpPr>
        <p:spPr>
          <a:xfrm>
            <a:off x="1811362" y="306374"/>
            <a:ext cx="507924" cy="307777"/>
          </a:xfrm>
          <a:prstGeom prst="rect">
            <a:avLst/>
          </a:prstGeom>
          <a:noFill/>
        </p:spPr>
        <p:txBody>
          <a:bodyPr wrap="square" rtlCol="0">
            <a:spAutoFit/>
          </a:bodyPr>
          <a:lstStyle/>
          <a:p>
            <a:r>
              <a:rPr kumimoji="1" lang="en-US" altLang="ja-JP" sz="1400" dirty="0" smtClean="0">
                <a:solidFill>
                  <a:srgbClr val="00B050"/>
                </a:solidFill>
              </a:rPr>
              <a:t>LM3</a:t>
            </a:r>
            <a:endParaRPr kumimoji="1" lang="ja-JP" altLang="en-US" sz="1400" dirty="0">
              <a:solidFill>
                <a:srgbClr val="00B050"/>
              </a:solidFill>
            </a:endParaRPr>
          </a:p>
        </p:txBody>
      </p:sp>
      <p:sp>
        <p:nvSpPr>
          <p:cNvPr id="41" name="テキスト ボックス 40"/>
          <p:cNvSpPr txBox="1"/>
          <p:nvPr/>
        </p:nvSpPr>
        <p:spPr>
          <a:xfrm>
            <a:off x="208997" y="19696"/>
            <a:ext cx="1426679" cy="369332"/>
          </a:xfrm>
          <a:prstGeom prst="rect">
            <a:avLst/>
          </a:prstGeom>
          <a:noFill/>
        </p:spPr>
        <p:txBody>
          <a:bodyPr wrap="square" rtlCol="0">
            <a:spAutoFit/>
          </a:bodyPr>
          <a:lstStyle/>
          <a:p>
            <a:r>
              <a:rPr kumimoji="1" lang="ja-JP" altLang="en-US" dirty="0" smtClean="0"/>
              <a:t>特徴ベース</a:t>
            </a:r>
            <a:endParaRPr kumimoji="1" lang="ja-JP" altLang="en-US" dirty="0"/>
          </a:p>
        </p:txBody>
      </p:sp>
      <p:sp>
        <p:nvSpPr>
          <p:cNvPr id="42" name="テキスト ボックス 41"/>
          <p:cNvSpPr txBox="1"/>
          <p:nvPr/>
        </p:nvSpPr>
        <p:spPr>
          <a:xfrm>
            <a:off x="5636702" y="-2176"/>
            <a:ext cx="1426679" cy="369332"/>
          </a:xfrm>
          <a:prstGeom prst="rect">
            <a:avLst/>
          </a:prstGeom>
          <a:noFill/>
        </p:spPr>
        <p:txBody>
          <a:bodyPr wrap="square" rtlCol="0">
            <a:spAutoFit/>
          </a:bodyPr>
          <a:lstStyle/>
          <a:p>
            <a:r>
              <a:rPr kumimoji="1" lang="ja-JP" altLang="en-US" dirty="0" smtClean="0"/>
              <a:t>格子ベース</a:t>
            </a:r>
            <a:endParaRPr kumimoji="1" lang="ja-JP" altLang="en-US" dirty="0"/>
          </a:p>
        </p:txBody>
      </p:sp>
      <p:cxnSp>
        <p:nvCxnSpPr>
          <p:cNvPr id="43" name="直線コネクタ 42"/>
          <p:cNvCxnSpPr/>
          <p:nvPr/>
        </p:nvCxnSpPr>
        <p:spPr>
          <a:xfrm flipV="1">
            <a:off x="3266777" y="466776"/>
            <a:ext cx="936000" cy="576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3293020" y="1035214"/>
            <a:ext cx="1512000" cy="10884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5" name="円/楕円 44"/>
          <p:cNvSpPr/>
          <p:nvPr/>
        </p:nvSpPr>
        <p:spPr>
          <a:xfrm>
            <a:off x="8721927" y="1115234"/>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46" name="直線コネクタ 45"/>
          <p:cNvCxnSpPr>
            <a:cxnSpLocks noChangeAspect="1"/>
          </p:cNvCxnSpPr>
          <p:nvPr/>
        </p:nvCxnSpPr>
        <p:spPr>
          <a:xfrm flipV="1">
            <a:off x="8746499" y="258942"/>
            <a:ext cx="441663" cy="86132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cxnSpLocks noChangeAspect="1"/>
          </p:cNvCxnSpPr>
          <p:nvPr/>
        </p:nvCxnSpPr>
        <p:spPr>
          <a:xfrm flipV="1">
            <a:off x="8738879" y="16977"/>
            <a:ext cx="402717" cy="10961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a:cxnSpLocks noChangeAspect="1"/>
          </p:cNvCxnSpPr>
          <p:nvPr/>
        </p:nvCxnSpPr>
        <p:spPr>
          <a:xfrm flipV="1">
            <a:off x="8765549" y="601493"/>
            <a:ext cx="405001" cy="50136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a:cxnSpLocks noChangeAspect="1"/>
          </p:cNvCxnSpPr>
          <p:nvPr/>
        </p:nvCxnSpPr>
        <p:spPr>
          <a:xfrm flipV="1">
            <a:off x="8738879" y="924425"/>
            <a:ext cx="472364" cy="18870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a:cxnSpLocks noChangeAspect="1"/>
          </p:cNvCxnSpPr>
          <p:nvPr/>
        </p:nvCxnSpPr>
        <p:spPr>
          <a:xfrm flipV="1">
            <a:off x="8738879" y="943424"/>
            <a:ext cx="761878" cy="16971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a:cxnSpLocks noChangeAspect="1"/>
          </p:cNvCxnSpPr>
          <p:nvPr/>
        </p:nvCxnSpPr>
        <p:spPr>
          <a:xfrm flipV="1">
            <a:off x="8738879" y="1115234"/>
            <a:ext cx="2087863" cy="1423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a:cxnSpLocks noChangeAspect="1"/>
          </p:cNvCxnSpPr>
          <p:nvPr/>
        </p:nvCxnSpPr>
        <p:spPr>
          <a:xfrm>
            <a:off x="8738879" y="1115234"/>
            <a:ext cx="2087863" cy="14713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a:cxnSpLocks noChangeAspect="1"/>
          </p:cNvCxnSpPr>
          <p:nvPr/>
        </p:nvCxnSpPr>
        <p:spPr>
          <a:xfrm>
            <a:off x="8738879" y="1115234"/>
            <a:ext cx="2087863" cy="3135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a:cxnSpLocks noChangeAspect="1"/>
          </p:cNvCxnSpPr>
          <p:nvPr/>
        </p:nvCxnSpPr>
        <p:spPr>
          <a:xfrm>
            <a:off x="8738879" y="1115234"/>
            <a:ext cx="2087863" cy="45178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 name="テキスト ボックス 55"/>
          <p:cNvSpPr txBox="1"/>
          <p:nvPr/>
        </p:nvSpPr>
        <p:spPr>
          <a:xfrm>
            <a:off x="3207027" y="1333444"/>
            <a:ext cx="2120906" cy="369332"/>
          </a:xfrm>
          <a:prstGeom prst="rect">
            <a:avLst/>
          </a:prstGeom>
          <a:noFill/>
        </p:spPr>
        <p:txBody>
          <a:bodyPr wrap="square" rtlCol="0">
            <a:spAutoFit/>
          </a:bodyPr>
          <a:lstStyle/>
          <a:p>
            <a:r>
              <a:rPr kumimoji="1" lang="ja-JP" altLang="en-US" dirty="0" smtClean="0"/>
              <a:t>ランドマーク発見！</a:t>
            </a:r>
            <a:endParaRPr kumimoji="1" lang="ja-JP" altLang="en-US" dirty="0"/>
          </a:p>
        </p:txBody>
      </p:sp>
      <p:sp>
        <p:nvSpPr>
          <p:cNvPr id="57" name="テキスト ボックス 56"/>
          <p:cNvSpPr txBox="1"/>
          <p:nvPr/>
        </p:nvSpPr>
        <p:spPr>
          <a:xfrm>
            <a:off x="9256236" y="157539"/>
            <a:ext cx="1631110" cy="369332"/>
          </a:xfrm>
          <a:prstGeom prst="rect">
            <a:avLst/>
          </a:prstGeom>
          <a:noFill/>
        </p:spPr>
        <p:txBody>
          <a:bodyPr wrap="square" rtlCol="0">
            <a:spAutoFit/>
          </a:bodyPr>
          <a:lstStyle/>
          <a:p>
            <a:r>
              <a:rPr kumimoji="1" lang="ja-JP" altLang="en-US" dirty="0" smtClean="0"/>
              <a:t>障害物あり！</a:t>
            </a:r>
            <a:endParaRPr kumimoji="1" lang="ja-JP" altLang="en-US" dirty="0"/>
          </a:p>
        </p:txBody>
      </p:sp>
      <p:grpSp>
        <p:nvGrpSpPr>
          <p:cNvPr id="32" name="グループ化 31"/>
          <p:cNvGrpSpPr/>
          <p:nvPr/>
        </p:nvGrpSpPr>
        <p:grpSpPr>
          <a:xfrm rot="1544443">
            <a:off x="3047631" y="918305"/>
            <a:ext cx="304800" cy="304800"/>
            <a:chOff x="2305050" y="3905250"/>
            <a:chExt cx="304800" cy="304800"/>
          </a:xfrm>
          <a:solidFill>
            <a:schemeClr val="bg1"/>
          </a:solidFill>
        </p:grpSpPr>
        <p:sp>
          <p:nvSpPr>
            <p:cNvPr id="33" name="円/楕円 32"/>
            <p:cNvSpPr/>
            <p:nvPr/>
          </p:nvSpPr>
          <p:spPr>
            <a:xfrm>
              <a:off x="2305050" y="3905250"/>
              <a:ext cx="304800" cy="3048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p:cNvCxnSpPr>
              <a:endCxn id="33" idx="7"/>
            </p:cNvCxnSpPr>
            <p:nvPr/>
          </p:nvCxnSpPr>
          <p:spPr>
            <a:xfrm flipV="1">
              <a:off x="2460625" y="3949887"/>
              <a:ext cx="104588" cy="9823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55" name="テキスト ボックス 54"/>
              <p:cNvSpPr txBox="1"/>
              <p:nvPr/>
            </p:nvSpPr>
            <p:spPr>
              <a:xfrm>
                <a:off x="1856329" y="3177911"/>
                <a:ext cx="2663743" cy="276999"/>
              </a:xfrm>
              <a:prstGeom prst="rect">
                <a:avLst/>
              </a:prstGeom>
              <a:noFill/>
            </p:spPr>
            <p:txBody>
              <a:bodyPr wrap="none" lIns="0" tIns="0" rIns="0" bIns="0" rtlCol="0">
                <a:spAutoFit/>
              </a:bodyPr>
              <a:lstStyle/>
              <a:p>
                <a14:m>
                  <m:oMath xmlns:m="http://schemas.openxmlformats.org/officeDocument/2006/math">
                    <m:r>
                      <a:rPr kumimoji="1" lang="en-US" altLang="ja-JP" b="0" i="1" smtClean="0">
                        <a:latin typeface="Cambria Math" panose="02040503050406030204" pitchFamily="18" charset="0"/>
                      </a:rPr>
                      <m:t>𝑝</m:t>
                    </m:r>
                    <m:d>
                      <m:dPr>
                        <m:ctrlPr>
                          <a:rPr kumimoji="1" lang="en-US" altLang="ja-JP" b="0" i="1" smtClean="0">
                            <a:latin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e>
                      <m:e>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e>
                    </m:d>
                    <m:r>
                      <a:rPr lang="en-US" altLang="ja-JP" b="0" i="1" smtClean="0">
                        <a:latin typeface="Cambria Math" panose="02040503050406030204" pitchFamily="18" charset="0"/>
                        <a:ea typeface="Cambria Math" panose="02040503050406030204" pitchFamily="18" charset="0"/>
                      </a:rPr>
                      <m:t>=</m:t>
                    </m:r>
                    <m:r>
                      <a:rPr lang="ja-JP" altLang="en-US" b="0" i="1" smtClean="0">
                        <a:latin typeface="Cambria Math" panose="02040503050406030204" pitchFamily="18" charset="0"/>
                        <a:ea typeface="Cambria Math" panose="02040503050406030204" pitchFamily="18" charset="0"/>
                      </a:rPr>
                      <m:t>𝜂</m:t>
                    </m:r>
                  </m:oMath>
                </a14:m>
                <a:r>
                  <a:rPr kumimoji="1" lang="ja-JP" altLang="en-US" dirty="0" smtClean="0"/>
                  <a:t> </a:t>
                </a:r>
                <a14:m>
                  <m:oMath xmlns:m="http://schemas.openxmlformats.org/officeDocument/2006/math">
                    <m:r>
                      <a:rPr lang="en-US" altLang="ja-JP" i="1">
                        <a:latin typeface="Cambria Math" panose="02040503050406030204" pitchFamily="18" charset="0"/>
                      </a:rPr>
                      <m:t>𝑝</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e>
                      <m:e>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e>
                    </m:d>
                    <m:r>
                      <a:rPr lang="en-US" altLang="ja-JP" b="0" i="1" smtClean="0">
                        <a:latin typeface="Cambria Math" panose="02040503050406030204" pitchFamily="18" charset="0"/>
                        <a:ea typeface="Cambria Math" panose="02040503050406030204" pitchFamily="18" charset="0"/>
                      </a:rPr>
                      <m:t> </m:t>
                    </m:r>
                    <m:r>
                      <a:rPr lang="en-US" altLang="ja-JP" i="1">
                        <a:latin typeface="Cambria Math" panose="02040503050406030204" pitchFamily="18" charset="0"/>
                      </a:rPr>
                      <m:t>𝑝</m:t>
                    </m:r>
                    <m:d>
                      <m:dPr>
                        <m:ctrlPr>
                          <a:rPr lang="en-US" altLang="ja-JP" i="1" smtClean="0">
                            <a:latin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e>
                    </m:d>
                  </m:oMath>
                </a14:m>
                <a:endParaRPr kumimoji="1" lang="ja-JP" altLang="en-US" dirty="0"/>
              </a:p>
            </p:txBody>
          </p:sp>
        </mc:Choice>
        <mc:Fallback>
          <p:sp>
            <p:nvSpPr>
              <p:cNvPr id="55" name="テキスト ボックス 54"/>
              <p:cNvSpPr txBox="1">
                <a:spLocks noRot="1" noChangeAspect="1" noMove="1" noResize="1" noEditPoints="1" noAdjustHandles="1" noChangeArrowheads="1" noChangeShapeType="1" noTextEdit="1"/>
              </p:cNvSpPr>
              <p:nvPr/>
            </p:nvSpPr>
            <p:spPr>
              <a:xfrm>
                <a:off x="1856329" y="3177911"/>
                <a:ext cx="2663743" cy="276999"/>
              </a:xfrm>
              <a:prstGeom prst="rect">
                <a:avLst/>
              </a:prstGeom>
              <a:blipFill rotWithShape="0">
                <a:blip r:embed="rId2"/>
                <a:stretch>
                  <a:fillRect l="-3211" b="-23913"/>
                </a:stretch>
              </a:blipFill>
            </p:spPr>
            <p:txBody>
              <a:bodyPr/>
              <a:lstStyle/>
              <a:p>
                <a:r>
                  <a:rPr lang="ja-JP" altLang="en-US">
                    <a:noFill/>
                  </a:rPr>
                  <a:t> </a:t>
                </a:r>
              </a:p>
            </p:txBody>
          </p:sp>
        </mc:Fallback>
      </mc:AlternateContent>
      <p:sp>
        <p:nvSpPr>
          <p:cNvPr id="2" name="正方形/長方形 1"/>
          <p:cNvSpPr/>
          <p:nvPr/>
        </p:nvSpPr>
        <p:spPr>
          <a:xfrm>
            <a:off x="3922060" y="3190611"/>
            <a:ext cx="598012" cy="276999"/>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3103187" y="3190611"/>
            <a:ext cx="792000" cy="2769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3836141" y="2629291"/>
            <a:ext cx="1020977" cy="523220"/>
          </a:xfrm>
          <a:prstGeom prst="rect">
            <a:avLst/>
          </a:prstGeom>
          <a:noFill/>
        </p:spPr>
        <p:txBody>
          <a:bodyPr wrap="square" rtlCol="0">
            <a:spAutoFit/>
          </a:bodyPr>
          <a:lstStyle/>
          <a:p>
            <a:pPr algn="ctr"/>
            <a:r>
              <a:rPr lang="ja-JP" altLang="en-US" sz="1400" dirty="0">
                <a:solidFill>
                  <a:srgbClr val="0070C0"/>
                </a:solidFill>
              </a:rPr>
              <a:t>事前</a:t>
            </a:r>
            <a:r>
              <a:rPr lang="ja-JP" altLang="en-US" sz="1400" dirty="0" smtClean="0">
                <a:solidFill>
                  <a:srgbClr val="0070C0"/>
                </a:solidFill>
              </a:rPr>
              <a:t>分布</a:t>
            </a:r>
            <a:endParaRPr lang="en-US" altLang="ja-JP" sz="1400" dirty="0" smtClean="0">
              <a:solidFill>
                <a:srgbClr val="0070C0"/>
              </a:solidFill>
            </a:endParaRPr>
          </a:p>
          <a:p>
            <a:pPr algn="ctr"/>
            <a:r>
              <a:rPr lang="en-US" altLang="ja-JP" sz="1400" dirty="0" smtClean="0">
                <a:solidFill>
                  <a:srgbClr val="0070C0"/>
                </a:solidFill>
              </a:rPr>
              <a:t>(</a:t>
            </a:r>
            <a:r>
              <a:rPr lang="ja-JP" altLang="en-US" sz="1400" dirty="0" smtClean="0">
                <a:solidFill>
                  <a:srgbClr val="0070C0"/>
                </a:solidFill>
              </a:rPr>
              <a:t>動作予測</a:t>
            </a:r>
            <a:r>
              <a:rPr lang="en-US" altLang="ja-JP" sz="1400" dirty="0" smtClean="0">
                <a:solidFill>
                  <a:srgbClr val="0070C0"/>
                </a:solidFill>
              </a:rPr>
              <a:t>)</a:t>
            </a:r>
            <a:endParaRPr kumimoji="1" lang="ja-JP" altLang="en-US" sz="1400" dirty="0">
              <a:solidFill>
                <a:srgbClr val="0070C0"/>
              </a:solidFill>
            </a:endParaRPr>
          </a:p>
        </p:txBody>
      </p:sp>
      <p:sp>
        <p:nvSpPr>
          <p:cNvPr id="59" name="テキスト ボックス 58"/>
          <p:cNvSpPr txBox="1"/>
          <p:nvPr/>
        </p:nvSpPr>
        <p:spPr>
          <a:xfrm>
            <a:off x="2956849" y="2629291"/>
            <a:ext cx="1020977" cy="523220"/>
          </a:xfrm>
          <a:prstGeom prst="rect">
            <a:avLst/>
          </a:prstGeom>
          <a:noFill/>
        </p:spPr>
        <p:txBody>
          <a:bodyPr wrap="square" rtlCol="0">
            <a:spAutoFit/>
          </a:bodyPr>
          <a:lstStyle/>
          <a:p>
            <a:pPr algn="ctr"/>
            <a:r>
              <a:rPr lang="ja-JP" altLang="en-US" sz="1400" dirty="0">
                <a:solidFill>
                  <a:srgbClr val="FF0000"/>
                </a:solidFill>
              </a:rPr>
              <a:t>尤度</a:t>
            </a:r>
            <a:endParaRPr lang="en-US" altLang="ja-JP" sz="1400" dirty="0" smtClean="0">
              <a:solidFill>
                <a:srgbClr val="FF0000"/>
              </a:solidFill>
            </a:endParaRPr>
          </a:p>
          <a:p>
            <a:pPr algn="ctr"/>
            <a:r>
              <a:rPr lang="en-US" altLang="ja-JP" sz="1400" dirty="0" smtClean="0">
                <a:solidFill>
                  <a:srgbClr val="FF0000"/>
                </a:solidFill>
              </a:rPr>
              <a:t>(</a:t>
            </a:r>
            <a:r>
              <a:rPr lang="ja-JP" altLang="en-US" sz="1400" dirty="0" smtClean="0">
                <a:solidFill>
                  <a:srgbClr val="FF0000"/>
                </a:solidFill>
              </a:rPr>
              <a:t>観測更新</a:t>
            </a:r>
            <a:r>
              <a:rPr lang="en-US" altLang="ja-JP" sz="1400" dirty="0" smtClean="0">
                <a:solidFill>
                  <a:srgbClr val="FF0000"/>
                </a:solidFill>
              </a:rPr>
              <a:t>)</a:t>
            </a:r>
            <a:endParaRPr kumimoji="1" lang="ja-JP" altLang="en-US" sz="1400" dirty="0">
              <a:solidFill>
                <a:srgbClr val="FF0000"/>
              </a:solidFill>
            </a:endParaRPr>
          </a:p>
        </p:txBody>
      </p:sp>
      <p:sp>
        <p:nvSpPr>
          <p:cNvPr id="60" name="テキスト ボックス 59"/>
          <p:cNvSpPr txBox="1"/>
          <p:nvPr/>
        </p:nvSpPr>
        <p:spPr>
          <a:xfrm>
            <a:off x="1745421" y="2841374"/>
            <a:ext cx="1020977" cy="307777"/>
          </a:xfrm>
          <a:prstGeom prst="rect">
            <a:avLst/>
          </a:prstGeom>
          <a:noFill/>
        </p:spPr>
        <p:txBody>
          <a:bodyPr wrap="square" rtlCol="0">
            <a:spAutoFit/>
          </a:bodyPr>
          <a:lstStyle/>
          <a:p>
            <a:pPr algn="ctr"/>
            <a:r>
              <a:rPr lang="ja-JP" altLang="en-US" sz="1400" dirty="0"/>
              <a:t>事後</a:t>
            </a:r>
            <a:r>
              <a:rPr lang="ja-JP" altLang="en-US" sz="1400" dirty="0" smtClean="0"/>
              <a:t>分布</a:t>
            </a:r>
            <a:endParaRPr lang="en-US" altLang="ja-JP" sz="1400" dirty="0" smtClean="0"/>
          </a:p>
        </p:txBody>
      </p:sp>
      <p:sp>
        <p:nvSpPr>
          <p:cNvPr id="61" name="テキスト ボックス 60"/>
          <p:cNvSpPr txBox="1"/>
          <p:nvPr/>
        </p:nvSpPr>
        <p:spPr>
          <a:xfrm>
            <a:off x="3872834" y="3480310"/>
            <a:ext cx="1043330" cy="738664"/>
          </a:xfrm>
          <a:prstGeom prst="rect">
            <a:avLst/>
          </a:prstGeom>
          <a:noFill/>
        </p:spPr>
        <p:txBody>
          <a:bodyPr wrap="square" rtlCol="0">
            <a:spAutoFit/>
          </a:bodyPr>
          <a:lstStyle/>
          <a:p>
            <a:pPr algn="ctr"/>
            <a:r>
              <a:rPr kumimoji="1" lang="ja-JP" altLang="en-US" sz="1400" dirty="0" smtClean="0">
                <a:solidFill>
                  <a:srgbClr val="0070C0"/>
                </a:solidFill>
              </a:rPr>
              <a:t>モデルが</a:t>
            </a:r>
            <a:endParaRPr kumimoji="1" lang="en-US" altLang="ja-JP" sz="1400" dirty="0" smtClean="0">
              <a:solidFill>
                <a:srgbClr val="0070C0"/>
              </a:solidFill>
            </a:endParaRPr>
          </a:p>
          <a:p>
            <a:pPr algn="ctr"/>
            <a:r>
              <a:rPr lang="ja-JP" altLang="en-US" sz="1400" dirty="0">
                <a:solidFill>
                  <a:srgbClr val="0070C0"/>
                </a:solidFill>
              </a:rPr>
              <a:t>どれ</a:t>
            </a:r>
            <a:r>
              <a:rPr lang="ja-JP" altLang="en-US" sz="1400" dirty="0" smtClean="0">
                <a:solidFill>
                  <a:srgbClr val="0070C0"/>
                </a:solidFill>
              </a:rPr>
              <a:t>くらい正確か？</a:t>
            </a:r>
            <a:endParaRPr kumimoji="1" lang="ja-JP" altLang="en-US" sz="1400" dirty="0">
              <a:solidFill>
                <a:srgbClr val="0070C0"/>
              </a:solidFill>
            </a:endParaRPr>
          </a:p>
        </p:txBody>
      </p:sp>
      <p:sp>
        <p:nvSpPr>
          <p:cNvPr id="62" name="テキスト ボックス 61"/>
          <p:cNvSpPr txBox="1"/>
          <p:nvPr/>
        </p:nvSpPr>
        <p:spPr>
          <a:xfrm>
            <a:off x="2979241" y="3480310"/>
            <a:ext cx="1020977" cy="738664"/>
          </a:xfrm>
          <a:prstGeom prst="rect">
            <a:avLst/>
          </a:prstGeom>
          <a:noFill/>
        </p:spPr>
        <p:txBody>
          <a:bodyPr wrap="square" rtlCol="0">
            <a:spAutoFit/>
          </a:bodyPr>
          <a:lstStyle/>
          <a:p>
            <a:pPr algn="ctr"/>
            <a:r>
              <a:rPr lang="ja-JP" altLang="en-US" sz="1400" dirty="0">
                <a:solidFill>
                  <a:srgbClr val="FF0000"/>
                </a:solidFill>
              </a:rPr>
              <a:t>センサ</a:t>
            </a:r>
            <a:r>
              <a:rPr kumimoji="1" lang="ja-JP" altLang="en-US" sz="1400" dirty="0" smtClean="0">
                <a:solidFill>
                  <a:srgbClr val="FF0000"/>
                </a:solidFill>
              </a:rPr>
              <a:t>が</a:t>
            </a:r>
            <a:endParaRPr kumimoji="1" lang="en-US" altLang="ja-JP" sz="1400" dirty="0" smtClean="0">
              <a:solidFill>
                <a:srgbClr val="FF0000"/>
              </a:solidFill>
            </a:endParaRPr>
          </a:p>
          <a:p>
            <a:pPr algn="ctr"/>
            <a:r>
              <a:rPr lang="ja-JP" altLang="en-US" sz="1400" dirty="0">
                <a:solidFill>
                  <a:srgbClr val="FF0000"/>
                </a:solidFill>
              </a:rPr>
              <a:t>どれ</a:t>
            </a:r>
            <a:r>
              <a:rPr lang="ja-JP" altLang="en-US" sz="1400" dirty="0" smtClean="0">
                <a:solidFill>
                  <a:srgbClr val="FF0000"/>
                </a:solidFill>
              </a:rPr>
              <a:t>くらい正確か？</a:t>
            </a:r>
            <a:endParaRPr kumimoji="1" lang="ja-JP" altLang="en-US" sz="1400" dirty="0">
              <a:solidFill>
                <a:srgbClr val="FF0000"/>
              </a:solidFill>
            </a:endParaRPr>
          </a:p>
        </p:txBody>
      </p:sp>
      <p:sp>
        <p:nvSpPr>
          <p:cNvPr id="9" name="下矢印 8"/>
          <p:cNvSpPr/>
          <p:nvPr/>
        </p:nvSpPr>
        <p:spPr>
          <a:xfrm>
            <a:off x="4188864" y="4218974"/>
            <a:ext cx="305808" cy="211987"/>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p:cNvSpPr txBox="1"/>
          <p:nvPr/>
        </p:nvSpPr>
        <p:spPr>
          <a:xfrm>
            <a:off x="3845860" y="4473098"/>
            <a:ext cx="1292523" cy="523220"/>
          </a:xfrm>
          <a:prstGeom prst="rect">
            <a:avLst/>
          </a:prstGeom>
          <a:noFill/>
        </p:spPr>
        <p:txBody>
          <a:bodyPr wrap="square" rtlCol="0">
            <a:spAutoFit/>
          </a:bodyPr>
          <a:lstStyle/>
          <a:p>
            <a:pPr algn="ctr"/>
            <a:r>
              <a:rPr kumimoji="1" lang="ja-JP" altLang="en-US" sz="1400" dirty="0" smtClean="0">
                <a:solidFill>
                  <a:srgbClr val="0070C0"/>
                </a:solidFill>
              </a:rPr>
              <a:t>多数の粒子で</a:t>
            </a:r>
            <a:endParaRPr kumimoji="1" lang="en-US" altLang="ja-JP" sz="1400" dirty="0" smtClean="0">
              <a:solidFill>
                <a:srgbClr val="0070C0"/>
              </a:solidFill>
            </a:endParaRPr>
          </a:p>
          <a:p>
            <a:pPr algn="ctr"/>
            <a:r>
              <a:rPr lang="ja-JP" altLang="en-US" sz="1400" dirty="0">
                <a:solidFill>
                  <a:srgbClr val="0070C0"/>
                </a:solidFill>
              </a:rPr>
              <a:t>分布</a:t>
            </a:r>
            <a:r>
              <a:rPr lang="ja-JP" altLang="en-US" sz="1400" dirty="0" smtClean="0">
                <a:solidFill>
                  <a:srgbClr val="0070C0"/>
                </a:solidFill>
              </a:rPr>
              <a:t>を</a:t>
            </a:r>
            <a:r>
              <a:rPr lang="ja-JP" altLang="en-US" sz="1400" dirty="0">
                <a:solidFill>
                  <a:srgbClr val="0070C0"/>
                </a:solidFill>
              </a:rPr>
              <a:t>近似</a:t>
            </a:r>
            <a:endParaRPr kumimoji="1" lang="ja-JP" altLang="en-US" sz="1400" dirty="0">
              <a:solidFill>
                <a:srgbClr val="0070C0"/>
              </a:solidFill>
            </a:endParaRPr>
          </a:p>
        </p:txBody>
      </p:sp>
      <p:sp>
        <p:nvSpPr>
          <p:cNvPr id="64" name="テキスト ボックス 63"/>
          <p:cNvSpPr txBox="1"/>
          <p:nvPr/>
        </p:nvSpPr>
        <p:spPr>
          <a:xfrm>
            <a:off x="2537464" y="4460398"/>
            <a:ext cx="1440362" cy="523220"/>
          </a:xfrm>
          <a:prstGeom prst="rect">
            <a:avLst/>
          </a:prstGeom>
          <a:noFill/>
        </p:spPr>
        <p:txBody>
          <a:bodyPr wrap="square" rtlCol="0">
            <a:spAutoFit/>
          </a:bodyPr>
          <a:lstStyle/>
          <a:p>
            <a:pPr algn="ctr"/>
            <a:r>
              <a:rPr kumimoji="1" lang="ja-JP" altLang="en-US" sz="1400" dirty="0" smtClean="0">
                <a:solidFill>
                  <a:srgbClr val="FF0000"/>
                </a:solidFill>
              </a:rPr>
              <a:t>センサモデル</a:t>
            </a:r>
            <a:endParaRPr kumimoji="1" lang="en-US" altLang="ja-JP" sz="1400" dirty="0" smtClean="0">
              <a:solidFill>
                <a:srgbClr val="FF0000"/>
              </a:solidFill>
            </a:endParaRPr>
          </a:p>
          <a:p>
            <a:pPr algn="ctr"/>
            <a:r>
              <a:rPr lang="ja-JP" altLang="en-US" sz="1400" dirty="0" smtClean="0">
                <a:solidFill>
                  <a:srgbClr val="FF0000"/>
                </a:solidFill>
              </a:rPr>
              <a:t>と一致度合い</a:t>
            </a:r>
            <a:endParaRPr kumimoji="1" lang="ja-JP" altLang="en-US" sz="1400" dirty="0">
              <a:solidFill>
                <a:srgbClr val="FF0000"/>
              </a:solidFill>
            </a:endParaRPr>
          </a:p>
        </p:txBody>
      </p:sp>
      <p:sp>
        <p:nvSpPr>
          <p:cNvPr id="65" name="下矢印 64"/>
          <p:cNvSpPr/>
          <p:nvPr/>
        </p:nvSpPr>
        <p:spPr>
          <a:xfrm>
            <a:off x="3298438" y="4218720"/>
            <a:ext cx="305808" cy="211987"/>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417736" y="5376920"/>
            <a:ext cx="3008647" cy="646331"/>
          </a:xfrm>
          <a:prstGeom prst="rect">
            <a:avLst/>
          </a:prstGeom>
          <a:noFill/>
        </p:spPr>
        <p:txBody>
          <a:bodyPr wrap="square" rtlCol="0">
            <a:spAutoFit/>
          </a:bodyPr>
          <a:lstStyle/>
          <a:p>
            <a:pPr algn="ctr"/>
            <a:r>
              <a:rPr kumimoji="1" lang="ja-JP" altLang="en-US" dirty="0" smtClean="0"/>
              <a:t>マルチモーダルな分布の</a:t>
            </a:r>
            <a:endParaRPr kumimoji="1" lang="en-US" altLang="ja-JP" dirty="0" smtClean="0"/>
          </a:p>
          <a:p>
            <a:pPr algn="ctr"/>
            <a:r>
              <a:rPr lang="ja-JP" altLang="en-US" dirty="0"/>
              <a:t>推定が可能</a:t>
            </a:r>
            <a:endParaRPr kumimoji="1" lang="ja-JP" altLang="en-US" dirty="0"/>
          </a:p>
        </p:txBody>
      </p:sp>
      <p:sp>
        <p:nvSpPr>
          <p:cNvPr id="67" name="下矢印 66"/>
          <p:cNvSpPr/>
          <p:nvPr/>
        </p:nvSpPr>
        <p:spPr>
          <a:xfrm>
            <a:off x="3592467" y="5027819"/>
            <a:ext cx="540000" cy="211987"/>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吹き出し 10"/>
          <p:cNvSpPr/>
          <p:nvPr/>
        </p:nvSpPr>
        <p:spPr>
          <a:xfrm>
            <a:off x="5285517" y="4420365"/>
            <a:ext cx="2581428" cy="433028"/>
          </a:xfrm>
          <a:prstGeom prst="wedgeRectCallout">
            <a:avLst>
              <a:gd name="adj1" fmla="val -59297"/>
              <a:gd name="adj2" fmla="val 43708"/>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あまり広過ぎても粒子が疎に分布されて推定の精度が落ちてしまう．</a:t>
            </a:r>
            <a:endParaRPr lang="ja-JP" altLang="en-US" sz="1200" dirty="0">
              <a:solidFill>
                <a:schemeClr val="tx1"/>
              </a:solidFill>
            </a:endParaRPr>
          </a:p>
        </p:txBody>
      </p:sp>
      <p:sp>
        <p:nvSpPr>
          <p:cNvPr id="66" name="四角形吹き出し 65"/>
          <p:cNvSpPr/>
          <p:nvPr/>
        </p:nvSpPr>
        <p:spPr>
          <a:xfrm>
            <a:off x="-26802" y="4228475"/>
            <a:ext cx="2404667" cy="457826"/>
          </a:xfrm>
          <a:prstGeom prst="wedgeRectCallout">
            <a:avLst>
              <a:gd name="adj1" fmla="val 62047"/>
              <a:gd name="adj2" fmla="val 2251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できるだけ尤もらしい粒子を</a:t>
            </a:r>
            <a:endParaRPr lang="en-US" altLang="ja-JP" sz="1200" dirty="0" smtClean="0">
              <a:solidFill>
                <a:schemeClr val="tx1"/>
              </a:solidFill>
            </a:endParaRPr>
          </a:p>
          <a:p>
            <a:pPr algn="ctr"/>
            <a:r>
              <a:rPr lang="ja-JP" altLang="en-US" sz="1200" dirty="0" smtClean="0">
                <a:solidFill>
                  <a:schemeClr val="tx1"/>
                </a:solidFill>
              </a:rPr>
              <a:t>生き残らせたい．</a:t>
            </a:r>
            <a:endParaRPr lang="ja-JP" altLang="en-US" sz="1200" dirty="0">
              <a:solidFill>
                <a:schemeClr val="tx1"/>
              </a:solidFill>
            </a:endParaRPr>
          </a:p>
        </p:txBody>
      </p:sp>
      <p:sp>
        <p:nvSpPr>
          <p:cNvPr id="68" name="四角形吹き出し 67"/>
          <p:cNvSpPr/>
          <p:nvPr/>
        </p:nvSpPr>
        <p:spPr>
          <a:xfrm>
            <a:off x="5285517" y="4940101"/>
            <a:ext cx="2581428" cy="446619"/>
          </a:xfrm>
          <a:prstGeom prst="wedgeRectCallout">
            <a:avLst>
              <a:gd name="adj1" fmla="val -59297"/>
              <a:gd name="adj2" fmla="val -41405"/>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か</a:t>
            </a:r>
            <a:r>
              <a:rPr lang="ja-JP" altLang="en-US" sz="1200" dirty="0">
                <a:solidFill>
                  <a:schemeClr val="tx1"/>
                </a:solidFill>
              </a:rPr>
              <a:t>と</a:t>
            </a:r>
            <a:r>
              <a:rPr lang="ja-JP" altLang="en-US" sz="1200" dirty="0" smtClean="0">
                <a:solidFill>
                  <a:schemeClr val="tx1"/>
                </a:solidFill>
              </a:rPr>
              <a:t>いって粒子を増やせば</a:t>
            </a:r>
            <a:endParaRPr lang="en-US" altLang="ja-JP" sz="1200" dirty="0" smtClean="0">
              <a:solidFill>
                <a:schemeClr val="tx1"/>
              </a:solidFill>
            </a:endParaRPr>
          </a:p>
          <a:p>
            <a:pPr algn="ctr"/>
            <a:r>
              <a:rPr lang="ja-JP" altLang="en-US" sz="1200" dirty="0" smtClean="0">
                <a:solidFill>
                  <a:schemeClr val="tx1"/>
                </a:solidFill>
              </a:rPr>
              <a:t>計算時間が増大</a:t>
            </a:r>
            <a:r>
              <a:rPr lang="ja-JP" altLang="en-US" sz="1200" dirty="0">
                <a:solidFill>
                  <a:schemeClr val="tx1"/>
                </a:solidFill>
              </a:rPr>
              <a:t>して</a:t>
            </a:r>
            <a:r>
              <a:rPr lang="ja-JP" altLang="en-US" sz="1200" dirty="0" smtClean="0">
                <a:solidFill>
                  <a:schemeClr val="tx1"/>
                </a:solidFill>
              </a:rPr>
              <a:t>しまう</a:t>
            </a:r>
            <a:r>
              <a:rPr lang="ja-JP" altLang="en-US" sz="1200" dirty="0">
                <a:solidFill>
                  <a:schemeClr val="tx1"/>
                </a:solidFill>
              </a:rPr>
              <a:t>．</a:t>
            </a:r>
          </a:p>
        </p:txBody>
      </p:sp>
      <p:sp>
        <p:nvSpPr>
          <p:cNvPr id="69" name="四角形吹き出し 68"/>
          <p:cNvSpPr/>
          <p:nvPr/>
        </p:nvSpPr>
        <p:spPr>
          <a:xfrm>
            <a:off x="-15042" y="4763661"/>
            <a:ext cx="2404667" cy="476145"/>
          </a:xfrm>
          <a:prstGeom prst="wedgeRectCallout">
            <a:avLst>
              <a:gd name="adj1" fmla="val 59670"/>
              <a:gd name="adj2" fmla="val -2749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「選択と集中」も度が過ぎると</a:t>
            </a:r>
            <a:endParaRPr lang="en-US" altLang="ja-JP" sz="1200" dirty="0" smtClean="0">
              <a:solidFill>
                <a:schemeClr val="tx1"/>
              </a:solidFill>
            </a:endParaRPr>
          </a:p>
          <a:p>
            <a:pPr algn="ctr"/>
            <a:r>
              <a:rPr lang="ja-JP" altLang="en-US" sz="1200" dirty="0">
                <a:solidFill>
                  <a:schemeClr val="tx1"/>
                </a:solidFill>
              </a:rPr>
              <a:t>不測の事態</a:t>
            </a:r>
            <a:r>
              <a:rPr lang="ja-JP" altLang="en-US" sz="1200" dirty="0" smtClean="0">
                <a:solidFill>
                  <a:schemeClr val="tx1"/>
                </a:solidFill>
              </a:rPr>
              <a:t>に対応できなくなる．</a:t>
            </a:r>
            <a:endParaRPr lang="ja-JP" altLang="en-US" sz="1200" dirty="0">
              <a:solidFill>
                <a:schemeClr val="tx1"/>
              </a:solidFill>
            </a:endParaRPr>
          </a:p>
        </p:txBody>
      </p:sp>
      <p:sp>
        <p:nvSpPr>
          <p:cNvPr id="70" name="四角形吹き出し 69"/>
          <p:cNvSpPr/>
          <p:nvPr/>
        </p:nvSpPr>
        <p:spPr>
          <a:xfrm>
            <a:off x="5285517" y="3922511"/>
            <a:ext cx="2581428" cy="448187"/>
          </a:xfrm>
          <a:prstGeom prst="wedgeRectCallout">
            <a:avLst>
              <a:gd name="adj1" fmla="val -60035"/>
              <a:gd name="adj2" fmla="val 58585"/>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できるだけ広く分布させた方が</a:t>
            </a:r>
            <a:endParaRPr lang="en-US" altLang="ja-JP" sz="1200" dirty="0" smtClean="0">
              <a:solidFill>
                <a:schemeClr val="tx1"/>
              </a:solidFill>
            </a:endParaRPr>
          </a:p>
          <a:p>
            <a:pPr algn="ctr"/>
            <a:r>
              <a:rPr lang="ja-JP" altLang="en-US" sz="1200" dirty="0" smtClean="0">
                <a:solidFill>
                  <a:schemeClr val="tx1"/>
                </a:solidFill>
              </a:rPr>
              <a:t>多くの可能性に対応できる</a:t>
            </a:r>
            <a:r>
              <a:rPr lang="ja-JP" altLang="en-US" sz="1200" dirty="0">
                <a:solidFill>
                  <a:schemeClr val="tx1"/>
                </a:solidFill>
              </a:rPr>
              <a:t>．</a:t>
            </a:r>
            <a:endParaRPr lang="en-US" altLang="ja-JP" sz="1200" dirty="0" smtClean="0">
              <a:solidFill>
                <a:schemeClr val="tx1"/>
              </a:solidFill>
            </a:endParaRPr>
          </a:p>
        </p:txBody>
      </p:sp>
    </p:spTree>
    <p:extLst>
      <p:ext uri="{BB962C8B-B14F-4D97-AF65-F5344CB8AC3E}">
        <p14:creationId xmlns:p14="http://schemas.microsoft.com/office/powerpoint/2010/main" val="1724963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正方形/長方形 258"/>
          <p:cNvSpPr/>
          <p:nvPr/>
        </p:nvSpPr>
        <p:spPr>
          <a:xfrm>
            <a:off x="127060" y="6071210"/>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133563" y="101165"/>
            <a:ext cx="5238750" cy="175604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3" name="正方形/長方形 252"/>
          <p:cNvSpPr/>
          <p:nvPr/>
        </p:nvSpPr>
        <p:spPr>
          <a:xfrm>
            <a:off x="5467208" y="95161"/>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フリーフォーム 25"/>
          <p:cNvSpPr/>
          <p:nvPr/>
        </p:nvSpPr>
        <p:spPr>
          <a:xfrm>
            <a:off x="152612" y="123849"/>
            <a:ext cx="5219700" cy="1390650"/>
          </a:xfrm>
          <a:custGeom>
            <a:avLst/>
            <a:gdLst>
              <a:gd name="connsiteX0" fmla="*/ 3848100 w 5219700"/>
              <a:gd name="connsiteY0" fmla="*/ 0 h 1390650"/>
              <a:gd name="connsiteX1" fmla="*/ 4876800 w 5219700"/>
              <a:gd name="connsiteY1" fmla="*/ 0 h 1390650"/>
              <a:gd name="connsiteX2" fmla="*/ 4114800 w 5219700"/>
              <a:gd name="connsiteY2" fmla="*/ 762000 h 1390650"/>
              <a:gd name="connsiteX3" fmla="*/ 5219700 w 5219700"/>
              <a:gd name="connsiteY3" fmla="*/ 762000 h 1390650"/>
              <a:gd name="connsiteX4" fmla="*/ 5219700 w 5219700"/>
              <a:gd name="connsiteY4" fmla="*/ 1390650 h 1390650"/>
              <a:gd name="connsiteX5" fmla="*/ 0 w 5219700"/>
              <a:gd name="connsiteY5" fmla="*/ 1390650 h 1390650"/>
              <a:gd name="connsiteX6" fmla="*/ 0 w 5219700"/>
              <a:gd name="connsiteY6" fmla="*/ 638175 h 1390650"/>
              <a:gd name="connsiteX7" fmla="*/ 3200400 w 5219700"/>
              <a:gd name="connsiteY7" fmla="*/ 638175 h 1390650"/>
              <a:gd name="connsiteX8" fmla="*/ 3848100 w 5219700"/>
              <a:gd name="connsiteY8" fmla="*/ 0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9700" h="1390650">
                <a:moveTo>
                  <a:pt x="3848100" y="0"/>
                </a:moveTo>
                <a:lnTo>
                  <a:pt x="4876800" y="0"/>
                </a:lnTo>
                <a:lnTo>
                  <a:pt x="4114800" y="762000"/>
                </a:lnTo>
                <a:lnTo>
                  <a:pt x="5219700" y="762000"/>
                </a:lnTo>
                <a:lnTo>
                  <a:pt x="5219700" y="1390650"/>
                </a:lnTo>
                <a:lnTo>
                  <a:pt x="0" y="1390650"/>
                </a:lnTo>
                <a:lnTo>
                  <a:pt x="0" y="638175"/>
                </a:lnTo>
                <a:lnTo>
                  <a:pt x="3200400" y="638175"/>
                </a:lnTo>
                <a:lnTo>
                  <a:pt x="38481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p:cNvGrpSpPr/>
          <p:nvPr/>
        </p:nvGrpSpPr>
        <p:grpSpPr>
          <a:xfrm>
            <a:off x="2789587" y="1041484"/>
            <a:ext cx="754852" cy="304856"/>
            <a:chOff x="1580134" y="2985788"/>
            <a:chExt cx="1064006" cy="261610"/>
          </a:xfrm>
        </p:grpSpPr>
        <p:sp>
          <p:nvSpPr>
            <p:cNvPr id="31" name="正方形/長方形 30"/>
            <p:cNvSpPr/>
            <p:nvPr/>
          </p:nvSpPr>
          <p:spPr>
            <a:xfrm>
              <a:off x="1626137" y="3029370"/>
              <a:ext cx="972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2" name="テキスト ボックス 31"/>
            <p:cNvSpPr txBox="1"/>
            <p:nvPr/>
          </p:nvSpPr>
          <p:spPr>
            <a:xfrm>
              <a:off x="1580134" y="2985788"/>
              <a:ext cx="1064006" cy="261610"/>
            </a:xfrm>
            <a:prstGeom prst="rect">
              <a:avLst/>
            </a:prstGeom>
            <a:noFill/>
          </p:spPr>
          <p:txBody>
            <a:bodyPr wrap="square" rtlCol="0">
              <a:spAutoFit/>
            </a:bodyPr>
            <a:lstStyle/>
            <a:p>
              <a:r>
                <a:rPr kumimoji="1" lang="en-US" altLang="ja-JP" sz="1050" dirty="0" smtClean="0"/>
                <a:t>/</a:t>
              </a:r>
              <a:r>
                <a:rPr kumimoji="1" lang="en-US" altLang="ja-JP" sz="1050" dirty="0" err="1" smtClean="0"/>
                <a:t>base_link</a:t>
              </a:r>
              <a:endParaRPr kumimoji="1" lang="ja-JP" altLang="en-US" sz="1050" dirty="0"/>
            </a:p>
          </p:txBody>
        </p:sp>
      </p:grpSp>
      <p:grpSp>
        <p:nvGrpSpPr>
          <p:cNvPr id="34" name="グループ化 33"/>
          <p:cNvGrpSpPr/>
          <p:nvPr/>
        </p:nvGrpSpPr>
        <p:grpSpPr>
          <a:xfrm>
            <a:off x="1128276" y="1243265"/>
            <a:ext cx="491458" cy="261610"/>
            <a:chOff x="1077132" y="2474328"/>
            <a:chExt cx="591648" cy="261610"/>
          </a:xfrm>
        </p:grpSpPr>
        <p:sp>
          <p:nvSpPr>
            <p:cNvPr id="35" name="正方形/長方形 34"/>
            <p:cNvSpPr/>
            <p:nvPr/>
          </p:nvSpPr>
          <p:spPr>
            <a:xfrm>
              <a:off x="1120956" y="2511757"/>
              <a:ext cx="504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6" name="テキスト ボックス 35"/>
            <p:cNvSpPr txBox="1"/>
            <p:nvPr/>
          </p:nvSpPr>
          <p:spPr>
            <a:xfrm>
              <a:off x="1077132" y="2474328"/>
              <a:ext cx="591648" cy="261610"/>
            </a:xfrm>
            <a:prstGeom prst="rect">
              <a:avLst/>
            </a:prstGeom>
            <a:noFill/>
          </p:spPr>
          <p:txBody>
            <a:bodyPr wrap="square" rtlCol="0">
              <a:spAutoFit/>
            </a:bodyPr>
            <a:lstStyle/>
            <a:p>
              <a:r>
                <a:rPr kumimoji="1" lang="en-US" altLang="ja-JP" sz="1050" dirty="0" smtClean="0"/>
                <a:t>/map</a:t>
              </a:r>
              <a:endParaRPr kumimoji="1" lang="ja-JP" altLang="en-US" sz="1050" dirty="0"/>
            </a:p>
          </p:txBody>
        </p:sp>
      </p:grpSp>
      <p:grpSp>
        <p:nvGrpSpPr>
          <p:cNvPr id="37" name="グループ化 36"/>
          <p:cNvGrpSpPr/>
          <p:nvPr/>
        </p:nvGrpSpPr>
        <p:grpSpPr>
          <a:xfrm>
            <a:off x="2767057" y="307839"/>
            <a:ext cx="1221232" cy="733645"/>
            <a:chOff x="3411093" y="978154"/>
            <a:chExt cx="1221232" cy="733645"/>
          </a:xfrm>
        </p:grpSpPr>
        <p:sp>
          <p:nvSpPr>
            <p:cNvPr id="38" name="円/楕円 37"/>
            <p:cNvSpPr/>
            <p:nvPr/>
          </p:nvSpPr>
          <p:spPr>
            <a:xfrm>
              <a:off x="4129323" y="1341492"/>
              <a:ext cx="296246" cy="29624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39" name="直方体 38"/>
            <p:cNvSpPr/>
            <p:nvPr/>
          </p:nvSpPr>
          <p:spPr>
            <a:xfrm>
              <a:off x="3411093" y="978154"/>
              <a:ext cx="1221232" cy="585522"/>
            </a:xfrm>
            <a:prstGeom prst="cube">
              <a:avLst>
                <a:gd name="adj" fmla="val 478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0" name="円/楕円 39"/>
            <p:cNvSpPr/>
            <p:nvPr/>
          </p:nvSpPr>
          <p:spPr>
            <a:xfrm>
              <a:off x="3466383" y="1415553"/>
              <a:ext cx="296246" cy="29624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41" name="直線矢印コネクタ 40"/>
            <p:cNvCxnSpPr/>
            <p:nvPr/>
          </p:nvCxnSpPr>
          <p:spPr>
            <a:xfrm flipV="1">
              <a:off x="3805323" y="1270915"/>
              <a:ext cx="0" cy="32400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rot="5400000" flipV="1">
              <a:off x="3967323" y="1432915"/>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rot="2700000" flipV="1">
              <a:off x="3919875" y="1318363"/>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グループ化 49"/>
          <p:cNvGrpSpPr/>
          <p:nvPr/>
        </p:nvGrpSpPr>
        <p:grpSpPr>
          <a:xfrm>
            <a:off x="980197" y="881291"/>
            <a:ext cx="371448" cy="324000"/>
            <a:chOff x="3844392" y="1564894"/>
            <a:chExt cx="371448" cy="324000"/>
          </a:xfrm>
        </p:grpSpPr>
        <p:cxnSp>
          <p:nvCxnSpPr>
            <p:cNvPr id="51" name="直線矢印コネクタ 50"/>
            <p:cNvCxnSpPr/>
            <p:nvPr/>
          </p:nvCxnSpPr>
          <p:spPr>
            <a:xfrm flipV="1">
              <a:off x="3891840" y="1564894"/>
              <a:ext cx="0" cy="32400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rot="5400000" flipV="1">
              <a:off x="4053840" y="1726894"/>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rot="2700000" flipV="1">
              <a:off x="4006392" y="1612342"/>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フリーフォーム 56"/>
          <p:cNvSpPr/>
          <p:nvPr/>
        </p:nvSpPr>
        <p:spPr>
          <a:xfrm>
            <a:off x="5561253" y="114857"/>
            <a:ext cx="5098252"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4495 w 5043220"/>
              <a:gd name="connsiteY0" fmla="*/ 819150 h 1485900"/>
              <a:gd name="connsiteX1" fmla="*/ 2433370 w 5043220"/>
              <a:gd name="connsiteY1" fmla="*/ 819150 h 1485900"/>
              <a:gd name="connsiteX2" fmla="*/ 2433370 w 5043220"/>
              <a:gd name="connsiteY2" fmla="*/ 0 h 1485900"/>
              <a:gd name="connsiteX3" fmla="*/ 3404920 w 5043220"/>
              <a:gd name="connsiteY3" fmla="*/ 0 h 1485900"/>
              <a:gd name="connsiteX4" fmla="*/ 3404920 w 5043220"/>
              <a:gd name="connsiteY4" fmla="*/ 790575 h 1485900"/>
              <a:gd name="connsiteX5" fmla="*/ 5043220 w 5043220"/>
              <a:gd name="connsiteY5" fmla="*/ 790575 h 1485900"/>
              <a:gd name="connsiteX6" fmla="*/ 5043220 w 5043220"/>
              <a:gd name="connsiteY6" fmla="*/ 1485900 h 1485900"/>
              <a:gd name="connsiteX7" fmla="*/ 0 w 5043220"/>
              <a:gd name="connsiteY7" fmla="*/ 1485900 h 1485900"/>
              <a:gd name="connsiteX8" fmla="*/ 4495 w 5043220"/>
              <a:gd name="connsiteY8" fmla="*/ 819150 h 1485900"/>
              <a:gd name="connsiteX0" fmla="*/ 2141 w 5040866"/>
              <a:gd name="connsiteY0" fmla="*/ 819150 h 1485900"/>
              <a:gd name="connsiteX1" fmla="*/ 2431016 w 5040866"/>
              <a:gd name="connsiteY1" fmla="*/ 819150 h 1485900"/>
              <a:gd name="connsiteX2" fmla="*/ 2431016 w 5040866"/>
              <a:gd name="connsiteY2" fmla="*/ 0 h 1485900"/>
              <a:gd name="connsiteX3" fmla="*/ 3402566 w 5040866"/>
              <a:gd name="connsiteY3" fmla="*/ 0 h 1485900"/>
              <a:gd name="connsiteX4" fmla="*/ 3402566 w 5040866"/>
              <a:gd name="connsiteY4" fmla="*/ 790575 h 1485900"/>
              <a:gd name="connsiteX5" fmla="*/ 5040866 w 5040866"/>
              <a:gd name="connsiteY5" fmla="*/ 790575 h 1485900"/>
              <a:gd name="connsiteX6" fmla="*/ 5040866 w 5040866"/>
              <a:gd name="connsiteY6" fmla="*/ 1485900 h 1485900"/>
              <a:gd name="connsiteX7" fmla="*/ 0 w 5040866"/>
              <a:gd name="connsiteY7" fmla="*/ 1485900 h 1485900"/>
              <a:gd name="connsiteX8" fmla="*/ 2141 w 5040866"/>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0866" h="1485900">
                <a:moveTo>
                  <a:pt x="2141" y="819150"/>
                </a:moveTo>
                <a:lnTo>
                  <a:pt x="2431016" y="819150"/>
                </a:lnTo>
                <a:lnTo>
                  <a:pt x="2431016" y="0"/>
                </a:lnTo>
                <a:lnTo>
                  <a:pt x="3402566" y="0"/>
                </a:lnTo>
                <a:lnTo>
                  <a:pt x="3402566" y="790575"/>
                </a:lnTo>
                <a:lnTo>
                  <a:pt x="5040866" y="790575"/>
                </a:lnTo>
                <a:lnTo>
                  <a:pt x="5040866" y="1485900"/>
                </a:lnTo>
                <a:lnTo>
                  <a:pt x="0" y="1485900"/>
                </a:lnTo>
                <a:cubicBezTo>
                  <a:pt x="1498" y="1263650"/>
                  <a:pt x="643" y="1041400"/>
                  <a:pt x="2141"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5" name="フリーフォーム 234"/>
          <p:cNvSpPr/>
          <p:nvPr/>
        </p:nvSpPr>
        <p:spPr>
          <a:xfrm>
            <a:off x="185525" y="6089862"/>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9203 w 5047928"/>
              <a:gd name="connsiteY0" fmla="*/ 819150 h 1487955"/>
              <a:gd name="connsiteX1" fmla="*/ 2438078 w 5047928"/>
              <a:gd name="connsiteY1" fmla="*/ 819150 h 1487955"/>
              <a:gd name="connsiteX2" fmla="*/ 2438078 w 5047928"/>
              <a:gd name="connsiteY2" fmla="*/ 0 h 1487955"/>
              <a:gd name="connsiteX3" fmla="*/ 3409628 w 5047928"/>
              <a:gd name="connsiteY3" fmla="*/ 0 h 1487955"/>
              <a:gd name="connsiteX4" fmla="*/ 3409628 w 5047928"/>
              <a:gd name="connsiteY4" fmla="*/ 790575 h 1487955"/>
              <a:gd name="connsiteX5" fmla="*/ 5047928 w 5047928"/>
              <a:gd name="connsiteY5" fmla="*/ 790575 h 1487955"/>
              <a:gd name="connsiteX6" fmla="*/ 5047928 w 5047928"/>
              <a:gd name="connsiteY6" fmla="*/ 1485900 h 1487955"/>
              <a:gd name="connsiteX7" fmla="*/ 0 w 5047928"/>
              <a:gd name="connsiteY7" fmla="*/ 1487955 h 1487955"/>
              <a:gd name="connsiteX8" fmla="*/ 9203 w 5047928"/>
              <a:gd name="connsiteY8" fmla="*/ 819150 h 1487955"/>
              <a:gd name="connsiteX0" fmla="*/ 4494 w 5043219"/>
              <a:gd name="connsiteY0" fmla="*/ 819150 h 1485900"/>
              <a:gd name="connsiteX1" fmla="*/ 2433369 w 5043219"/>
              <a:gd name="connsiteY1" fmla="*/ 819150 h 1485900"/>
              <a:gd name="connsiteX2" fmla="*/ 2433369 w 5043219"/>
              <a:gd name="connsiteY2" fmla="*/ 0 h 1485900"/>
              <a:gd name="connsiteX3" fmla="*/ 3404919 w 5043219"/>
              <a:gd name="connsiteY3" fmla="*/ 0 h 1485900"/>
              <a:gd name="connsiteX4" fmla="*/ 3404919 w 5043219"/>
              <a:gd name="connsiteY4" fmla="*/ 790575 h 1485900"/>
              <a:gd name="connsiteX5" fmla="*/ 5043219 w 5043219"/>
              <a:gd name="connsiteY5" fmla="*/ 790575 h 1485900"/>
              <a:gd name="connsiteX6" fmla="*/ 5043219 w 5043219"/>
              <a:gd name="connsiteY6" fmla="*/ 1485900 h 1485900"/>
              <a:gd name="connsiteX7" fmla="*/ 0 w 5043219"/>
              <a:gd name="connsiteY7" fmla="*/ 1485900 h 1485900"/>
              <a:gd name="connsiteX8" fmla="*/ 4494 w 5043219"/>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570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570" y="1485900"/>
                </a:lnTo>
                <a:cubicBezTo>
                  <a:pt x="1713" y="1263650"/>
                  <a:pt x="857" y="1041400"/>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9" name="円/楕円 238"/>
          <p:cNvSpPr/>
          <p:nvPr/>
        </p:nvSpPr>
        <p:spPr>
          <a:xfrm>
            <a:off x="3153899" y="7187058"/>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240" name="直線コネクタ 239"/>
          <p:cNvCxnSpPr>
            <a:cxnSpLocks noChangeAspect="1"/>
          </p:cNvCxnSpPr>
          <p:nvPr/>
        </p:nvCxnSpPr>
        <p:spPr>
          <a:xfrm flipV="1">
            <a:off x="3178471" y="6330766"/>
            <a:ext cx="441663" cy="86132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p:cNvCxnSpPr>
            <a:cxnSpLocks noChangeAspect="1"/>
          </p:cNvCxnSpPr>
          <p:nvPr/>
        </p:nvCxnSpPr>
        <p:spPr>
          <a:xfrm flipV="1">
            <a:off x="3170851" y="6088801"/>
            <a:ext cx="402717" cy="10961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a:cxnSpLocks noChangeAspect="1"/>
          </p:cNvCxnSpPr>
          <p:nvPr/>
        </p:nvCxnSpPr>
        <p:spPr>
          <a:xfrm flipV="1">
            <a:off x="3197521" y="6673317"/>
            <a:ext cx="405001" cy="50136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a:cxnSpLocks noChangeAspect="1"/>
          </p:cNvCxnSpPr>
          <p:nvPr/>
        </p:nvCxnSpPr>
        <p:spPr>
          <a:xfrm flipV="1">
            <a:off x="3170851" y="6996249"/>
            <a:ext cx="472364" cy="18870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p:cNvCxnSpPr>
            <a:cxnSpLocks noChangeAspect="1"/>
          </p:cNvCxnSpPr>
          <p:nvPr/>
        </p:nvCxnSpPr>
        <p:spPr>
          <a:xfrm flipV="1">
            <a:off x="3170851" y="7015248"/>
            <a:ext cx="761878" cy="16971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p:cNvCxnSpPr>
            <a:cxnSpLocks noChangeAspect="1"/>
          </p:cNvCxnSpPr>
          <p:nvPr/>
        </p:nvCxnSpPr>
        <p:spPr>
          <a:xfrm flipV="1">
            <a:off x="3170851" y="7187058"/>
            <a:ext cx="2087863" cy="1423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p:cNvCxnSpPr>
            <a:cxnSpLocks noChangeAspect="1"/>
          </p:cNvCxnSpPr>
          <p:nvPr/>
        </p:nvCxnSpPr>
        <p:spPr>
          <a:xfrm>
            <a:off x="3170851" y="7187058"/>
            <a:ext cx="2087863" cy="14713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p:cNvCxnSpPr>
            <a:cxnSpLocks noChangeAspect="1"/>
          </p:cNvCxnSpPr>
          <p:nvPr/>
        </p:nvCxnSpPr>
        <p:spPr>
          <a:xfrm>
            <a:off x="3170851" y="7187058"/>
            <a:ext cx="2087863" cy="3135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p:cNvCxnSpPr>
            <a:cxnSpLocks noChangeAspect="1"/>
          </p:cNvCxnSpPr>
          <p:nvPr/>
        </p:nvCxnSpPr>
        <p:spPr>
          <a:xfrm>
            <a:off x="3170851" y="7187058"/>
            <a:ext cx="2087863" cy="45178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2" name="テキスト ボックス 251"/>
          <p:cNvSpPr txBox="1"/>
          <p:nvPr/>
        </p:nvSpPr>
        <p:spPr>
          <a:xfrm>
            <a:off x="3961067" y="6526667"/>
            <a:ext cx="1036380" cy="369332"/>
          </a:xfrm>
          <a:prstGeom prst="rect">
            <a:avLst/>
          </a:prstGeom>
          <a:noFill/>
        </p:spPr>
        <p:txBody>
          <a:bodyPr wrap="square" rtlCol="0">
            <a:spAutoFit/>
          </a:bodyPr>
          <a:lstStyle/>
          <a:p>
            <a:r>
              <a:rPr lang="ja-JP" altLang="en-US" b="1" dirty="0" smtClean="0">
                <a:solidFill>
                  <a:srgbClr val="7030A0"/>
                </a:solidFill>
              </a:rPr>
              <a:t>実観測</a:t>
            </a:r>
            <a:endParaRPr lang="ja-JP" altLang="en-US" b="1" dirty="0">
              <a:solidFill>
                <a:srgbClr val="7030A0"/>
              </a:solidFill>
            </a:endParaRPr>
          </a:p>
        </p:txBody>
      </p:sp>
      <p:grpSp>
        <p:nvGrpSpPr>
          <p:cNvPr id="236" name="グループ化 235"/>
          <p:cNvGrpSpPr/>
          <p:nvPr/>
        </p:nvGrpSpPr>
        <p:grpSpPr>
          <a:xfrm rot="2116704">
            <a:off x="2984598" y="7070546"/>
            <a:ext cx="304800" cy="304800"/>
            <a:chOff x="2305050" y="3905250"/>
            <a:chExt cx="304800" cy="304800"/>
          </a:xfrm>
          <a:solidFill>
            <a:schemeClr val="bg1"/>
          </a:solidFill>
        </p:grpSpPr>
        <p:sp>
          <p:nvSpPr>
            <p:cNvPr id="237" name="円/楕円 236"/>
            <p:cNvSpPr/>
            <p:nvPr/>
          </p:nvSpPr>
          <p:spPr>
            <a:xfrm>
              <a:off x="2305050" y="3905250"/>
              <a:ext cx="304800" cy="3048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8" name="直線コネクタ 237"/>
            <p:cNvCxnSpPr>
              <a:endCxn id="237" idx="7"/>
            </p:cNvCxnSpPr>
            <p:nvPr/>
          </p:nvCxnSpPr>
          <p:spPr>
            <a:xfrm flipV="1">
              <a:off x="2460625" y="3949887"/>
              <a:ext cx="104588" cy="9823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5" name="グループ化 194"/>
          <p:cNvGrpSpPr/>
          <p:nvPr/>
        </p:nvGrpSpPr>
        <p:grpSpPr>
          <a:xfrm>
            <a:off x="6016653" y="1272187"/>
            <a:ext cx="324000" cy="324000"/>
            <a:chOff x="3891840" y="1564894"/>
            <a:chExt cx="324000" cy="324000"/>
          </a:xfrm>
        </p:grpSpPr>
        <p:cxnSp>
          <p:nvCxnSpPr>
            <p:cNvPr id="196" name="直線矢印コネクタ 195"/>
            <p:cNvCxnSpPr/>
            <p:nvPr/>
          </p:nvCxnSpPr>
          <p:spPr>
            <a:xfrm flipV="1">
              <a:off x="3891840" y="1564894"/>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矢印コネクタ 196"/>
            <p:cNvCxnSpPr/>
            <p:nvPr/>
          </p:nvCxnSpPr>
          <p:spPr>
            <a:xfrm rot="5400000" flipV="1">
              <a:off x="4053840" y="1726894"/>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5" name="グループ化 264"/>
          <p:cNvGrpSpPr/>
          <p:nvPr/>
        </p:nvGrpSpPr>
        <p:grpSpPr>
          <a:xfrm>
            <a:off x="5770924" y="1647549"/>
            <a:ext cx="491458" cy="261610"/>
            <a:chOff x="1077132" y="2474328"/>
            <a:chExt cx="591648" cy="261610"/>
          </a:xfrm>
        </p:grpSpPr>
        <p:sp>
          <p:nvSpPr>
            <p:cNvPr id="266" name="正方形/長方形 265"/>
            <p:cNvSpPr/>
            <p:nvPr/>
          </p:nvSpPr>
          <p:spPr>
            <a:xfrm>
              <a:off x="1120956" y="2511757"/>
              <a:ext cx="504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67" name="テキスト ボックス 266"/>
            <p:cNvSpPr txBox="1"/>
            <p:nvPr/>
          </p:nvSpPr>
          <p:spPr>
            <a:xfrm>
              <a:off x="1077132" y="2474328"/>
              <a:ext cx="591648" cy="261610"/>
            </a:xfrm>
            <a:prstGeom prst="rect">
              <a:avLst/>
            </a:prstGeom>
            <a:noFill/>
          </p:spPr>
          <p:txBody>
            <a:bodyPr wrap="square" rtlCol="0">
              <a:spAutoFit/>
            </a:bodyPr>
            <a:lstStyle/>
            <a:p>
              <a:r>
                <a:rPr kumimoji="1" lang="en-US" altLang="ja-JP" sz="1050" dirty="0" smtClean="0"/>
                <a:t>/map</a:t>
              </a:r>
              <a:endParaRPr kumimoji="1" lang="ja-JP" altLang="en-US" sz="1050" dirty="0"/>
            </a:p>
          </p:txBody>
        </p:sp>
      </p:grpSp>
      <p:grpSp>
        <p:nvGrpSpPr>
          <p:cNvPr id="274" name="グループ化 273"/>
          <p:cNvGrpSpPr/>
          <p:nvPr/>
        </p:nvGrpSpPr>
        <p:grpSpPr>
          <a:xfrm>
            <a:off x="7358394" y="1572052"/>
            <a:ext cx="754852" cy="304856"/>
            <a:chOff x="1580134" y="2985788"/>
            <a:chExt cx="1064006" cy="261610"/>
          </a:xfrm>
        </p:grpSpPr>
        <p:sp>
          <p:nvSpPr>
            <p:cNvPr id="275" name="正方形/長方形 274"/>
            <p:cNvSpPr/>
            <p:nvPr/>
          </p:nvSpPr>
          <p:spPr>
            <a:xfrm>
              <a:off x="1626137" y="3029370"/>
              <a:ext cx="972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76" name="テキスト ボックス 275"/>
            <p:cNvSpPr txBox="1"/>
            <p:nvPr/>
          </p:nvSpPr>
          <p:spPr>
            <a:xfrm>
              <a:off x="1580134" y="2985788"/>
              <a:ext cx="1064006" cy="261610"/>
            </a:xfrm>
            <a:prstGeom prst="rect">
              <a:avLst/>
            </a:prstGeom>
            <a:noFill/>
          </p:spPr>
          <p:txBody>
            <a:bodyPr wrap="square" rtlCol="0">
              <a:spAutoFit/>
            </a:bodyPr>
            <a:lstStyle/>
            <a:p>
              <a:r>
                <a:rPr kumimoji="1" lang="en-US" altLang="ja-JP" sz="1050" dirty="0" smtClean="0"/>
                <a:t>/</a:t>
              </a:r>
              <a:r>
                <a:rPr kumimoji="1" lang="en-US" altLang="ja-JP" sz="1050" dirty="0" err="1" smtClean="0"/>
                <a:t>base_link</a:t>
              </a:r>
              <a:endParaRPr kumimoji="1" lang="ja-JP" altLang="en-US" sz="1050" dirty="0"/>
            </a:p>
          </p:txBody>
        </p:sp>
      </p:grpSp>
      <mc:AlternateContent xmlns:mc="http://schemas.openxmlformats.org/markup-compatibility/2006">
        <mc:Choice xmlns:a14="http://schemas.microsoft.com/office/drawing/2010/main" Requires="a14">
          <p:sp>
            <p:nvSpPr>
              <p:cNvPr id="7" name="テキスト ボックス 6"/>
              <p:cNvSpPr txBox="1"/>
              <p:nvPr/>
            </p:nvSpPr>
            <p:spPr>
              <a:xfrm>
                <a:off x="5528283" y="152631"/>
                <a:ext cx="139539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cs typeface="Times New Roman" panose="02020603050405020304" pitchFamily="18" charset="0"/>
                        </a:rPr>
                        <m:t>𝑡</m:t>
                      </m:r>
                      <m:r>
                        <a:rPr kumimoji="1" lang="en-US" altLang="ja-JP" i="1" smtClean="0">
                          <a:latin typeface="Cambria Math" panose="02040503050406030204" pitchFamily="18" charset="0"/>
                          <a:cs typeface="Times New Roman" panose="02020603050405020304" pitchFamily="18" charset="0"/>
                        </a:rPr>
                        <m:t>=</m:t>
                      </m:r>
                      <m:r>
                        <a:rPr kumimoji="1" lang="en-US" altLang="ja-JP" b="0" i="1" smtClean="0">
                          <a:latin typeface="Cambria Math" panose="02040503050406030204" pitchFamily="18" charset="0"/>
                          <a:cs typeface="Times New Roman" panose="02020603050405020304" pitchFamily="18" charset="0"/>
                        </a:rPr>
                        <m:t>𝑘</m:t>
                      </m:r>
                      <m:r>
                        <a:rPr kumimoji="1" lang="en-US" altLang="ja-JP" b="0" i="1" smtClean="0">
                          <a:latin typeface="Cambria Math" panose="02040503050406030204" pitchFamily="18" charset="0"/>
                          <a:cs typeface="Times New Roman" panose="02020603050405020304" pitchFamily="18" charset="0"/>
                        </a:rPr>
                        <m:t>−1</m:t>
                      </m:r>
                    </m:oMath>
                  </m:oMathPara>
                </a14:m>
                <a:endParaRPr kumimoji="1" lang="ja-JP" altLang="en-US" dirty="0">
                  <a:latin typeface="Times New Roman" panose="02020603050405020304" pitchFamily="18" charset="0"/>
                  <a:cs typeface="Times New Roman" panose="02020603050405020304" pitchFamily="18" charset="0"/>
                </a:endParaRPr>
              </a:p>
            </p:txBody>
          </p:sp>
        </mc:Choice>
        <mc:Fallback>
          <p:sp>
            <p:nvSpPr>
              <p:cNvPr id="7" name="テキスト ボックス 6"/>
              <p:cNvSpPr txBox="1">
                <a:spLocks noRot="1" noChangeAspect="1" noMove="1" noResize="1" noEditPoints="1" noAdjustHandles="1" noChangeArrowheads="1" noChangeShapeType="1" noTextEdit="1"/>
              </p:cNvSpPr>
              <p:nvPr/>
            </p:nvSpPr>
            <p:spPr>
              <a:xfrm>
                <a:off x="5528283" y="152631"/>
                <a:ext cx="1395391" cy="369332"/>
              </a:xfrm>
              <a:prstGeom prst="rect">
                <a:avLst/>
              </a:prstGeom>
              <a:blipFill rotWithShape="0">
                <a:blip r:embed="rId2"/>
                <a:stretch>
                  <a:fillRect/>
                </a:stretch>
              </a:blipFill>
            </p:spPr>
            <p:txBody>
              <a:bodyPr/>
              <a:lstStyle/>
              <a:p>
                <a:r>
                  <a:rPr lang="ja-JP" altLang="en-US">
                    <a:noFill/>
                  </a:rPr>
                  <a:t> </a:t>
                </a:r>
              </a:p>
            </p:txBody>
          </p:sp>
        </mc:Fallback>
      </mc:AlternateContent>
      <p:sp>
        <p:nvSpPr>
          <p:cNvPr id="277" name="正方形/長方形 276"/>
          <p:cNvSpPr/>
          <p:nvPr/>
        </p:nvSpPr>
        <p:spPr>
          <a:xfrm>
            <a:off x="128703" y="2143950"/>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8" name="フリーフォーム 277"/>
          <p:cNvSpPr/>
          <p:nvPr/>
        </p:nvSpPr>
        <p:spPr>
          <a:xfrm>
            <a:off x="222748" y="2163646"/>
            <a:ext cx="5098252"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4495 w 5043220"/>
              <a:gd name="connsiteY0" fmla="*/ 819150 h 1485900"/>
              <a:gd name="connsiteX1" fmla="*/ 2433370 w 5043220"/>
              <a:gd name="connsiteY1" fmla="*/ 819150 h 1485900"/>
              <a:gd name="connsiteX2" fmla="*/ 2433370 w 5043220"/>
              <a:gd name="connsiteY2" fmla="*/ 0 h 1485900"/>
              <a:gd name="connsiteX3" fmla="*/ 3404920 w 5043220"/>
              <a:gd name="connsiteY3" fmla="*/ 0 h 1485900"/>
              <a:gd name="connsiteX4" fmla="*/ 3404920 w 5043220"/>
              <a:gd name="connsiteY4" fmla="*/ 790575 h 1485900"/>
              <a:gd name="connsiteX5" fmla="*/ 5043220 w 5043220"/>
              <a:gd name="connsiteY5" fmla="*/ 790575 h 1485900"/>
              <a:gd name="connsiteX6" fmla="*/ 5043220 w 5043220"/>
              <a:gd name="connsiteY6" fmla="*/ 1485900 h 1485900"/>
              <a:gd name="connsiteX7" fmla="*/ 0 w 5043220"/>
              <a:gd name="connsiteY7" fmla="*/ 1485900 h 1485900"/>
              <a:gd name="connsiteX8" fmla="*/ 4495 w 5043220"/>
              <a:gd name="connsiteY8" fmla="*/ 819150 h 1485900"/>
              <a:gd name="connsiteX0" fmla="*/ 2141 w 5040866"/>
              <a:gd name="connsiteY0" fmla="*/ 819150 h 1485900"/>
              <a:gd name="connsiteX1" fmla="*/ 2431016 w 5040866"/>
              <a:gd name="connsiteY1" fmla="*/ 819150 h 1485900"/>
              <a:gd name="connsiteX2" fmla="*/ 2431016 w 5040866"/>
              <a:gd name="connsiteY2" fmla="*/ 0 h 1485900"/>
              <a:gd name="connsiteX3" fmla="*/ 3402566 w 5040866"/>
              <a:gd name="connsiteY3" fmla="*/ 0 h 1485900"/>
              <a:gd name="connsiteX4" fmla="*/ 3402566 w 5040866"/>
              <a:gd name="connsiteY4" fmla="*/ 790575 h 1485900"/>
              <a:gd name="connsiteX5" fmla="*/ 5040866 w 5040866"/>
              <a:gd name="connsiteY5" fmla="*/ 790575 h 1485900"/>
              <a:gd name="connsiteX6" fmla="*/ 5040866 w 5040866"/>
              <a:gd name="connsiteY6" fmla="*/ 1485900 h 1485900"/>
              <a:gd name="connsiteX7" fmla="*/ 0 w 5040866"/>
              <a:gd name="connsiteY7" fmla="*/ 1485900 h 1485900"/>
              <a:gd name="connsiteX8" fmla="*/ 2141 w 5040866"/>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0866" h="1485900">
                <a:moveTo>
                  <a:pt x="2141" y="819150"/>
                </a:moveTo>
                <a:lnTo>
                  <a:pt x="2431016" y="819150"/>
                </a:lnTo>
                <a:lnTo>
                  <a:pt x="2431016" y="0"/>
                </a:lnTo>
                <a:lnTo>
                  <a:pt x="3402566" y="0"/>
                </a:lnTo>
                <a:lnTo>
                  <a:pt x="3402566" y="790575"/>
                </a:lnTo>
                <a:lnTo>
                  <a:pt x="5040866" y="790575"/>
                </a:lnTo>
                <a:lnTo>
                  <a:pt x="5040866" y="1485900"/>
                </a:lnTo>
                <a:lnTo>
                  <a:pt x="0" y="1485900"/>
                </a:lnTo>
                <a:cubicBezTo>
                  <a:pt x="1498" y="1263650"/>
                  <a:pt x="643" y="1041400"/>
                  <a:pt x="2141"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303" name="グループ化 302"/>
          <p:cNvGrpSpPr/>
          <p:nvPr/>
        </p:nvGrpSpPr>
        <p:grpSpPr>
          <a:xfrm>
            <a:off x="678148" y="3320976"/>
            <a:ext cx="324000" cy="324000"/>
            <a:chOff x="3891840" y="1564894"/>
            <a:chExt cx="324000" cy="324000"/>
          </a:xfrm>
        </p:grpSpPr>
        <p:cxnSp>
          <p:nvCxnSpPr>
            <p:cNvPr id="304" name="直線矢印コネクタ 303"/>
            <p:cNvCxnSpPr/>
            <p:nvPr/>
          </p:nvCxnSpPr>
          <p:spPr>
            <a:xfrm flipV="1">
              <a:off x="3891840" y="1564894"/>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直線矢印コネクタ 304"/>
            <p:cNvCxnSpPr/>
            <p:nvPr/>
          </p:nvCxnSpPr>
          <p:spPr>
            <a:xfrm rot="5400000" flipV="1">
              <a:off x="4053840" y="1726894"/>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6" name="グループ化 305"/>
          <p:cNvGrpSpPr/>
          <p:nvPr/>
        </p:nvGrpSpPr>
        <p:grpSpPr>
          <a:xfrm>
            <a:off x="432419" y="3696338"/>
            <a:ext cx="491458" cy="261610"/>
            <a:chOff x="1077132" y="2474328"/>
            <a:chExt cx="591648" cy="261610"/>
          </a:xfrm>
        </p:grpSpPr>
        <p:sp>
          <p:nvSpPr>
            <p:cNvPr id="307" name="正方形/長方形 306"/>
            <p:cNvSpPr/>
            <p:nvPr/>
          </p:nvSpPr>
          <p:spPr>
            <a:xfrm>
              <a:off x="1120956" y="2511757"/>
              <a:ext cx="504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08" name="テキスト ボックス 307"/>
            <p:cNvSpPr txBox="1"/>
            <p:nvPr/>
          </p:nvSpPr>
          <p:spPr>
            <a:xfrm>
              <a:off x="1077132" y="2474328"/>
              <a:ext cx="591648" cy="261610"/>
            </a:xfrm>
            <a:prstGeom prst="rect">
              <a:avLst/>
            </a:prstGeom>
            <a:noFill/>
          </p:spPr>
          <p:txBody>
            <a:bodyPr wrap="square" rtlCol="0">
              <a:spAutoFit/>
            </a:bodyPr>
            <a:lstStyle/>
            <a:p>
              <a:r>
                <a:rPr kumimoji="1" lang="en-US" altLang="ja-JP" sz="1050" dirty="0" smtClean="0"/>
                <a:t>/map</a:t>
              </a:r>
              <a:endParaRPr kumimoji="1" lang="ja-JP" altLang="en-US" sz="1050" dirty="0"/>
            </a:p>
          </p:txBody>
        </p:sp>
      </p:grpSp>
      <p:grpSp>
        <p:nvGrpSpPr>
          <p:cNvPr id="312" name="グループ化 311"/>
          <p:cNvGrpSpPr/>
          <p:nvPr/>
        </p:nvGrpSpPr>
        <p:grpSpPr>
          <a:xfrm>
            <a:off x="2019889" y="3620841"/>
            <a:ext cx="754852" cy="304856"/>
            <a:chOff x="1580134" y="2985788"/>
            <a:chExt cx="1064006" cy="261610"/>
          </a:xfrm>
        </p:grpSpPr>
        <p:sp>
          <p:nvSpPr>
            <p:cNvPr id="313" name="正方形/長方形 312"/>
            <p:cNvSpPr/>
            <p:nvPr/>
          </p:nvSpPr>
          <p:spPr>
            <a:xfrm>
              <a:off x="1626137" y="3029370"/>
              <a:ext cx="972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14" name="テキスト ボックス 313"/>
            <p:cNvSpPr txBox="1"/>
            <p:nvPr/>
          </p:nvSpPr>
          <p:spPr>
            <a:xfrm>
              <a:off x="1580134" y="2985788"/>
              <a:ext cx="1064006" cy="261610"/>
            </a:xfrm>
            <a:prstGeom prst="rect">
              <a:avLst/>
            </a:prstGeom>
            <a:noFill/>
          </p:spPr>
          <p:txBody>
            <a:bodyPr wrap="square" rtlCol="0">
              <a:spAutoFit/>
            </a:bodyPr>
            <a:lstStyle/>
            <a:p>
              <a:r>
                <a:rPr kumimoji="1" lang="en-US" altLang="ja-JP" sz="1050" dirty="0" smtClean="0"/>
                <a:t>/</a:t>
              </a:r>
              <a:r>
                <a:rPr kumimoji="1" lang="en-US" altLang="ja-JP" sz="1050" dirty="0" err="1" smtClean="0"/>
                <a:t>base_link</a:t>
              </a:r>
              <a:endParaRPr kumimoji="1" lang="ja-JP" altLang="en-US" sz="1050" dirty="0"/>
            </a:p>
          </p:txBody>
        </p:sp>
      </p:grpSp>
      <mc:AlternateContent xmlns:mc="http://schemas.openxmlformats.org/markup-compatibility/2006">
        <mc:Choice xmlns:a14="http://schemas.microsoft.com/office/drawing/2010/main" Requires="a14">
          <p:sp>
            <p:nvSpPr>
              <p:cNvPr id="315" name="テキスト ボックス 314"/>
              <p:cNvSpPr txBox="1"/>
              <p:nvPr/>
            </p:nvSpPr>
            <p:spPr>
              <a:xfrm>
                <a:off x="189778" y="2201420"/>
                <a:ext cx="116120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cs typeface="Times New Roman" panose="02020603050405020304" pitchFamily="18" charset="0"/>
                        </a:rPr>
                        <m:t>𝑡</m:t>
                      </m:r>
                      <m:r>
                        <a:rPr kumimoji="1" lang="en-US" altLang="ja-JP" i="1" smtClean="0">
                          <a:latin typeface="Cambria Math" panose="02040503050406030204" pitchFamily="18" charset="0"/>
                          <a:cs typeface="Times New Roman" panose="02020603050405020304" pitchFamily="18" charset="0"/>
                        </a:rPr>
                        <m:t>=</m:t>
                      </m:r>
                      <m:r>
                        <a:rPr kumimoji="1" lang="en-US" altLang="ja-JP" b="0" i="1" smtClean="0">
                          <a:latin typeface="Cambria Math" panose="02040503050406030204" pitchFamily="18" charset="0"/>
                          <a:cs typeface="Times New Roman" panose="02020603050405020304" pitchFamily="18" charset="0"/>
                        </a:rPr>
                        <m:t>𝑘</m:t>
                      </m:r>
                    </m:oMath>
                  </m:oMathPara>
                </a14:m>
                <a:endParaRPr kumimoji="1" lang="ja-JP" altLang="en-US" dirty="0">
                  <a:latin typeface="Times New Roman" panose="02020603050405020304" pitchFamily="18" charset="0"/>
                  <a:cs typeface="Times New Roman" panose="02020603050405020304" pitchFamily="18" charset="0"/>
                </a:endParaRPr>
              </a:p>
            </p:txBody>
          </p:sp>
        </mc:Choice>
        <mc:Fallback>
          <p:sp>
            <p:nvSpPr>
              <p:cNvPr id="315" name="テキスト ボックス 314"/>
              <p:cNvSpPr txBox="1">
                <a:spLocks noRot="1" noChangeAspect="1" noMove="1" noResize="1" noEditPoints="1" noAdjustHandles="1" noChangeArrowheads="1" noChangeShapeType="1" noTextEdit="1"/>
              </p:cNvSpPr>
              <p:nvPr/>
            </p:nvSpPr>
            <p:spPr>
              <a:xfrm>
                <a:off x="189778" y="2201420"/>
                <a:ext cx="1161207" cy="369332"/>
              </a:xfrm>
              <a:prstGeom prst="rect">
                <a:avLst/>
              </a:prstGeom>
              <a:blipFill rotWithShape="0">
                <a:blip r:embed="rId3"/>
                <a:stretch>
                  <a:fillRect/>
                </a:stretch>
              </a:blipFill>
            </p:spPr>
            <p:txBody>
              <a:bodyPr/>
              <a:lstStyle/>
              <a:p>
                <a:r>
                  <a:rPr lang="ja-JP" altLang="en-US">
                    <a:noFill/>
                  </a:rPr>
                  <a:t> </a:t>
                </a:r>
              </a:p>
            </p:txBody>
          </p:sp>
        </mc:Fallback>
      </mc:AlternateContent>
      <p:sp>
        <p:nvSpPr>
          <p:cNvPr id="8" name="テキスト ボックス 7"/>
          <p:cNvSpPr txBox="1"/>
          <p:nvPr/>
        </p:nvSpPr>
        <p:spPr>
          <a:xfrm>
            <a:off x="3086935" y="2956491"/>
            <a:ext cx="641076" cy="369332"/>
          </a:xfrm>
          <a:prstGeom prst="rect">
            <a:avLst/>
          </a:prstGeom>
          <a:noFill/>
        </p:spPr>
        <p:txBody>
          <a:bodyPr wrap="square" rtlCol="0">
            <a:spAutoFit/>
          </a:bodyPr>
          <a:lstStyle/>
          <a:p>
            <a:r>
              <a:rPr lang="ja-JP" altLang="en-US" dirty="0"/>
              <a:t>？</a:t>
            </a:r>
            <a:endParaRPr kumimoji="1" lang="en-US" altLang="ja-JP" dirty="0" smtClean="0"/>
          </a:p>
        </p:txBody>
      </p:sp>
      <p:sp>
        <p:nvSpPr>
          <p:cNvPr id="316" name="正方形/長方形 315"/>
          <p:cNvSpPr/>
          <p:nvPr/>
        </p:nvSpPr>
        <p:spPr>
          <a:xfrm>
            <a:off x="5461348" y="2147032"/>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7" name="フリーフォーム 316"/>
          <p:cNvSpPr/>
          <p:nvPr/>
        </p:nvSpPr>
        <p:spPr>
          <a:xfrm>
            <a:off x="5555393" y="2166728"/>
            <a:ext cx="5098252"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4495 w 5043220"/>
              <a:gd name="connsiteY0" fmla="*/ 819150 h 1485900"/>
              <a:gd name="connsiteX1" fmla="*/ 2433370 w 5043220"/>
              <a:gd name="connsiteY1" fmla="*/ 819150 h 1485900"/>
              <a:gd name="connsiteX2" fmla="*/ 2433370 w 5043220"/>
              <a:gd name="connsiteY2" fmla="*/ 0 h 1485900"/>
              <a:gd name="connsiteX3" fmla="*/ 3404920 w 5043220"/>
              <a:gd name="connsiteY3" fmla="*/ 0 h 1485900"/>
              <a:gd name="connsiteX4" fmla="*/ 3404920 w 5043220"/>
              <a:gd name="connsiteY4" fmla="*/ 790575 h 1485900"/>
              <a:gd name="connsiteX5" fmla="*/ 5043220 w 5043220"/>
              <a:gd name="connsiteY5" fmla="*/ 790575 h 1485900"/>
              <a:gd name="connsiteX6" fmla="*/ 5043220 w 5043220"/>
              <a:gd name="connsiteY6" fmla="*/ 1485900 h 1485900"/>
              <a:gd name="connsiteX7" fmla="*/ 0 w 5043220"/>
              <a:gd name="connsiteY7" fmla="*/ 1485900 h 1485900"/>
              <a:gd name="connsiteX8" fmla="*/ 4495 w 5043220"/>
              <a:gd name="connsiteY8" fmla="*/ 819150 h 1485900"/>
              <a:gd name="connsiteX0" fmla="*/ 2141 w 5040866"/>
              <a:gd name="connsiteY0" fmla="*/ 819150 h 1485900"/>
              <a:gd name="connsiteX1" fmla="*/ 2431016 w 5040866"/>
              <a:gd name="connsiteY1" fmla="*/ 819150 h 1485900"/>
              <a:gd name="connsiteX2" fmla="*/ 2431016 w 5040866"/>
              <a:gd name="connsiteY2" fmla="*/ 0 h 1485900"/>
              <a:gd name="connsiteX3" fmla="*/ 3402566 w 5040866"/>
              <a:gd name="connsiteY3" fmla="*/ 0 h 1485900"/>
              <a:gd name="connsiteX4" fmla="*/ 3402566 w 5040866"/>
              <a:gd name="connsiteY4" fmla="*/ 790575 h 1485900"/>
              <a:gd name="connsiteX5" fmla="*/ 5040866 w 5040866"/>
              <a:gd name="connsiteY5" fmla="*/ 790575 h 1485900"/>
              <a:gd name="connsiteX6" fmla="*/ 5040866 w 5040866"/>
              <a:gd name="connsiteY6" fmla="*/ 1485900 h 1485900"/>
              <a:gd name="connsiteX7" fmla="*/ 0 w 5040866"/>
              <a:gd name="connsiteY7" fmla="*/ 1485900 h 1485900"/>
              <a:gd name="connsiteX8" fmla="*/ 2141 w 5040866"/>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0866" h="1485900">
                <a:moveTo>
                  <a:pt x="2141" y="819150"/>
                </a:moveTo>
                <a:lnTo>
                  <a:pt x="2431016" y="819150"/>
                </a:lnTo>
                <a:lnTo>
                  <a:pt x="2431016" y="0"/>
                </a:lnTo>
                <a:lnTo>
                  <a:pt x="3402566" y="0"/>
                </a:lnTo>
                <a:lnTo>
                  <a:pt x="3402566" y="790575"/>
                </a:lnTo>
                <a:lnTo>
                  <a:pt x="5040866" y="790575"/>
                </a:lnTo>
                <a:lnTo>
                  <a:pt x="5040866" y="1485900"/>
                </a:lnTo>
                <a:lnTo>
                  <a:pt x="0" y="1485900"/>
                </a:lnTo>
                <a:cubicBezTo>
                  <a:pt x="1498" y="1263650"/>
                  <a:pt x="643" y="1041400"/>
                  <a:pt x="2141"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318" name="グループ化 317"/>
          <p:cNvGrpSpPr/>
          <p:nvPr/>
        </p:nvGrpSpPr>
        <p:grpSpPr>
          <a:xfrm rot="1544443">
            <a:off x="7586382" y="3297536"/>
            <a:ext cx="304800" cy="304800"/>
            <a:chOff x="2305050" y="3905250"/>
            <a:chExt cx="304800" cy="304800"/>
          </a:xfrm>
        </p:grpSpPr>
        <p:sp>
          <p:nvSpPr>
            <p:cNvPr id="319" name="円/楕円 318"/>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0" name="直線コネクタ 319"/>
            <p:cNvCxnSpPr>
              <a:endCxn id="319"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2" name="グループ化 341"/>
          <p:cNvGrpSpPr/>
          <p:nvPr/>
        </p:nvGrpSpPr>
        <p:grpSpPr>
          <a:xfrm>
            <a:off x="6010793" y="3324058"/>
            <a:ext cx="324000" cy="324000"/>
            <a:chOff x="3891840" y="1564894"/>
            <a:chExt cx="324000" cy="324000"/>
          </a:xfrm>
        </p:grpSpPr>
        <p:cxnSp>
          <p:nvCxnSpPr>
            <p:cNvPr id="343" name="直線矢印コネクタ 342"/>
            <p:cNvCxnSpPr/>
            <p:nvPr/>
          </p:nvCxnSpPr>
          <p:spPr>
            <a:xfrm flipV="1">
              <a:off x="3891840" y="1564894"/>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4" name="直線矢印コネクタ 343"/>
            <p:cNvCxnSpPr/>
            <p:nvPr/>
          </p:nvCxnSpPr>
          <p:spPr>
            <a:xfrm rot="5400000" flipV="1">
              <a:off x="4053840" y="1726894"/>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5" name="グループ化 344"/>
          <p:cNvGrpSpPr/>
          <p:nvPr/>
        </p:nvGrpSpPr>
        <p:grpSpPr>
          <a:xfrm>
            <a:off x="5765064" y="3699420"/>
            <a:ext cx="491458" cy="261610"/>
            <a:chOff x="1077132" y="2474328"/>
            <a:chExt cx="591648" cy="261610"/>
          </a:xfrm>
        </p:grpSpPr>
        <p:sp>
          <p:nvSpPr>
            <p:cNvPr id="346" name="正方形/長方形 345"/>
            <p:cNvSpPr/>
            <p:nvPr/>
          </p:nvSpPr>
          <p:spPr>
            <a:xfrm>
              <a:off x="1120956" y="2511757"/>
              <a:ext cx="504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47" name="テキスト ボックス 346"/>
            <p:cNvSpPr txBox="1"/>
            <p:nvPr/>
          </p:nvSpPr>
          <p:spPr>
            <a:xfrm>
              <a:off x="1077132" y="2474328"/>
              <a:ext cx="591648" cy="261610"/>
            </a:xfrm>
            <a:prstGeom prst="rect">
              <a:avLst/>
            </a:prstGeom>
            <a:noFill/>
          </p:spPr>
          <p:txBody>
            <a:bodyPr wrap="square" rtlCol="0">
              <a:spAutoFit/>
            </a:bodyPr>
            <a:lstStyle/>
            <a:p>
              <a:r>
                <a:rPr kumimoji="1" lang="en-US" altLang="ja-JP" sz="1050" dirty="0" smtClean="0"/>
                <a:t>/map</a:t>
              </a:r>
              <a:endParaRPr kumimoji="1" lang="ja-JP" altLang="en-US" sz="1050" dirty="0"/>
            </a:p>
          </p:txBody>
        </p:sp>
      </p:grpSp>
      <p:grpSp>
        <p:nvGrpSpPr>
          <p:cNvPr id="348" name="グループ化 347"/>
          <p:cNvGrpSpPr/>
          <p:nvPr/>
        </p:nvGrpSpPr>
        <p:grpSpPr>
          <a:xfrm>
            <a:off x="7725735" y="3133678"/>
            <a:ext cx="324000" cy="324000"/>
            <a:chOff x="3891840" y="1564894"/>
            <a:chExt cx="324000" cy="324000"/>
          </a:xfrm>
        </p:grpSpPr>
        <p:cxnSp>
          <p:nvCxnSpPr>
            <p:cNvPr id="349" name="直線矢印コネクタ 348"/>
            <p:cNvCxnSpPr/>
            <p:nvPr/>
          </p:nvCxnSpPr>
          <p:spPr>
            <a:xfrm flipV="1">
              <a:off x="3891840" y="1564894"/>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直線矢印コネクタ 349"/>
            <p:cNvCxnSpPr/>
            <p:nvPr/>
          </p:nvCxnSpPr>
          <p:spPr>
            <a:xfrm rot="5400000" flipV="1">
              <a:off x="4053840" y="1726894"/>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1" name="グループ化 350"/>
          <p:cNvGrpSpPr/>
          <p:nvPr/>
        </p:nvGrpSpPr>
        <p:grpSpPr>
          <a:xfrm>
            <a:off x="7352534" y="3623923"/>
            <a:ext cx="754852" cy="304856"/>
            <a:chOff x="1580134" y="2985788"/>
            <a:chExt cx="1064006" cy="261610"/>
          </a:xfrm>
        </p:grpSpPr>
        <p:sp>
          <p:nvSpPr>
            <p:cNvPr id="352" name="正方形/長方形 351"/>
            <p:cNvSpPr/>
            <p:nvPr/>
          </p:nvSpPr>
          <p:spPr>
            <a:xfrm>
              <a:off x="1626137" y="3029370"/>
              <a:ext cx="972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53" name="テキスト ボックス 352"/>
            <p:cNvSpPr txBox="1"/>
            <p:nvPr/>
          </p:nvSpPr>
          <p:spPr>
            <a:xfrm>
              <a:off x="1580134" y="2985788"/>
              <a:ext cx="1064006" cy="261610"/>
            </a:xfrm>
            <a:prstGeom prst="rect">
              <a:avLst/>
            </a:prstGeom>
            <a:noFill/>
          </p:spPr>
          <p:txBody>
            <a:bodyPr wrap="square" rtlCol="0">
              <a:spAutoFit/>
            </a:bodyPr>
            <a:lstStyle/>
            <a:p>
              <a:r>
                <a:rPr kumimoji="1" lang="en-US" altLang="ja-JP" sz="1050" dirty="0" smtClean="0"/>
                <a:t>/</a:t>
              </a:r>
              <a:r>
                <a:rPr kumimoji="1" lang="en-US" altLang="ja-JP" sz="1050" dirty="0" err="1" smtClean="0"/>
                <a:t>base_link</a:t>
              </a:r>
              <a:endParaRPr kumimoji="1" lang="ja-JP" altLang="en-US" sz="1050" dirty="0"/>
            </a:p>
          </p:txBody>
        </p:sp>
      </p:grpSp>
      <mc:AlternateContent xmlns:mc="http://schemas.openxmlformats.org/markup-compatibility/2006">
        <mc:Choice xmlns:a14="http://schemas.microsoft.com/office/drawing/2010/main" Requires="a14">
          <p:sp>
            <p:nvSpPr>
              <p:cNvPr id="9" name="四角形吹き出し 8"/>
              <p:cNvSpPr/>
              <p:nvPr/>
            </p:nvSpPr>
            <p:spPr>
              <a:xfrm>
                <a:off x="9010997" y="2399750"/>
                <a:ext cx="1522887" cy="880567"/>
              </a:xfrm>
              <a:prstGeom prst="wedgeRectCallout">
                <a:avLst>
                  <a:gd name="adj1" fmla="val -71042"/>
                  <a:gd name="adj2" fmla="val 2873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ja-JP" sz="1400" i="1" smtClean="0">
                        <a:solidFill>
                          <a:schemeClr val="tx1"/>
                        </a:solidFill>
                        <a:latin typeface="Cambria Math" panose="02040503050406030204" pitchFamily="18" charset="0"/>
                        <a:cs typeface="Times New Roman" panose="02020603050405020304" pitchFamily="18" charset="0"/>
                      </a:rPr>
                      <m:t>𝑡</m:t>
                    </m:r>
                    <m:r>
                      <a:rPr lang="en-US" altLang="ja-JP" sz="1400" i="1" smtClean="0">
                        <a:solidFill>
                          <a:schemeClr val="tx1"/>
                        </a:solidFill>
                        <a:latin typeface="Cambria Math" panose="02040503050406030204" pitchFamily="18" charset="0"/>
                        <a:cs typeface="Times New Roman" panose="02020603050405020304" pitchFamily="18" charset="0"/>
                      </a:rPr>
                      <m:t>=</m:t>
                    </m:r>
                    <m:r>
                      <a:rPr lang="en-US" altLang="ja-JP" sz="1400" i="1" smtClean="0">
                        <a:solidFill>
                          <a:schemeClr val="tx1"/>
                        </a:solidFill>
                        <a:latin typeface="Cambria Math" panose="02040503050406030204" pitchFamily="18" charset="0"/>
                        <a:cs typeface="Times New Roman" panose="02020603050405020304" pitchFamily="18" charset="0"/>
                      </a:rPr>
                      <m:t>𝑘</m:t>
                    </m:r>
                  </m:oMath>
                </a14:m>
                <a:r>
                  <a:rPr kumimoji="1" lang="ja-JP" altLang="en-US" sz="1400" dirty="0" smtClean="0">
                    <a:solidFill>
                      <a:schemeClr val="tx1"/>
                    </a:solidFill>
                  </a:rPr>
                  <a:t> における</a:t>
                </a:r>
                <a:endParaRPr kumimoji="1" lang="en-US" altLang="ja-JP" sz="1400" dirty="0" smtClean="0">
                  <a:solidFill>
                    <a:schemeClr val="tx1"/>
                  </a:solidFill>
                </a:endParaRPr>
              </a:p>
              <a:p>
                <a:pPr algn="ctr"/>
                <a:r>
                  <a:rPr kumimoji="1" lang="ja-JP" altLang="en-US" sz="1400" dirty="0" smtClean="0">
                    <a:solidFill>
                      <a:schemeClr val="tx1"/>
                    </a:solidFill>
                  </a:rPr>
                  <a:t>位置の</a:t>
                </a:r>
                <a:r>
                  <a:rPr lang="ja-JP" altLang="en-US" sz="1400" dirty="0" smtClean="0">
                    <a:solidFill>
                      <a:schemeClr val="tx1"/>
                    </a:solidFill>
                  </a:rPr>
                  <a:t>候補群を</a:t>
                </a:r>
                <a:endParaRPr lang="en-US" altLang="ja-JP" sz="1400" dirty="0" smtClean="0">
                  <a:solidFill>
                    <a:schemeClr val="tx1"/>
                  </a:solidFill>
                </a:endParaRPr>
              </a:p>
              <a:p>
                <a:pPr algn="ctr"/>
                <a:r>
                  <a:rPr kumimoji="1" lang="ja-JP" altLang="en-US" sz="1400" dirty="0">
                    <a:solidFill>
                      <a:schemeClr val="tx1"/>
                    </a:solidFill>
                  </a:rPr>
                  <a:t>粒子</a:t>
                </a:r>
                <a:r>
                  <a:rPr kumimoji="1" lang="ja-JP" altLang="en-US" sz="1400" dirty="0" smtClean="0">
                    <a:solidFill>
                      <a:schemeClr val="tx1"/>
                    </a:solidFill>
                  </a:rPr>
                  <a:t>で表現</a:t>
                </a:r>
                <a:endParaRPr kumimoji="1" lang="ja-JP" altLang="en-US" sz="1400" dirty="0">
                  <a:solidFill>
                    <a:schemeClr val="tx1"/>
                  </a:solidFill>
                </a:endParaRPr>
              </a:p>
            </p:txBody>
          </p:sp>
        </mc:Choice>
        <mc:Fallback>
          <p:sp>
            <p:nvSpPr>
              <p:cNvPr id="9" name="四角形吹き出し 8"/>
              <p:cNvSpPr>
                <a:spLocks noRot="1" noChangeAspect="1" noMove="1" noResize="1" noEditPoints="1" noAdjustHandles="1" noChangeArrowheads="1" noChangeShapeType="1" noTextEdit="1"/>
              </p:cNvSpPr>
              <p:nvPr/>
            </p:nvSpPr>
            <p:spPr>
              <a:xfrm>
                <a:off x="9010997" y="2399750"/>
                <a:ext cx="1522887" cy="880567"/>
              </a:xfrm>
              <a:prstGeom prst="wedgeRectCallout">
                <a:avLst>
                  <a:gd name="adj1" fmla="val -71042"/>
                  <a:gd name="adj2" fmla="val 28732"/>
                </a:avLst>
              </a:prstGeom>
              <a:blipFill rotWithShape="0">
                <a:blip r:embed="rId4"/>
                <a:stretch>
                  <a:fillRect/>
                </a:stretch>
              </a:blipFill>
              <a:ln>
                <a:solidFill>
                  <a:schemeClr val="tx1"/>
                </a:solidFill>
              </a:ln>
            </p:spPr>
            <p:txBody>
              <a:bodyPr/>
              <a:lstStyle/>
              <a:p>
                <a:r>
                  <a:rPr lang="ja-JP" altLang="en-US">
                    <a:noFill/>
                  </a:rPr>
                  <a:t> </a:t>
                </a:r>
              </a:p>
            </p:txBody>
          </p:sp>
        </mc:Fallback>
      </mc:AlternateContent>
      <p:sp>
        <p:nvSpPr>
          <p:cNvPr id="10" name="フリーフォーム 9"/>
          <p:cNvSpPr/>
          <p:nvPr/>
        </p:nvSpPr>
        <p:spPr>
          <a:xfrm>
            <a:off x="7687139" y="2774782"/>
            <a:ext cx="624114" cy="304351"/>
          </a:xfrm>
          <a:custGeom>
            <a:avLst/>
            <a:gdLst>
              <a:gd name="connsiteX0" fmla="*/ 0 w 624114"/>
              <a:gd name="connsiteY0" fmla="*/ 304351 h 304351"/>
              <a:gd name="connsiteX1" fmla="*/ 203200 w 624114"/>
              <a:gd name="connsiteY1" fmla="*/ 14065 h 304351"/>
              <a:gd name="connsiteX2" fmla="*/ 624114 w 624114"/>
              <a:gd name="connsiteY2" fmla="*/ 72122 h 304351"/>
            </a:gdLst>
            <a:ahLst/>
            <a:cxnLst>
              <a:cxn ang="0">
                <a:pos x="connsiteX0" y="connsiteY0"/>
              </a:cxn>
              <a:cxn ang="0">
                <a:pos x="connsiteX1" y="connsiteY1"/>
              </a:cxn>
              <a:cxn ang="0">
                <a:pos x="connsiteX2" y="connsiteY2"/>
              </a:cxn>
            </a:cxnLst>
            <a:rect l="l" t="t" r="r" b="b"/>
            <a:pathLst>
              <a:path w="624114" h="304351">
                <a:moveTo>
                  <a:pt x="0" y="304351"/>
                </a:moveTo>
                <a:cubicBezTo>
                  <a:pt x="49590" y="178560"/>
                  <a:pt x="99181" y="52770"/>
                  <a:pt x="203200" y="14065"/>
                </a:cubicBezTo>
                <a:cubicBezTo>
                  <a:pt x="307219" y="-24640"/>
                  <a:pt x="465666" y="23741"/>
                  <a:pt x="624114" y="72122"/>
                </a:cubicBezTo>
              </a:path>
            </a:pathLst>
          </a:custGeom>
          <a:noFill/>
          <a:ln w="57150">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4301" y="2413044"/>
            <a:ext cx="1516465" cy="369332"/>
          </a:xfrm>
          <a:prstGeom prst="rect">
            <a:avLst/>
          </a:prstGeom>
          <a:noFill/>
        </p:spPr>
        <p:txBody>
          <a:bodyPr wrap="square" rtlCol="0">
            <a:spAutoFit/>
          </a:bodyPr>
          <a:lstStyle/>
          <a:p>
            <a:r>
              <a:rPr kumimoji="1" lang="ja-JP" altLang="en-US" b="1" dirty="0" smtClean="0">
                <a:solidFill>
                  <a:srgbClr val="0070C0"/>
                </a:solidFill>
              </a:rPr>
              <a:t>動作モデル</a:t>
            </a:r>
            <a:endParaRPr kumimoji="1" lang="ja-JP" altLang="en-US" b="1" dirty="0">
              <a:solidFill>
                <a:srgbClr val="0070C0"/>
              </a:solidFill>
            </a:endParaRPr>
          </a:p>
        </p:txBody>
      </p:sp>
      <p:sp>
        <p:nvSpPr>
          <p:cNvPr id="12" name="四角形吹き出し 11"/>
          <p:cNvSpPr/>
          <p:nvPr/>
        </p:nvSpPr>
        <p:spPr>
          <a:xfrm>
            <a:off x="1033484" y="6290957"/>
            <a:ext cx="1465010" cy="696291"/>
          </a:xfrm>
          <a:prstGeom prst="wedgeRectCallout">
            <a:avLst>
              <a:gd name="adj1" fmla="val 83220"/>
              <a:gd name="adj2" fmla="val 6249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chemeClr val="tx1"/>
                </a:solidFill>
              </a:rPr>
              <a:t>神のみぞ知る</a:t>
            </a:r>
            <a:endParaRPr kumimoji="1" lang="en-US" altLang="ja-JP" sz="1600" dirty="0" smtClean="0">
              <a:solidFill>
                <a:schemeClr val="tx1"/>
              </a:solidFill>
            </a:endParaRPr>
          </a:p>
          <a:p>
            <a:pPr algn="ctr"/>
            <a:r>
              <a:rPr lang="ja-JP" altLang="en-US" sz="1600" dirty="0">
                <a:solidFill>
                  <a:schemeClr val="tx1"/>
                </a:solidFill>
              </a:rPr>
              <a:t>真</a:t>
            </a:r>
            <a:r>
              <a:rPr lang="ja-JP" altLang="en-US" sz="1600" dirty="0" smtClean="0">
                <a:solidFill>
                  <a:schemeClr val="tx1"/>
                </a:solidFill>
              </a:rPr>
              <a:t>の</a:t>
            </a:r>
            <a:r>
              <a:rPr lang="ja-JP" altLang="en-US" sz="1600" dirty="0">
                <a:solidFill>
                  <a:schemeClr val="tx1"/>
                </a:solidFill>
              </a:rPr>
              <a:t>位置</a:t>
            </a:r>
            <a:endParaRPr kumimoji="1" lang="ja-JP" altLang="en-US" sz="1600" dirty="0">
              <a:solidFill>
                <a:schemeClr val="tx1"/>
              </a:solidFill>
            </a:endParaRPr>
          </a:p>
        </p:txBody>
      </p:sp>
      <mc:AlternateContent xmlns:mc="http://schemas.openxmlformats.org/markup-compatibility/2006">
        <mc:Choice xmlns:a14="http://schemas.microsoft.com/office/drawing/2010/main" Requires="a14">
          <p:sp>
            <p:nvSpPr>
              <p:cNvPr id="393" name="テキスト ボックス 392"/>
              <p:cNvSpPr txBox="1"/>
              <p:nvPr/>
            </p:nvSpPr>
            <p:spPr>
              <a:xfrm>
                <a:off x="5487737" y="2154798"/>
                <a:ext cx="116120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cs typeface="Times New Roman" panose="02020603050405020304" pitchFamily="18" charset="0"/>
                        </a:rPr>
                        <m:t>𝑡</m:t>
                      </m:r>
                      <m:r>
                        <a:rPr kumimoji="1" lang="en-US" altLang="ja-JP" i="1" smtClean="0">
                          <a:latin typeface="Cambria Math" panose="02040503050406030204" pitchFamily="18" charset="0"/>
                          <a:cs typeface="Times New Roman" panose="02020603050405020304" pitchFamily="18" charset="0"/>
                        </a:rPr>
                        <m:t>=</m:t>
                      </m:r>
                      <m:r>
                        <a:rPr kumimoji="1" lang="en-US" altLang="ja-JP" b="0" i="1" smtClean="0">
                          <a:latin typeface="Cambria Math" panose="02040503050406030204" pitchFamily="18" charset="0"/>
                          <a:cs typeface="Times New Roman" panose="02020603050405020304" pitchFamily="18" charset="0"/>
                        </a:rPr>
                        <m:t>𝑘</m:t>
                      </m:r>
                    </m:oMath>
                  </m:oMathPara>
                </a14:m>
                <a:endParaRPr kumimoji="1" lang="ja-JP" altLang="en-US" dirty="0">
                  <a:latin typeface="Times New Roman" panose="02020603050405020304" pitchFamily="18" charset="0"/>
                  <a:cs typeface="Times New Roman" panose="02020603050405020304" pitchFamily="18" charset="0"/>
                </a:endParaRPr>
              </a:p>
            </p:txBody>
          </p:sp>
        </mc:Choice>
        <mc:Fallback>
          <p:sp>
            <p:nvSpPr>
              <p:cNvPr id="393" name="テキスト ボックス 392"/>
              <p:cNvSpPr txBox="1">
                <a:spLocks noRot="1" noChangeAspect="1" noMove="1" noResize="1" noEditPoints="1" noAdjustHandles="1" noChangeArrowheads="1" noChangeShapeType="1" noTextEdit="1"/>
              </p:cNvSpPr>
              <p:nvPr/>
            </p:nvSpPr>
            <p:spPr>
              <a:xfrm>
                <a:off x="5487737" y="2154798"/>
                <a:ext cx="1161207" cy="36933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94" name="テキスト ボックス 393"/>
              <p:cNvSpPr txBox="1"/>
              <p:nvPr/>
            </p:nvSpPr>
            <p:spPr>
              <a:xfrm>
                <a:off x="6263429" y="3624058"/>
                <a:ext cx="139539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cs typeface="Times New Roman" panose="02020603050405020304" pitchFamily="18" charset="0"/>
                        </a:rPr>
                        <m:t>𝑡</m:t>
                      </m:r>
                      <m:r>
                        <a:rPr kumimoji="1" lang="en-US" altLang="ja-JP" sz="1200" i="1" smtClean="0">
                          <a:latin typeface="Cambria Math" panose="02040503050406030204" pitchFamily="18" charset="0"/>
                          <a:cs typeface="Times New Roman" panose="02020603050405020304" pitchFamily="18" charset="0"/>
                        </a:rPr>
                        <m:t>=</m:t>
                      </m:r>
                      <m:r>
                        <a:rPr kumimoji="1" lang="en-US" altLang="ja-JP" sz="1200" b="0" i="1" smtClean="0">
                          <a:latin typeface="Cambria Math" panose="02040503050406030204" pitchFamily="18" charset="0"/>
                          <a:cs typeface="Times New Roman" panose="02020603050405020304" pitchFamily="18" charset="0"/>
                        </a:rPr>
                        <m:t>𝑘</m:t>
                      </m:r>
                      <m:r>
                        <a:rPr kumimoji="1" lang="en-US" altLang="ja-JP" sz="1200" b="0" i="1" smtClean="0">
                          <a:latin typeface="Cambria Math" panose="02040503050406030204" pitchFamily="18" charset="0"/>
                          <a:cs typeface="Times New Roman" panose="02020603050405020304" pitchFamily="18" charset="0"/>
                        </a:rPr>
                        <m:t>−1</m:t>
                      </m:r>
                      <m:r>
                        <a:rPr lang="ja-JP" altLang="en-US" sz="1200" i="1">
                          <a:latin typeface="Cambria Math" panose="02040503050406030204" pitchFamily="18" charset="0"/>
                          <a:cs typeface="Times New Roman" panose="02020603050405020304" pitchFamily="18" charset="0"/>
                        </a:rPr>
                        <m:t>の</m:t>
                      </m:r>
                    </m:oMath>
                  </m:oMathPara>
                </a14:m>
                <a:endParaRPr kumimoji="1" lang="ja-JP" altLang="en-US" sz="1200" dirty="0">
                  <a:latin typeface="Times New Roman" panose="02020603050405020304" pitchFamily="18" charset="0"/>
                  <a:cs typeface="Times New Roman" panose="02020603050405020304" pitchFamily="18" charset="0"/>
                </a:endParaRPr>
              </a:p>
            </p:txBody>
          </p:sp>
        </mc:Choice>
        <mc:Fallback>
          <p:sp>
            <p:nvSpPr>
              <p:cNvPr id="394" name="テキスト ボックス 393"/>
              <p:cNvSpPr txBox="1">
                <a:spLocks noRot="1" noChangeAspect="1" noMove="1" noResize="1" noEditPoints="1" noAdjustHandles="1" noChangeArrowheads="1" noChangeShapeType="1" noTextEdit="1"/>
              </p:cNvSpPr>
              <p:nvPr/>
            </p:nvSpPr>
            <p:spPr>
              <a:xfrm>
                <a:off x="6263429" y="3624058"/>
                <a:ext cx="1395391" cy="276999"/>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2" name="グループ化 1"/>
          <p:cNvGrpSpPr/>
          <p:nvPr/>
        </p:nvGrpSpPr>
        <p:grpSpPr>
          <a:xfrm>
            <a:off x="7576802" y="1213564"/>
            <a:ext cx="371305" cy="384826"/>
            <a:chOff x="7033017" y="3301922"/>
            <a:chExt cx="371305" cy="384826"/>
          </a:xfrm>
        </p:grpSpPr>
        <p:sp>
          <p:nvSpPr>
            <p:cNvPr id="422" name="円/楕円 421"/>
            <p:cNvSpPr/>
            <p:nvPr/>
          </p:nvSpPr>
          <p:spPr>
            <a:xfrm>
              <a:off x="7186404" y="3301922"/>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23" name="円/楕円 422"/>
            <p:cNvSpPr/>
            <p:nvPr/>
          </p:nvSpPr>
          <p:spPr>
            <a:xfrm>
              <a:off x="7270822" y="3650748"/>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24" name="円/楕円 423"/>
            <p:cNvSpPr/>
            <p:nvPr/>
          </p:nvSpPr>
          <p:spPr>
            <a:xfrm>
              <a:off x="7166342" y="3573021"/>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25" name="円/楕円 424"/>
            <p:cNvSpPr/>
            <p:nvPr/>
          </p:nvSpPr>
          <p:spPr>
            <a:xfrm>
              <a:off x="7173447" y="3474376"/>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26" name="円/楕円 425"/>
            <p:cNvSpPr/>
            <p:nvPr/>
          </p:nvSpPr>
          <p:spPr>
            <a:xfrm>
              <a:off x="7209451" y="3530685"/>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27" name="円/楕円 426"/>
            <p:cNvSpPr/>
            <p:nvPr/>
          </p:nvSpPr>
          <p:spPr>
            <a:xfrm>
              <a:off x="7200632" y="3367819"/>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28" name="円/楕円 427"/>
            <p:cNvSpPr/>
            <p:nvPr/>
          </p:nvSpPr>
          <p:spPr>
            <a:xfrm>
              <a:off x="7276271" y="3351320"/>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29" name="円/楕円 428"/>
            <p:cNvSpPr/>
            <p:nvPr/>
          </p:nvSpPr>
          <p:spPr>
            <a:xfrm>
              <a:off x="7339771" y="3552958"/>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0" name="円/楕円 429"/>
            <p:cNvSpPr/>
            <p:nvPr/>
          </p:nvSpPr>
          <p:spPr>
            <a:xfrm>
              <a:off x="7055486" y="3392934"/>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1" name="円/楕円 430"/>
            <p:cNvSpPr/>
            <p:nvPr/>
          </p:nvSpPr>
          <p:spPr>
            <a:xfrm>
              <a:off x="7250653" y="3443320"/>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2" name="円/楕円 431"/>
            <p:cNvSpPr/>
            <p:nvPr/>
          </p:nvSpPr>
          <p:spPr>
            <a:xfrm>
              <a:off x="7133445" y="3373200"/>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3" name="円/楕円 432"/>
            <p:cNvSpPr/>
            <p:nvPr/>
          </p:nvSpPr>
          <p:spPr>
            <a:xfrm>
              <a:off x="7093197" y="3566634"/>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4" name="円/楕円 433"/>
            <p:cNvSpPr/>
            <p:nvPr/>
          </p:nvSpPr>
          <p:spPr>
            <a:xfrm>
              <a:off x="7312422" y="3454872"/>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5" name="円/楕円 434"/>
            <p:cNvSpPr/>
            <p:nvPr/>
          </p:nvSpPr>
          <p:spPr>
            <a:xfrm>
              <a:off x="7090146" y="3456376"/>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6" name="円/楕円 435"/>
            <p:cNvSpPr/>
            <p:nvPr/>
          </p:nvSpPr>
          <p:spPr>
            <a:xfrm>
              <a:off x="7331783" y="3469456"/>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7" name="円/楕円 436"/>
            <p:cNvSpPr/>
            <p:nvPr/>
          </p:nvSpPr>
          <p:spPr>
            <a:xfrm>
              <a:off x="7368322" y="3623221"/>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8" name="円/楕円 437"/>
            <p:cNvSpPr/>
            <p:nvPr/>
          </p:nvSpPr>
          <p:spPr>
            <a:xfrm>
              <a:off x="7200267" y="3410324"/>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9" name="円/楕円 438"/>
            <p:cNvSpPr/>
            <p:nvPr/>
          </p:nvSpPr>
          <p:spPr>
            <a:xfrm>
              <a:off x="7033017" y="3503132"/>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40" name="円/楕円 439"/>
            <p:cNvSpPr/>
            <p:nvPr/>
          </p:nvSpPr>
          <p:spPr>
            <a:xfrm>
              <a:off x="7292122" y="3356521"/>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41" name="円/楕円 440"/>
            <p:cNvSpPr/>
            <p:nvPr/>
          </p:nvSpPr>
          <p:spPr>
            <a:xfrm>
              <a:off x="7145365" y="3507822"/>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42" name="円/楕円 441"/>
            <p:cNvSpPr/>
            <p:nvPr/>
          </p:nvSpPr>
          <p:spPr>
            <a:xfrm>
              <a:off x="7274122" y="3566826"/>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43" name="円/楕円 442"/>
            <p:cNvSpPr/>
            <p:nvPr/>
          </p:nvSpPr>
          <p:spPr>
            <a:xfrm>
              <a:off x="7073761" y="3303031"/>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44" name="円/楕円 443"/>
            <p:cNvSpPr/>
            <p:nvPr/>
          </p:nvSpPr>
          <p:spPr>
            <a:xfrm>
              <a:off x="7191447" y="3602634"/>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445" name="グループ化 444"/>
          <p:cNvGrpSpPr/>
          <p:nvPr/>
        </p:nvGrpSpPr>
        <p:grpSpPr>
          <a:xfrm>
            <a:off x="8085366" y="2601035"/>
            <a:ext cx="632116" cy="866383"/>
            <a:chOff x="2638713" y="581632"/>
            <a:chExt cx="632116" cy="866383"/>
          </a:xfrm>
        </p:grpSpPr>
        <p:sp>
          <p:nvSpPr>
            <p:cNvPr id="446" name="円/楕円 445"/>
            <p:cNvSpPr/>
            <p:nvPr/>
          </p:nvSpPr>
          <p:spPr>
            <a:xfrm>
              <a:off x="3002516" y="1096466"/>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47" name="円/楕円 446"/>
            <p:cNvSpPr/>
            <p:nvPr/>
          </p:nvSpPr>
          <p:spPr>
            <a:xfrm>
              <a:off x="2819389" y="776004"/>
              <a:ext cx="36000" cy="36000"/>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48" name="円/楕円 447"/>
            <p:cNvSpPr/>
            <p:nvPr/>
          </p:nvSpPr>
          <p:spPr>
            <a:xfrm>
              <a:off x="2714909" y="69827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49" name="円/楕円 448"/>
            <p:cNvSpPr/>
            <p:nvPr/>
          </p:nvSpPr>
          <p:spPr>
            <a:xfrm>
              <a:off x="2977651" y="956931"/>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50" name="円/楕円 449"/>
            <p:cNvSpPr/>
            <p:nvPr/>
          </p:nvSpPr>
          <p:spPr>
            <a:xfrm>
              <a:off x="3013655" y="101324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51" name="円/楕円 450"/>
            <p:cNvSpPr/>
            <p:nvPr/>
          </p:nvSpPr>
          <p:spPr>
            <a:xfrm>
              <a:off x="3067139" y="115661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52" name="円/楕円 451"/>
            <p:cNvSpPr/>
            <p:nvPr/>
          </p:nvSpPr>
          <p:spPr>
            <a:xfrm>
              <a:off x="3080475" y="83387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53" name="円/楕円 452"/>
            <p:cNvSpPr/>
            <p:nvPr/>
          </p:nvSpPr>
          <p:spPr>
            <a:xfrm>
              <a:off x="3143975" y="103551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54" name="円/楕円 453"/>
            <p:cNvSpPr/>
            <p:nvPr/>
          </p:nvSpPr>
          <p:spPr>
            <a:xfrm>
              <a:off x="2859690" y="87548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55" name="円/楕円 454"/>
            <p:cNvSpPr/>
            <p:nvPr/>
          </p:nvSpPr>
          <p:spPr>
            <a:xfrm>
              <a:off x="3117160" y="1232114"/>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56" name="円/楕円 455"/>
            <p:cNvSpPr/>
            <p:nvPr/>
          </p:nvSpPr>
          <p:spPr>
            <a:xfrm>
              <a:off x="2937649" y="85575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57" name="円/楕円 456"/>
            <p:cNvSpPr/>
            <p:nvPr/>
          </p:nvSpPr>
          <p:spPr>
            <a:xfrm>
              <a:off x="2897401" y="104918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58" name="円/楕円 457"/>
            <p:cNvSpPr/>
            <p:nvPr/>
          </p:nvSpPr>
          <p:spPr>
            <a:xfrm>
              <a:off x="3116626" y="93742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59" name="円/楕円 458"/>
            <p:cNvSpPr/>
            <p:nvPr/>
          </p:nvSpPr>
          <p:spPr>
            <a:xfrm>
              <a:off x="2638713" y="581632"/>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60" name="円/楕円 459"/>
            <p:cNvSpPr/>
            <p:nvPr/>
          </p:nvSpPr>
          <p:spPr>
            <a:xfrm>
              <a:off x="3198290" y="125825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61" name="円/楕円 460"/>
            <p:cNvSpPr/>
            <p:nvPr/>
          </p:nvSpPr>
          <p:spPr>
            <a:xfrm>
              <a:off x="3234829" y="1412015"/>
              <a:ext cx="36000" cy="36000"/>
            </a:xfrm>
            <a:prstGeom prst="ellipse">
              <a:avLst/>
            </a:prstGeom>
            <a:solidFill>
              <a:srgbClr val="0070C0"/>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62" name="円/楕円 461"/>
            <p:cNvSpPr/>
            <p:nvPr/>
          </p:nvSpPr>
          <p:spPr>
            <a:xfrm>
              <a:off x="3004471" y="89287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63" name="円/楕円 462"/>
            <p:cNvSpPr/>
            <p:nvPr/>
          </p:nvSpPr>
          <p:spPr>
            <a:xfrm>
              <a:off x="2837221" y="98568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64" name="円/楕円 463"/>
            <p:cNvSpPr/>
            <p:nvPr/>
          </p:nvSpPr>
          <p:spPr>
            <a:xfrm>
              <a:off x="3158629" y="1145315"/>
              <a:ext cx="36000" cy="360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65" name="円/楕円 464"/>
            <p:cNvSpPr/>
            <p:nvPr/>
          </p:nvSpPr>
          <p:spPr>
            <a:xfrm>
              <a:off x="2949569" y="99037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66" name="円/楕円 465"/>
            <p:cNvSpPr/>
            <p:nvPr/>
          </p:nvSpPr>
          <p:spPr>
            <a:xfrm>
              <a:off x="3078326" y="1049381"/>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67" name="円/楕円 466"/>
            <p:cNvSpPr/>
            <p:nvPr/>
          </p:nvSpPr>
          <p:spPr>
            <a:xfrm>
              <a:off x="2918112" y="71898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68" name="円/楕円 467"/>
            <p:cNvSpPr/>
            <p:nvPr/>
          </p:nvSpPr>
          <p:spPr>
            <a:xfrm>
              <a:off x="2781340" y="81667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mc:AlternateContent xmlns:mc="http://schemas.openxmlformats.org/markup-compatibility/2006">
        <mc:Choice xmlns:a14="http://schemas.microsoft.com/office/drawing/2010/main" Requires="a14">
          <p:sp>
            <p:nvSpPr>
              <p:cNvPr id="327" name="テキスト ボックス 326"/>
              <p:cNvSpPr txBox="1"/>
              <p:nvPr/>
            </p:nvSpPr>
            <p:spPr>
              <a:xfrm>
                <a:off x="223408" y="157599"/>
                <a:ext cx="139539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cs typeface="Times New Roman" panose="02020603050405020304" pitchFamily="18" charset="0"/>
                        </a:rPr>
                        <m:t>𝑡</m:t>
                      </m:r>
                      <m:r>
                        <a:rPr kumimoji="1" lang="en-US" altLang="ja-JP" i="1" smtClean="0">
                          <a:latin typeface="Cambria Math" panose="02040503050406030204" pitchFamily="18" charset="0"/>
                          <a:cs typeface="Times New Roman" panose="02020603050405020304" pitchFamily="18" charset="0"/>
                        </a:rPr>
                        <m:t>=</m:t>
                      </m:r>
                      <m:r>
                        <a:rPr kumimoji="1" lang="en-US" altLang="ja-JP" b="0" i="1" smtClean="0">
                          <a:latin typeface="Cambria Math" panose="02040503050406030204" pitchFamily="18" charset="0"/>
                          <a:cs typeface="Times New Roman" panose="02020603050405020304" pitchFamily="18" charset="0"/>
                        </a:rPr>
                        <m:t>𝑘</m:t>
                      </m:r>
                      <m:r>
                        <a:rPr kumimoji="1" lang="en-US" altLang="ja-JP" b="0" i="1" smtClean="0">
                          <a:latin typeface="Cambria Math" panose="02040503050406030204" pitchFamily="18" charset="0"/>
                          <a:cs typeface="Times New Roman" panose="02020603050405020304" pitchFamily="18" charset="0"/>
                        </a:rPr>
                        <m:t>−1</m:t>
                      </m:r>
                    </m:oMath>
                  </m:oMathPara>
                </a14:m>
                <a:endParaRPr kumimoji="1" lang="ja-JP" altLang="en-US" dirty="0">
                  <a:latin typeface="Times New Roman" panose="02020603050405020304" pitchFamily="18" charset="0"/>
                  <a:cs typeface="Times New Roman" panose="02020603050405020304" pitchFamily="18" charset="0"/>
                </a:endParaRPr>
              </a:p>
            </p:txBody>
          </p:sp>
        </mc:Choice>
        <mc:Fallback>
          <p:sp>
            <p:nvSpPr>
              <p:cNvPr id="327" name="テキスト ボックス 326"/>
              <p:cNvSpPr txBox="1">
                <a:spLocks noRot="1" noChangeAspect="1" noMove="1" noResize="1" noEditPoints="1" noAdjustHandles="1" noChangeArrowheads="1" noChangeShapeType="1" noTextEdit="1"/>
              </p:cNvSpPr>
              <p:nvPr/>
            </p:nvSpPr>
            <p:spPr>
              <a:xfrm>
                <a:off x="223408" y="157599"/>
                <a:ext cx="1395391" cy="369332"/>
              </a:xfrm>
              <a:prstGeom prst="rect">
                <a:avLst/>
              </a:prstGeom>
              <a:blipFill rotWithShape="0">
                <a:blip r:embed="rId7"/>
                <a:stretch>
                  <a:fillRect/>
                </a:stretch>
              </a:blipFill>
            </p:spPr>
            <p:txBody>
              <a:bodyPr/>
              <a:lstStyle/>
              <a:p>
                <a:r>
                  <a:rPr lang="ja-JP" altLang="en-US">
                    <a:noFill/>
                  </a:rPr>
                  <a:t> </a:t>
                </a:r>
              </a:p>
            </p:txBody>
          </p:sp>
        </mc:Fallback>
      </mc:AlternateContent>
      <p:grpSp>
        <p:nvGrpSpPr>
          <p:cNvPr id="63" name="グループ化 62"/>
          <p:cNvGrpSpPr/>
          <p:nvPr/>
        </p:nvGrpSpPr>
        <p:grpSpPr>
          <a:xfrm rot="1544443">
            <a:off x="7592242" y="1245665"/>
            <a:ext cx="304800" cy="304800"/>
            <a:chOff x="2305050" y="3905250"/>
            <a:chExt cx="304800" cy="304800"/>
          </a:xfrm>
        </p:grpSpPr>
        <p:sp>
          <p:nvSpPr>
            <p:cNvPr id="58" name="円/楕円 57"/>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p:cNvCxnSpPr>
              <a:endCxn id="58"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8" name="グループ化 267"/>
          <p:cNvGrpSpPr/>
          <p:nvPr/>
        </p:nvGrpSpPr>
        <p:grpSpPr>
          <a:xfrm>
            <a:off x="7731595" y="1081807"/>
            <a:ext cx="324000" cy="324000"/>
            <a:chOff x="3891840" y="1564894"/>
            <a:chExt cx="324000" cy="324000"/>
          </a:xfrm>
        </p:grpSpPr>
        <p:cxnSp>
          <p:nvCxnSpPr>
            <p:cNvPr id="269" name="直線矢印コネクタ 268"/>
            <p:cNvCxnSpPr/>
            <p:nvPr/>
          </p:nvCxnSpPr>
          <p:spPr>
            <a:xfrm flipV="1">
              <a:off x="3891840" y="1564894"/>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線矢印コネクタ 269"/>
            <p:cNvCxnSpPr/>
            <p:nvPr/>
          </p:nvCxnSpPr>
          <p:spPr>
            <a:xfrm rot="5400000" flipV="1">
              <a:off x="4053840" y="1726894"/>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四角形吹き出し 3"/>
          <p:cNvSpPr/>
          <p:nvPr/>
        </p:nvSpPr>
        <p:spPr>
          <a:xfrm>
            <a:off x="5825702" y="614167"/>
            <a:ext cx="1715475" cy="475822"/>
          </a:xfrm>
          <a:prstGeom prst="wedgeRectCallout">
            <a:avLst>
              <a:gd name="adj1" fmla="val 48386"/>
              <a:gd name="adj2" fmla="val 9368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この辺りに</a:t>
            </a:r>
            <a:endParaRPr kumimoji="1" lang="en-US" altLang="ja-JP" sz="1400" dirty="0" smtClean="0">
              <a:solidFill>
                <a:schemeClr val="tx1"/>
              </a:solidFill>
            </a:endParaRPr>
          </a:p>
          <a:p>
            <a:pPr algn="ctr"/>
            <a:r>
              <a:rPr lang="ja-JP" altLang="en-US" sz="1400" dirty="0">
                <a:solidFill>
                  <a:schemeClr val="tx1"/>
                </a:solidFill>
              </a:rPr>
              <a:t>粒子</a:t>
            </a:r>
            <a:r>
              <a:rPr lang="ja-JP" altLang="en-US" sz="1400" dirty="0" smtClean="0">
                <a:solidFill>
                  <a:schemeClr val="tx1"/>
                </a:solidFill>
              </a:rPr>
              <a:t>が集まっている</a:t>
            </a:r>
            <a:endParaRPr kumimoji="1" lang="ja-JP" altLang="en-US" sz="1400" dirty="0">
              <a:solidFill>
                <a:schemeClr val="tx1"/>
              </a:solidFill>
            </a:endParaRPr>
          </a:p>
        </p:txBody>
      </p:sp>
      <mc:AlternateContent xmlns:mc="http://schemas.openxmlformats.org/markup-compatibility/2006">
        <mc:Choice xmlns:a14="http://schemas.microsoft.com/office/drawing/2010/main" Requires="a14">
          <p:sp>
            <p:nvSpPr>
              <p:cNvPr id="330" name="テキスト ボックス 329"/>
              <p:cNvSpPr txBox="1"/>
              <p:nvPr/>
            </p:nvSpPr>
            <p:spPr>
              <a:xfrm>
                <a:off x="948019" y="3631283"/>
                <a:ext cx="139539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cs typeface="Times New Roman" panose="02020603050405020304" pitchFamily="18" charset="0"/>
                        </a:rPr>
                        <m:t>𝑡</m:t>
                      </m:r>
                      <m:r>
                        <a:rPr kumimoji="1" lang="en-US" altLang="ja-JP" sz="1200" i="1" smtClean="0">
                          <a:latin typeface="Cambria Math" panose="02040503050406030204" pitchFamily="18" charset="0"/>
                          <a:cs typeface="Times New Roman" panose="02020603050405020304" pitchFamily="18" charset="0"/>
                        </a:rPr>
                        <m:t>=</m:t>
                      </m:r>
                      <m:r>
                        <a:rPr kumimoji="1" lang="en-US" altLang="ja-JP" sz="1200" b="0" i="1" smtClean="0">
                          <a:latin typeface="Cambria Math" panose="02040503050406030204" pitchFamily="18" charset="0"/>
                          <a:cs typeface="Times New Roman" panose="02020603050405020304" pitchFamily="18" charset="0"/>
                        </a:rPr>
                        <m:t>𝑘</m:t>
                      </m:r>
                      <m:r>
                        <a:rPr kumimoji="1" lang="en-US" altLang="ja-JP" sz="1200" b="0" i="1" smtClean="0">
                          <a:latin typeface="Cambria Math" panose="02040503050406030204" pitchFamily="18" charset="0"/>
                          <a:cs typeface="Times New Roman" panose="02020603050405020304" pitchFamily="18" charset="0"/>
                        </a:rPr>
                        <m:t>−1</m:t>
                      </m:r>
                      <m:r>
                        <a:rPr lang="ja-JP" altLang="en-US" sz="1200" i="1">
                          <a:latin typeface="Cambria Math" panose="02040503050406030204" pitchFamily="18" charset="0"/>
                          <a:cs typeface="Times New Roman" panose="02020603050405020304" pitchFamily="18" charset="0"/>
                        </a:rPr>
                        <m:t>の</m:t>
                      </m:r>
                    </m:oMath>
                  </m:oMathPara>
                </a14:m>
                <a:endParaRPr kumimoji="1" lang="ja-JP" altLang="en-US" sz="1200" dirty="0">
                  <a:latin typeface="Times New Roman" panose="02020603050405020304" pitchFamily="18" charset="0"/>
                  <a:cs typeface="Times New Roman" panose="02020603050405020304" pitchFamily="18" charset="0"/>
                </a:endParaRPr>
              </a:p>
            </p:txBody>
          </p:sp>
        </mc:Choice>
        <mc:Fallback>
          <p:sp>
            <p:nvSpPr>
              <p:cNvPr id="330" name="テキスト ボックス 329"/>
              <p:cNvSpPr txBox="1">
                <a:spLocks noRot="1" noChangeAspect="1" noMove="1" noResize="1" noEditPoints="1" noAdjustHandles="1" noChangeArrowheads="1" noChangeShapeType="1" noTextEdit="1"/>
              </p:cNvSpPr>
              <p:nvPr/>
            </p:nvSpPr>
            <p:spPr>
              <a:xfrm>
                <a:off x="948019" y="3631283"/>
                <a:ext cx="1395391" cy="276999"/>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31" name="テキスト ボックス 330"/>
              <p:cNvSpPr txBox="1"/>
              <p:nvPr/>
            </p:nvSpPr>
            <p:spPr>
              <a:xfrm>
                <a:off x="6238540" y="1581083"/>
                <a:ext cx="139539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cs typeface="Times New Roman" panose="02020603050405020304" pitchFamily="18" charset="0"/>
                        </a:rPr>
                        <m:t>𝑡</m:t>
                      </m:r>
                      <m:r>
                        <a:rPr kumimoji="1" lang="en-US" altLang="ja-JP" sz="1200" i="1" smtClean="0">
                          <a:latin typeface="Cambria Math" panose="02040503050406030204" pitchFamily="18" charset="0"/>
                          <a:cs typeface="Times New Roman" panose="02020603050405020304" pitchFamily="18" charset="0"/>
                        </a:rPr>
                        <m:t>=</m:t>
                      </m:r>
                      <m:r>
                        <a:rPr kumimoji="1" lang="en-US" altLang="ja-JP" sz="1200" b="0" i="1" smtClean="0">
                          <a:latin typeface="Cambria Math" panose="02040503050406030204" pitchFamily="18" charset="0"/>
                          <a:cs typeface="Times New Roman" panose="02020603050405020304" pitchFamily="18" charset="0"/>
                        </a:rPr>
                        <m:t>𝑘</m:t>
                      </m:r>
                      <m:r>
                        <a:rPr kumimoji="1" lang="en-US" altLang="ja-JP" sz="1200" b="0" i="1" smtClean="0">
                          <a:latin typeface="Cambria Math" panose="02040503050406030204" pitchFamily="18" charset="0"/>
                          <a:cs typeface="Times New Roman" panose="02020603050405020304" pitchFamily="18" charset="0"/>
                        </a:rPr>
                        <m:t>−1</m:t>
                      </m:r>
                      <m:r>
                        <a:rPr lang="ja-JP" altLang="en-US" sz="1200" i="1">
                          <a:latin typeface="Cambria Math" panose="02040503050406030204" pitchFamily="18" charset="0"/>
                          <a:cs typeface="Times New Roman" panose="02020603050405020304" pitchFamily="18" charset="0"/>
                        </a:rPr>
                        <m:t>の</m:t>
                      </m:r>
                    </m:oMath>
                  </m:oMathPara>
                </a14:m>
                <a:endParaRPr kumimoji="1" lang="ja-JP" altLang="en-US" sz="1200" dirty="0">
                  <a:latin typeface="Times New Roman" panose="02020603050405020304" pitchFamily="18" charset="0"/>
                  <a:cs typeface="Times New Roman" panose="02020603050405020304" pitchFamily="18" charset="0"/>
                </a:endParaRPr>
              </a:p>
            </p:txBody>
          </p:sp>
        </mc:Choice>
        <mc:Fallback>
          <p:sp>
            <p:nvSpPr>
              <p:cNvPr id="331" name="テキスト ボックス 330"/>
              <p:cNvSpPr txBox="1">
                <a:spLocks noRot="1" noChangeAspect="1" noMove="1" noResize="1" noEditPoints="1" noAdjustHandles="1" noChangeArrowheads="1" noChangeShapeType="1" noTextEdit="1"/>
              </p:cNvSpPr>
              <p:nvPr/>
            </p:nvSpPr>
            <p:spPr>
              <a:xfrm>
                <a:off x="6238540" y="1581083"/>
                <a:ext cx="1395391" cy="276999"/>
              </a:xfrm>
              <a:prstGeom prst="rect">
                <a:avLst/>
              </a:prstGeom>
              <a:blipFill rotWithShape="0">
                <a:blip r:embed="rId6"/>
                <a:stretch>
                  <a:fillRect/>
                </a:stretch>
              </a:blipFill>
            </p:spPr>
            <p:txBody>
              <a:bodyPr/>
              <a:lstStyle/>
              <a:p>
                <a:r>
                  <a:rPr lang="ja-JP" altLang="en-US">
                    <a:noFill/>
                  </a:rPr>
                  <a:t> </a:t>
                </a:r>
              </a:p>
            </p:txBody>
          </p:sp>
        </mc:Fallback>
      </mc:AlternateContent>
      <p:grpSp>
        <p:nvGrpSpPr>
          <p:cNvPr id="332" name="グループ化 331"/>
          <p:cNvGrpSpPr/>
          <p:nvPr/>
        </p:nvGrpSpPr>
        <p:grpSpPr>
          <a:xfrm>
            <a:off x="2225972" y="3255652"/>
            <a:ext cx="371305" cy="384826"/>
            <a:chOff x="7033017" y="3301922"/>
            <a:chExt cx="371305" cy="384826"/>
          </a:xfrm>
        </p:grpSpPr>
        <p:sp>
          <p:nvSpPr>
            <p:cNvPr id="333" name="円/楕円 332"/>
            <p:cNvSpPr/>
            <p:nvPr/>
          </p:nvSpPr>
          <p:spPr>
            <a:xfrm>
              <a:off x="7186404" y="3301922"/>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4" name="円/楕円 333"/>
            <p:cNvSpPr/>
            <p:nvPr/>
          </p:nvSpPr>
          <p:spPr>
            <a:xfrm>
              <a:off x="7270822" y="3650748"/>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5" name="円/楕円 334"/>
            <p:cNvSpPr/>
            <p:nvPr/>
          </p:nvSpPr>
          <p:spPr>
            <a:xfrm>
              <a:off x="7166342" y="3573021"/>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6" name="円/楕円 335"/>
            <p:cNvSpPr/>
            <p:nvPr/>
          </p:nvSpPr>
          <p:spPr>
            <a:xfrm>
              <a:off x="7173447" y="3474376"/>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7" name="円/楕円 336"/>
            <p:cNvSpPr/>
            <p:nvPr/>
          </p:nvSpPr>
          <p:spPr>
            <a:xfrm>
              <a:off x="7209451" y="3530685"/>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8" name="円/楕円 337"/>
            <p:cNvSpPr/>
            <p:nvPr/>
          </p:nvSpPr>
          <p:spPr>
            <a:xfrm>
              <a:off x="7200632" y="3367819"/>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9" name="円/楕円 338"/>
            <p:cNvSpPr/>
            <p:nvPr/>
          </p:nvSpPr>
          <p:spPr>
            <a:xfrm>
              <a:off x="7276271" y="3351320"/>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0" name="円/楕円 339"/>
            <p:cNvSpPr/>
            <p:nvPr/>
          </p:nvSpPr>
          <p:spPr>
            <a:xfrm>
              <a:off x="7339771" y="3552958"/>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1" name="円/楕円 340"/>
            <p:cNvSpPr/>
            <p:nvPr/>
          </p:nvSpPr>
          <p:spPr>
            <a:xfrm>
              <a:off x="7055486" y="3392934"/>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4" name="円/楕円 353"/>
            <p:cNvSpPr/>
            <p:nvPr/>
          </p:nvSpPr>
          <p:spPr>
            <a:xfrm>
              <a:off x="7250653" y="3443320"/>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5" name="円/楕円 354"/>
            <p:cNvSpPr/>
            <p:nvPr/>
          </p:nvSpPr>
          <p:spPr>
            <a:xfrm>
              <a:off x="7133445" y="3373200"/>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6" name="円/楕円 355"/>
            <p:cNvSpPr/>
            <p:nvPr/>
          </p:nvSpPr>
          <p:spPr>
            <a:xfrm>
              <a:off x="7093197" y="3566634"/>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7" name="円/楕円 356"/>
            <p:cNvSpPr/>
            <p:nvPr/>
          </p:nvSpPr>
          <p:spPr>
            <a:xfrm>
              <a:off x="7312422" y="3454872"/>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8" name="円/楕円 357"/>
            <p:cNvSpPr/>
            <p:nvPr/>
          </p:nvSpPr>
          <p:spPr>
            <a:xfrm>
              <a:off x="7090146" y="3456376"/>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9" name="円/楕円 358"/>
            <p:cNvSpPr/>
            <p:nvPr/>
          </p:nvSpPr>
          <p:spPr>
            <a:xfrm>
              <a:off x="7331783" y="3469456"/>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60" name="円/楕円 359"/>
            <p:cNvSpPr/>
            <p:nvPr/>
          </p:nvSpPr>
          <p:spPr>
            <a:xfrm>
              <a:off x="7368322" y="3623221"/>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61" name="円/楕円 360"/>
            <p:cNvSpPr/>
            <p:nvPr/>
          </p:nvSpPr>
          <p:spPr>
            <a:xfrm>
              <a:off x="7200267" y="3410324"/>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62" name="円/楕円 361"/>
            <p:cNvSpPr/>
            <p:nvPr/>
          </p:nvSpPr>
          <p:spPr>
            <a:xfrm>
              <a:off x="7033017" y="3503132"/>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63" name="円/楕円 362"/>
            <p:cNvSpPr/>
            <p:nvPr/>
          </p:nvSpPr>
          <p:spPr>
            <a:xfrm>
              <a:off x="7292122" y="3356521"/>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64" name="円/楕円 363"/>
            <p:cNvSpPr/>
            <p:nvPr/>
          </p:nvSpPr>
          <p:spPr>
            <a:xfrm>
              <a:off x="7145365" y="3507822"/>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65" name="円/楕円 364"/>
            <p:cNvSpPr/>
            <p:nvPr/>
          </p:nvSpPr>
          <p:spPr>
            <a:xfrm>
              <a:off x="7274122" y="3566826"/>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66" name="円/楕円 365"/>
            <p:cNvSpPr/>
            <p:nvPr/>
          </p:nvSpPr>
          <p:spPr>
            <a:xfrm>
              <a:off x="7073761" y="3303031"/>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67" name="円/楕円 366"/>
            <p:cNvSpPr/>
            <p:nvPr/>
          </p:nvSpPr>
          <p:spPr>
            <a:xfrm>
              <a:off x="7191447" y="3602634"/>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279" name="グループ化 278"/>
          <p:cNvGrpSpPr/>
          <p:nvPr/>
        </p:nvGrpSpPr>
        <p:grpSpPr>
          <a:xfrm rot="1544443">
            <a:off x="2253737" y="3294454"/>
            <a:ext cx="304800" cy="304800"/>
            <a:chOff x="2305050" y="3905250"/>
            <a:chExt cx="304800" cy="304800"/>
          </a:xfrm>
        </p:grpSpPr>
        <p:sp>
          <p:nvSpPr>
            <p:cNvPr id="280" name="円/楕円 279"/>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1" name="直線コネクタ 280"/>
            <p:cNvCxnSpPr>
              <a:endCxn id="280"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9" name="グループ化 308"/>
          <p:cNvGrpSpPr/>
          <p:nvPr/>
        </p:nvGrpSpPr>
        <p:grpSpPr>
          <a:xfrm>
            <a:off x="2393090" y="3130596"/>
            <a:ext cx="324000" cy="324000"/>
            <a:chOff x="3891840" y="1564894"/>
            <a:chExt cx="324000" cy="324000"/>
          </a:xfrm>
        </p:grpSpPr>
        <p:cxnSp>
          <p:nvCxnSpPr>
            <p:cNvPr id="310" name="直線矢印コネクタ 309"/>
            <p:cNvCxnSpPr/>
            <p:nvPr/>
          </p:nvCxnSpPr>
          <p:spPr>
            <a:xfrm flipV="1">
              <a:off x="3891840" y="1564894"/>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直線矢印コネクタ 310"/>
            <p:cNvCxnSpPr/>
            <p:nvPr/>
          </p:nvCxnSpPr>
          <p:spPr>
            <a:xfrm rot="5400000" flipV="1">
              <a:off x="4053840" y="1726894"/>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68" name="四角形吹き出し 367"/>
          <p:cNvSpPr/>
          <p:nvPr/>
        </p:nvSpPr>
        <p:spPr>
          <a:xfrm>
            <a:off x="3538157" y="2287776"/>
            <a:ext cx="1715475" cy="567531"/>
          </a:xfrm>
          <a:prstGeom prst="wedgeRectCallout">
            <a:avLst>
              <a:gd name="adj1" fmla="val -52297"/>
              <a:gd name="adj2" fmla="val 9368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今，自分がどこに</a:t>
            </a:r>
            <a:endParaRPr kumimoji="1" lang="en-US" altLang="ja-JP" sz="1400" dirty="0" smtClean="0">
              <a:solidFill>
                <a:schemeClr val="tx1"/>
              </a:solidFill>
            </a:endParaRPr>
          </a:p>
          <a:p>
            <a:pPr algn="ctr"/>
            <a:r>
              <a:rPr lang="ja-JP" altLang="en-US" sz="1400" dirty="0">
                <a:solidFill>
                  <a:schemeClr val="tx1"/>
                </a:solidFill>
              </a:rPr>
              <a:t>いるのか</a:t>
            </a:r>
            <a:r>
              <a:rPr lang="ja-JP" altLang="en-US" sz="1400" dirty="0" smtClean="0">
                <a:solidFill>
                  <a:schemeClr val="tx1"/>
                </a:solidFill>
              </a:rPr>
              <a:t>を知りたい</a:t>
            </a:r>
            <a:endParaRPr kumimoji="1" lang="ja-JP" altLang="en-US" sz="1400" dirty="0">
              <a:solidFill>
                <a:schemeClr val="tx1"/>
              </a:solidFill>
            </a:endParaRPr>
          </a:p>
        </p:txBody>
      </p:sp>
    </p:spTree>
    <p:extLst>
      <p:ext uri="{BB962C8B-B14F-4D97-AF65-F5344CB8AC3E}">
        <p14:creationId xmlns:p14="http://schemas.microsoft.com/office/powerpoint/2010/main" val="1142938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正方形/長方形 254"/>
          <p:cNvSpPr/>
          <p:nvPr/>
        </p:nvSpPr>
        <p:spPr>
          <a:xfrm>
            <a:off x="11286461" y="2070633"/>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フリーフォーム 209"/>
          <p:cNvSpPr/>
          <p:nvPr/>
        </p:nvSpPr>
        <p:spPr>
          <a:xfrm>
            <a:off x="11393376" y="2081688"/>
            <a:ext cx="5098251"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13912 w 5052637"/>
              <a:gd name="connsiteY0" fmla="*/ 819150 h 1485900"/>
              <a:gd name="connsiteX1" fmla="*/ 2442787 w 5052637"/>
              <a:gd name="connsiteY1" fmla="*/ 819150 h 1485900"/>
              <a:gd name="connsiteX2" fmla="*/ 2442787 w 5052637"/>
              <a:gd name="connsiteY2" fmla="*/ 0 h 1485900"/>
              <a:gd name="connsiteX3" fmla="*/ 3414337 w 5052637"/>
              <a:gd name="connsiteY3" fmla="*/ 0 h 1485900"/>
              <a:gd name="connsiteX4" fmla="*/ 3414337 w 5052637"/>
              <a:gd name="connsiteY4" fmla="*/ 790575 h 1485900"/>
              <a:gd name="connsiteX5" fmla="*/ 5052637 w 5052637"/>
              <a:gd name="connsiteY5" fmla="*/ 790575 h 1485900"/>
              <a:gd name="connsiteX6" fmla="*/ 5052637 w 5052637"/>
              <a:gd name="connsiteY6" fmla="*/ 1485900 h 1485900"/>
              <a:gd name="connsiteX7" fmla="*/ 0 w 5052637"/>
              <a:gd name="connsiteY7" fmla="*/ 1485900 h 1485900"/>
              <a:gd name="connsiteX8" fmla="*/ 13912 w 5052637"/>
              <a:gd name="connsiteY8" fmla="*/ 819150 h 1485900"/>
              <a:gd name="connsiteX0" fmla="*/ 9204 w 5047929"/>
              <a:gd name="connsiteY0" fmla="*/ 819150 h 1485900"/>
              <a:gd name="connsiteX1" fmla="*/ 2438079 w 5047929"/>
              <a:gd name="connsiteY1" fmla="*/ 819150 h 1485900"/>
              <a:gd name="connsiteX2" fmla="*/ 2438079 w 5047929"/>
              <a:gd name="connsiteY2" fmla="*/ 0 h 1485900"/>
              <a:gd name="connsiteX3" fmla="*/ 3409629 w 5047929"/>
              <a:gd name="connsiteY3" fmla="*/ 0 h 1485900"/>
              <a:gd name="connsiteX4" fmla="*/ 3409629 w 5047929"/>
              <a:gd name="connsiteY4" fmla="*/ 790575 h 1485900"/>
              <a:gd name="connsiteX5" fmla="*/ 5047929 w 5047929"/>
              <a:gd name="connsiteY5" fmla="*/ 790575 h 1485900"/>
              <a:gd name="connsiteX6" fmla="*/ 5047929 w 5047929"/>
              <a:gd name="connsiteY6" fmla="*/ 1485900 h 1485900"/>
              <a:gd name="connsiteX7" fmla="*/ 0 w 5047929"/>
              <a:gd name="connsiteY7" fmla="*/ 1485900 h 1485900"/>
              <a:gd name="connsiteX8" fmla="*/ 9204 w 5047929"/>
              <a:gd name="connsiteY8" fmla="*/ 819150 h 1485900"/>
              <a:gd name="connsiteX0" fmla="*/ 6849 w 5045574"/>
              <a:gd name="connsiteY0" fmla="*/ 819150 h 1485900"/>
              <a:gd name="connsiteX1" fmla="*/ 2435724 w 5045574"/>
              <a:gd name="connsiteY1" fmla="*/ 819150 h 1485900"/>
              <a:gd name="connsiteX2" fmla="*/ 2435724 w 5045574"/>
              <a:gd name="connsiteY2" fmla="*/ 0 h 1485900"/>
              <a:gd name="connsiteX3" fmla="*/ 3407274 w 5045574"/>
              <a:gd name="connsiteY3" fmla="*/ 0 h 1485900"/>
              <a:gd name="connsiteX4" fmla="*/ 3407274 w 5045574"/>
              <a:gd name="connsiteY4" fmla="*/ 790575 h 1485900"/>
              <a:gd name="connsiteX5" fmla="*/ 5045574 w 5045574"/>
              <a:gd name="connsiteY5" fmla="*/ 790575 h 1485900"/>
              <a:gd name="connsiteX6" fmla="*/ 5045574 w 5045574"/>
              <a:gd name="connsiteY6" fmla="*/ 1485900 h 1485900"/>
              <a:gd name="connsiteX7" fmla="*/ 0 w 5045574"/>
              <a:gd name="connsiteY7" fmla="*/ 1485900 h 1485900"/>
              <a:gd name="connsiteX8" fmla="*/ 6849 w 5045574"/>
              <a:gd name="connsiteY8" fmla="*/ 819150 h 1485900"/>
              <a:gd name="connsiteX0" fmla="*/ 4495 w 5043220"/>
              <a:gd name="connsiteY0" fmla="*/ 819150 h 1485900"/>
              <a:gd name="connsiteX1" fmla="*/ 2433370 w 5043220"/>
              <a:gd name="connsiteY1" fmla="*/ 819150 h 1485900"/>
              <a:gd name="connsiteX2" fmla="*/ 2433370 w 5043220"/>
              <a:gd name="connsiteY2" fmla="*/ 0 h 1485900"/>
              <a:gd name="connsiteX3" fmla="*/ 3404920 w 5043220"/>
              <a:gd name="connsiteY3" fmla="*/ 0 h 1485900"/>
              <a:gd name="connsiteX4" fmla="*/ 3404920 w 5043220"/>
              <a:gd name="connsiteY4" fmla="*/ 790575 h 1485900"/>
              <a:gd name="connsiteX5" fmla="*/ 5043220 w 5043220"/>
              <a:gd name="connsiteY5" fmla="*/ 790575 h 1485900"/>
              <a:gd name="connsiteX6" fmla="*/ 5043220 w 5043220"/>
              <a:gd name="connsiteY6" fmla="*/ 1485900 h 1485900"/>
              <a:gd name="connsiteX7" fmla="*/ 0 w 5043220"/>
              <a:gd name="connsiteY7" fmla="*/ 1485900 h 1485900"/>
              <a:gd name="connsiteX8" fmla="*/ 4495 w 5043220"/>
              <a:gd name="connsiteY8" fmla="*/ 819150 h 1485900"/>
              <a:gd name="connsiteX0" fmla="*/ 2141 w 5040866"/>
              <a:gd name="connsiteY0" fmla="*/ 819150 h 1485900"/>
              <a:gd name="connsiteX1" fmla="*/ 2431016 w 5040866"/>
              <a:gd name="connsiteY1" fmla="*/ 819150 h 1485900"/>
              <a:gd name="connsiteX2" fmla="*/ 2431016 w 5040866"/>
              <a:gd name="connsiteY2" fmla="*/ 0 h 1485900"/>
              <a:gd name="connsiteX3" fmla="*/ 3402566 w 5040866"/>
              <a:gd name="connsiteY3" fmla="*/ 0 h 1485900"/>
              <a:gd name="connsiteX4" fmla="*/ 3402566 w 5040866"/>
              <a:gd name="connsiteY4" fmla="*/ 790575 h 1485900"/>
              <a:gd name="connsiteX5" fmla="*/ 5040866 w 5040866"/>
              <a:gd name="connsiteY5" fmla="*/ 790575 h 1485900"/>
              <a:gd name="connsiteX6" fmla="*/ 5040866 w 5040866"/>
              <a:gd name="connsiteY6" fmla="*/ 1485900 h 1485900"/>
              <a:gd name="connsiteX7" fmla="*/ 0 w 5040866"/>
              <a:gd name="connsiteY7" fmla="*/ 1485900 h 1485900"/>
              <a:gd name="connsiteX8" fmla="*/ 2141 w 5040866"/>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0866" h="1485900">
                <a:moveTo>
                  <a:pt x="2141" y="819150"/>
                </a:moveTo>
                <a:lnTo>
                  <a:pt x="2431016" y="819150"/>
                </a:lnTo>
                <a:lnTo>
                  <a:pt x="2431016" y="0"/>
                </a:lnTo>
                <a:lnTo>
                  <a:pt x="3402566" y="0"/>
                </a:lnTo>
                <a:lnTo>
                  <a:pt x="3402566" y="790575"/>
                </a:lnTo>
                <a:lnTo>
                  <a:pt x="5040866" y="790575"/>
                </a:lnTo>
                <a:lnTo>
                  <a:pt x="5040866" y="1485900"/>
                </a:lnTo>
                <a:lnTo>
                  <a:pt x="0" y="1485900"/>
                </a:lnTo>
                <a:cubicBezTo>
                  <a:pt x="1498" y="1263650"/>
                  <a:pt x="643" y="1041400"/>
                  <a:pt x="2141"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493" name="グループ化 492"/>
          <p:cNvGrpSpPr/>
          <p:nvPr/>
        </p:nvGrpSpPr>
        <p:grpSpPr>
          <a:xfrm>
            <a:off x="13929707" y="2640645"/>
            <a:ext cx="632116" cy="866383"/>
            <a:chOff x="2638713" y="581632"/>
            <a:chExt cx="632116" cy="866383"/>
          </a:xfrm>
        </p:grpSpPr>
        <p:sp>
          <p:nvSpPr>
            <p:cNvPr id="494" name="円/楕円 493"/>
            <p:cNvSpPr/>
            <p:nvPr/>
          </p:nvSpPr>
          <p:spPr>
            <a:xfrm>
              <a:off x="3002516" y="1096466"/>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95" name="円/楕円 494"/>
            <p:cNvSpPr/>
            <p:nvPr/>
          </p:nvSpPr>
          <p:spPr>
            <a:xfrm>
              <a:off x="2714909" y="69827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96" name="円/楕円 495"/>
            <p:cNvSpPr/>
            <p:nvPr/>
          </p:nvSpPr>
          <p:spPr>
            <a:xfrm>
              <a:off x="2977651" y="956931"/>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97" name="円/楕円 496"/>
            <p:cNvSpPr/>
            <p:nvPr/>
          </p:nvSpPr>
          <p:spPr>
            <a:xfrm>
              <a:off x="3013655" y="101324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98" name="円/楕円 497"/>
            <p:cNvSpPr/>
            <p:nvPr/>
          </p:nvSpPr>
          <p:spPr>
            <a:xfrm>
              <a:off x="3067139" y="115661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99" name="円/楕円 498"/>
            <p:cNvSpPr/>
            <p:nvPr/>
          </p:nvSpPr>
          <p:spPr>
            <a:xfrm>
              <a:off x="3080475" y="83387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00" name="円/楕円 499"/>
            <p:cNvSpPr/>
            <p:nvPr/>
          </p:nvSpPr>
          <p:spPr>
            <a:xfrm>
              <a:off x="3143975" y="103551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01" name="円/楕円 500"/>
            <p:cNvSpPr/>
            <p:nvPr/>
          </p:nvSpPr>
          <p:spPr>
            <a:xfrm>
              <a:off x="2859690" y="87548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02" name="円/楕円 501"/>
            <p:cNvSpPr/>
            <p:nvPr/>
          </p:nvSpPr>
          <p:spPr>
            <a:xfrm>
              <a:off x="3117160" y="1232114"/>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03" name="円/楕円 502"/>
            <p:cNvSpPr/>
            <p:nvPr/>
          </p:nvSpPr>
          <p:spPr>
            <a:xfrm>
              <a:off x="2937649" y="85575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04" name="円/楕円 503"/>
            <p:cNvSpPr/>
            <p:nvPr/>
          </p:nvSpPr>
          <p:spPr>
            <a:xfrm>
              <a:off x="2897401" y="104918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05" name="円/楕円 504"/>
            <p:cNvSpPr/>
            <p:nvPr/>
          </p:nvSpPr>
          <p:spPr>
            <a:xfrm>
              <a:off x="3116626" y="93742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06" name="円/楕円 505"/>
            <p:cNvSpPr/>
            <p:nvPr/>
          </p:nvSpPr>
          <p:spPr>
            <a:xfrm>
              <a:off x="2638713" y="581632"/>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07" name="円/楕円 506"/>
            <p:cNvSpPr/>
            <p:nvPr/>
          </p:nvSpPr>
          <p:spPr>
            <a:xfrm>
              <a:off x="3198290" y="125825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08" name="円/楕円 507"/>
            <p:cNvSpPr/>
            <p:nvPr/>
          </p:nvSpPr>
          <p:spPr>
            <a:xfrm>
              <a:off x="3234829" y="1412015"/>
              <a:ext cx="36000" cy="36000"/>
            </a:xfrm>
            <a:prstGeom prst="ellipse">
              <a:avLst/>
            </a:prstGeom>
            <a:solidFill>
              <a:srgbClr val="0070C0"/>
            </a:solidFill>
            <a:ln w="76200">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09" name="円/楕円 508"/>
            <p:cNvSpPr/>
            <p:nvPr/>
          </p:nvSpPr>
          <p:spPr>
            <a:xfrm>
              <a:off x="3004471" y="89287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10" name="円/楕円 509"/>
            <p:cNvSpPr/>
            <p:nvPr/>
          </p:nvSpPr>
          <p:spPr>
            <a:xfrm>
              <a:off x="2837221" y="98568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11" name="円/楕円 510"/>
            <p:cNvSpPr/>
            <p:nvPr/>
          </p:nvSpPr>
          <p:spPr>
            <a:xfrm>
              <a:off x="3158629" y="1145315"/>
              <a:ext cx="36000" cy="36000"/>
            </a:xfrm>
            <a:prstGeom prst="ellipse">
              <a:avLst/>
            </a:prstGeom>
            <a:solidFill>
              <a:srgbClr val="FF0000"/>
            </a:solidFill>
            <a:ln w="7620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12" name="円/楕円 511"/>
            <p:cNvSpPr/>
            <p:nvPr/>
          </p:nvSpPr>
          <p:spPr>
            <a:xfrm>
              <a:off x="2949569" y="99037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13" name="円/楕円 512"/>
            <p:cNvSpPr/>
            <p:nvPr/>
          </p:nvSpPr>
          <p:spPr>
            <a:xfrm>
              <a:off x="3078326" y="1049381"/>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14" name="円/楕円 513"/>
            <p:cNvSpPr/>
            <p:nvPr/>
          </p:nvSpPr>
          <p:spPr>
            <a:xfrm>
              <a:off x="2918112" y="71898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15" name="円/楕円 514"/>
            <p:cNvSpPr/>
            <p:nvPr/>
          </p:nvSpPr>
          <p:spPr>
            <a:xfrm>
              <a:off x="2781340" y="81667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16" name="円/楕円 515"/>
            <p:cNvSpPr/>
            <p:nvPr/>
          </p:nvSpPr>
          <p:spPr>
            <a:xfrm>
              <a:off x="2819389" y="776004"/>
              <a:ext cx="36000" cy="36000"/>
            </a:xfrm>
            <a:prstGeom prst="ellipse">
              <a:avLst/>
            </a:prstGeom>
            <a:solidFill>
              <a:srgbClr val="00B050"/>
            </a:solidFill>
            <a:ln w="76200">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259" name="正方形/長方形 258"/>
          <p:cNvSpPr/>
          <p:nvPr/>
        </p:nvSpPr>
        <p:spPr>
          <a:xfrm>
            <a:off x="142269" y="135679"/>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8" name="正方形/長方形 257"/>
          <p:cNvSpPr/>
          <p:nvPr/>
        </p:nvSpPr>
        <p:spPr>
          <a:xfrm>
            <a:off x="5449117" y="4028279"/>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正方形/長方形 256"/>
          <p:cNvSpPr/>
          <p:nvPr/>
        </p:nvSpPr>
        <p:spPr>
          <a:xfrm>
            <a:off x="78003" y="4028279"/>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正方形/長方形 255"/>
          <p:cNvSpPr/>
          <p:nvPr/>
        </p:nvSpPr>
        <p:spPr>
          <a:xfrm>
            <a:off x="5440710" y="2162949"/>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正方形/長方形 253"/>
          <p:cNvSpPr/>
          <p:nvPr/>
        </p:nvSpPr>
        <p:spPr>
          <a:xfrm>
            <a:off x="86420" y="2165739"/>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フリーフォーム 88"/>
          <p:cNvSpPr/>
          <p:nvPr/>
        </p:nvSpPr>
        <p:spPr>
          <a:xfrm>
            <a:off x="5534907" y="2187744"/>
            <a:ext cx="5096272"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2140 w 5040865"/>
              <a:gd name="connsiteY0" fmla="*/ 819150 h 1485900"/>
              <a:gd name="connsiteX1" fmla="*/ 2431015 w 5040865"/>
              <a:gd name="connsiteY1" fmla="*/ 819150 h 1485900"/>
              <a:gd name="connsiteX2" fmla="*/ 2431015 w 5040865"/>
              <a:gd name="connsiteY2" fmla="*/ 0 h 1485900"/>
              <a:gd name="connsiteX3" fmla="*/ 3402565 w 5040865"/>
              <a:gd name="connsiteY3" fmla="*/ 0 h 1485900"/>
              <a:gd name="connsiteX4" fmla="*/ 3402565 w 5040865"/>
              <a:gd name="connsiteY4" fmla="*/ 790575 h 1485900"/>
              <a:gd name="connsiteX5" fmla="*/ 5040865 w 5040865"/>
              <a:gd name="connsiteY5" fmla="*/ 790575 h 1485900"/>
              <a:gd name="connsiteX6" fmla="*/ 5040865 w 5040865"/>
              <a:gd name="connsiteY6" fmla="*/ 1485900 h 1485900"/>
              <a:gd name="connsiteX7" fmla="*/ 0 w 5040865"/>
              <a:gd name="connsiteY7" fmla="*/ 1485900 h 1485900"/>
              <a:gd name="connsiteX8" fmla="*/ 2140 w 5040865"/>
              <a:gd name="connsiteY8" fmla="*/ 819150 h 1485900"/>
              <a:gd name="connsiteX0" fmla="*/ 86 w 5038811"/>
              <a:gd name="connsiteY0" fmla="*/ 819150 h 1485900"/>
              <a:gd name="connsiteX1" fmla="*/ 2428961 w 5038811"/>
              <a:gd name="connsiteY1" fmla="*/ 819150 h 1485900"/>
              <a:gd name="connsiteX2" fmla="*/ 2428961 w 5038811"/>
              <a:gd name="connsiteY2" fmla="*/ 0 h 1485900"/>
              <a:gd name="connsiteX3" fmla="*/ 3400511 w 5038811"/>
              <a:gd name="connsiteY3" fmla="*/ 0 h 1485900"/>
              <a:gd name="connsiteX4" fmla="*/ 3400511 w 5038811"/>
              <a:gd name="connsiteY4" fmla="*/ 790575 h 1485900"/>
              <a:gd name="connsiteX5" fmla="*/ 5038811 w 5038811"/>
              <a:gd name="connsiteY5" fmla="*/ 790575 h 1485900"/>
              <a:gd name="connsiteX6" fmla="*/ 5038811 w 5038811"/>
              <a:gd name="connsiteY6" fmla="*/ 1485900 h 1485900"/>
              <a:gd name="connsiteX7" fmla="*/ 2654 w 5038811"/>
              <a:gd name="connsiteY7" fmla="*/ 1485900 h 1485900"/>
              <a:gd name="connsiteX8" fmla="*/ 86 w 5038811"/>
              <a:gd name="connsiteY8" fmla="*/ 819150 h 1485900"/>
              <a:gd name="connsiteX0" fmla="*/ 183 w 5038908"/>
              <a:gd name="connsiteY0" fmla="*/ 819150 h 1485900"/>
              <a:gd name="connsiteX1" fmla="*/ 2429058 w 5038908"/>
              <a:gd name="connsiteY1" fmla="*/ 819150 h 1485900"/>
              <a:gd name="connsiteX2" fmla="*/ 2429058 w 5038908"/>
              <a:gd name="connsiteY2" fmla="*/ 0 h 1485900"/>
              <a:gd name="connsiteX3" fmla="*/ 3400608 w 5038908"/>
              <a:gd name="connsiteY3" fmla="*/ 0 h 1485900"/>
              <a:gd name="connsiteX4" fmla="*/ 3400608 w 5038908"/>
              <a:gd name="connsiteY4" fmla="*/ 790575 h 1485900"/>
              <a:gd name="connsiteX5" fmla="*/ 5038908 w 5038908"/>
              <a:gd name="connsiteY5" fmla="*/ 790575 h 1485900"/>
              <a:gd name="connsiteX6" fmla="*/ 5038908 w 5038908"/>
              <a:gd name="connsiteY6" fmla="*/ 1485900 h 1485900"/>
              <a:gd name="connsiteX7" fmla="*/ 397 w 5038908"/>
              <a:gd name="connsiteY7" fmla="*/ 1485900 h 1485900"/>
              <a:gd name="connsiteX8" fmla="*/ 183 w 5038908"/>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908" h="1485900">
                <a:moveTo>
                  <a:pt x="183" y="819150"/>
                </a:moveTo>
                <a:lnTo>
                  <a:pt x="2429058" y="819150"/>
                </a:lnTo>
                <a:lnTo>
                  <a:pt x="2429058" y="0"/>
                </a:lnTo>
                <a:lnTo>
                  <a:pt x="3400608" y="0"/>
                </a:lnTo>
                <a:lnTo>
                  <a:pt x="3400608" y="790575"/>
                </a:lnTo>
                <a:lnTo>
                  <a:pt x="5038908" y="790575"/>
                </a:lnTo>
                <a:lnTo>
                  <a:pt x="5038908" y="1485900"/>
                </a:lnTo>
                <a:lnTo>
                  <a:pt x="397" y="1485900"/>
                </a:lnTo>
                <a:cubicBezTo>
                  <a:pt x="1110" y="1263650"/>
                  <a:pt x="-530" y="1041400"/>
                  <a:pt x="183"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0" name="円/楕円 89"/>
          <p:cNvSpPr/>
          <p:nvPr/>
        </p:nvSpPr>
        <p:spPr>
          <a:xfrm>
            <a:off x="8588297" y="3311054"/>
            <a:ext cx="36000" cy="36000"/>
          </a:xfrm>
          <a:prstGeom prst="ellipse">
            <a:avLst/>
          </a:prstGeom>
          <a:solidFill>
            <a:srgbClr val="FF0000"/>
          </a:solidFill>
          <a:ln w="7620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92" name="直線コネクタ 91"/>
          <p:cNvCxnSpPr>
            <a:stCxn id="90" idx="7"/>
          </p:cNvCxnSpPr>
          <p:nvPr/>
        </p:nvCxnSpPr>
        <p:spPr>
          <a:xfrm flipV="1">
            <a:off x="8619025" y="2670938"/>
            <a:ext cx="330936" cy="6453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a:stCxn id="90" idx="7"/>
          </p:cNvCxnSpPr>
          <p:nvPr/>
        </p:nvCxnSpPr>
        <p:spPr>
          <a:xfrm flipV="1">
            <a:off x="8619025" y="2310080"/>
            <a:ext cx="338846" cy="100624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a:stCxn id="90" idx="7"/>
          </p:cNvCxnSpPr>
          <p:nvPr/>
        </p:nvCxnSpPr>
        <p:spPr>
          <a:xfrm flipV="1">
            <a:off x="8619025" y="2892051"/>
            <a:ext cx="342727" cy="4242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flipV="1">
            <a:off x="8624297" y="3117193"/>
            <a:ext cx="509266" cy="2034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a:stCxn id="90" idx="7"/>
          </p:cNvCxnSpPr>
          <p:nvPr/>
        </p:nvCxnSpPr>
        <p:spPr>
          <a:xfrm flipV="1">
            <a:off x="8619025" y="3124623"/>
            <a:ext cx="860613" cy="19170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a:stCxn id="90" idx="7"/>
          </p:cNvCxnSpPr>
          <p:nvPr/>
        </p:nvCxnSpPr>
        <p:spPr>
          <a:xfrm flipV="1">
            <a:off x="8619025" y="3302643"/>
            <a:ext cx="2007561" cy="136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a:stCxn id="90" idx="7"/>
          </p:cNvCxnSpPr>
          <p:nvPr/>
        </p:nvCxnSpPr>
        <p:spPr>
          <a:xfrm>
            <a:off x="8619025" y="3316326"/>
            <a:ext cx="2007561" cy="1414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a:stCxn id="90" idx="7"/>
          </p:cNvCxnSpPr>
          <p:nvPr/>
        </p:nvCxnSpPr>
        <p:spPr>
          <a:xfrm>
            <a:off x="8619025" y="3316326"/>
            <a:ext cx="2007561" cy="3014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3" name="直線コネクタ 132"/>
          <p:cNvCxnSpPr>
            <a:stCxn id="90" idx="7"/>
          </p:cNvCxnSpPr>
          <p:nvPr/>
        </p:nvCxnSpPr>
        <p:spPr>
          <a:xfrm>
            <a:off x="8619025" y="3316326"/>
            <a:ext cx="2007561" cy="4344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8" name="フリーフォーム 137"/>
          <p:cNvSpPr/>
          <p:nvPr/>
        </p:nvSpPr>
        <p:spPr>
          <a:xfrm>
            <a:off x="189679" y="2187744"/>
            <a:ext cx="5098251"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11557 w 5050282"/>
              <a:gd name="connsiteY0" fmla="*/ 819150 h 1485900"/>
              <a:gd name="connsiteX1" fmla="*/ 2440432 w 5050282"/>
              <a:gd name="connsiteY1" fmla="*/ 819150 h 1485900"/>
              <a:gd name="connsiteX2" fmla="*/ 2440432 w 5050282"/>
              <a:gd name="connsiteY2" fmla="*/ 0 h 1485900"/>
              <a:gd name="connsiteX3" fmla="*/ 3411982 w 5050282"/>
              <a:gd name="connsiteY3" fmla="*/ 0 h 1485900"/>
              <a:gd name="connsiteX4" fmla="*/ 3411982 w 5050282"/>
              <a:gd name="connsiteY4" fmla="*/ 790575 h 1485900"/>
              <a:gd name="connsiteX5" fmla="*/ 5050282 w 5050282"/>
              <a:gd name="connsiteY5" fmla="*/ 790575 h 1485900"/>
              <a:gd name="connsiteX6" fmla="*/ 5050282 w 5050282"/>
              <a:gd name="connsiteY6" fmla="*/ 1485900 h 1485900"/>
              <a:gd name="connsiteX7" fmla="*/ 0 w 5050282"/>
              <a:gd name="connsiteY7" fmla="*/ 1485900 h 1485900"/>
              <a:gd name="connsiteX8" fmla="*/ 11557 w 5050282"/>
              <a:gd name="connsiteY8" fmla="*/ 819150 h 1485900"/>
              <a:gd name="connsiteX0" fmla="*/ 2139 w 5040864"/>
              <a:gd name="connsiteY0" fmla="*/ 819150 h 1485900"/>
              <a:gd name="connsiteX1" fmla="*/ 2431014 w 5040864"/>
              <a:gd name="connsiteY1" fmla="*/ 819150 h 1485900"/>
              <a:gd name="connsiteX2" fmla="*/ 2431014 w 5040864"/>
              <a:gd name="connsiteY2" fmla="*/ 0 h 1485900"/>
              <a:gd name="connsiteX3" fmla="*/ 3402564 w 5040864"/>
              <a:gd name="connsiteY3" fmla="*/ 0 h 1485900"/>
              <a:gd name="connsiteX4" fmla="*/ 3402564 w 5040864"/>
              <a:gd name="connsiteY4" fmla="*/ 790575 h 1485900"/>
              <a:gd name="connsiteX5" fmla="*/ 5040864 w 5040864"/>
              <a:gd name="connsiteY5" fmla="*/ 790575 h 1485900"/>
              <a:gd name="connsiteX6" fmla="*/ 5040864 w 5040864"/>
              <a:gd name="connsiteY6" fmla="*/ 1485900 h 1485900"/>
              <a:gd name="connsiteX7" fmla="*/ 0 w 5040864"/>
              <a:gd name="connsiteY7" fmla="*/ 1485900 h 1485900"/>
              <a:gd name="connsiteX8" fmla="*/ 2139 w 5040864"/>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0864" h="1485900">
                <a:moveTo>
                  <a:pt x="2139" y="819150"/>
                </a:moveTo>
                <a:lnTo>
                  <a:pt x="2431014" y="819150"/>
                </a:lnTo>
                <a:lnTo>
                  <a:pt x="2431014" y="0"/>
                </a:lnTo>
                <a:lnTo>
                  <a:pt x="3402564" y="0"/>
                </a:lnTo>
                <a:lnTo>
                  <a:pt x="3402564" y="790575"/>
                </a:lnTo>
                <a:lnTo>
                  <a:pt x="5040864" y="790575"/>
                </a:lnTo>
                <a:lnTo>
                  <a:pt x="5040864" y="1485900"/>
                </a:lnTo>
                <a:lnTo>
                  <a:pt x="0" y="1485900"/>
                </a:lnTo>
                <a:lnTo>
                  <a:pt x="2139" y="81915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フリーフォーム 162"/>
          <p:cNvSpPr/>
          <p:nvPr/>
        </p:nvSpPr>
        <p:spPr>
          <a:xfrm>
            <a:off x="156778" y="4044672"/>
            <a:ext cx="5098251"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11557 w 5050282"/>
              <a:gd name="connsiteY0" fmla="*/ 819150 h 1485900"/>
              <a:gd name="connsiteX1" fmla="*/ 2440432 w 5050282"/>
              <a:gd name="connsiteY1" fmla="*/ 819150 h 1485900"/>
              <a:gd name="connsiteX2" fmla="*/ 2440432 w 5050282"/>
              <a:gd name="connsiteY2" fmla="*/ 0 h 1485900"/>
              <a:gd name="connsiteX3" fmla="*/ 3411982 w 5050282"/>
              <a:gd name="connsiteY3" fmla="*/ 0 h 1485900"/>
              <a:gd name="connsiteX4" fmla="*/ 3411982 w 5050282"/>
              <a:gd name="connsiteY4" fmla="*/ 790575 h 1485900"/>
              <a:gd name="connsiteX5" fmla="*/ 5050282 w 5050282"/>
              <a:gd name="connsiteY5" fmla="*/ 790575 h 1485900"/>
              <a:gd name="connsiteX6" fmla="*/ 5050282 w 5050282"/>
              <a:gd name="connsiteY6" fmla="*/ 1485900 h 1485900"/>
              <a:gd name="connsiteX7" fmla="*/ 0 w 5050282"/>
              <a:gd name="connsiteY7" fmla="*/ 1485900 h 1485900"/>
              <a:gd name="connsiteX8" fmla="*/ 11557 w 5050282"/>
              <a:gd name="connsiteY8" fmla="*/ 819150 h 1485900"/>
              <a:gd name="connsiteX0" fmla="*/ 9203 w 5047928"/>
              <a:gd name="connsiteY0" fmla="*/ 819150 h 1485900"/>
              <a:gd name="connsiteX1" fmla="*/ 2438078 w 5047928"/>
              <a:gd name="connsiteY1" fmla="*/ 819150 h 1485900"/>
              <a:gd name="connsiteX2" fmla="*/ 2438078 w 5047928"/>
              <a:gd name="connsiteY2" fmla="*/ 0 h 1485900"/>
              <a:gd name="connsiteX3" fmla="*/ 3409628 w 5047928"/>
              <a:gd name="connsiteY3" fmla="*/ 0 h 1485900"/>
              <a:gd name="connsiteX4" fmla="*/ 3409628 w 5047928"/>
              <a:gd name="connsiteY4" fmla="*/ 790575 h 1485900"/>
              <a:gd name="connsiteX5" fmla="*/ 5047928 w 5047928"/>
              <a:gd name="connsiteY5" fmla="*/ 790575 h 1485900"/>
              <a:gd name="connsiteX6" fmla="*/ 5047928 w 5047928"/>
              <a:gd name="connsiteY6" fmla="*/ 1485900 h 1485900"/>
              <a:gd name="connsiteX7" fmla="*/ 0 w 5047928"/>
              <a:gd name="connsiteY7" fmla="*/ 1485900 h 1485900"/>
              <a:gd name="connsiteX8" fmla="*/ 9203 w 5047928"/>
              <a:gd name="connsiteY8" fmla="*/ 819150 h 1485900"/>
              <a:gd name="connsiteX0" fmla="*/ 2139 w 5040864"/>
              <a:gd name="connsiteY0" fmla="*/ 819150 h 1485900"/>
              <a:gd name="connsiteX1" fmla="*/ 2431014 w 5040864"/>
              <a:gd name="connsiteY1" fmla="*/ 819150 h 1485900"/>
              <a:gd name="connsiteX2" fmla="*/ 2431014 w 5040864"/>
              <a:gd name="connsiteY2" fmla="*/ 0 h 1485900"/>
              <a:gd name="connsiteX3" fmla="*/ 3402564 w 5040864"/>
              <a:gd name="connsiteY3" fmla="*/ 0 h 1485900"/>
              <a:gd name="connsiteX4" fmla="*/ 3402564 w 5040864"/>
              <a:gd name="connsiteY4" fmla="*/ 790575 h 1485900"/>
              <a:gd name="connsiteX5" fmla="*/ 5040864 w 5040864"/>
              <a:gd name="connsiteY5" fmla="*/ 790575 h 1485900"/>
              <a:gd name="connsiteX6" fmla="*/ 5040864 w 5040864"/>
              <a:gd name="connsiteY6" fmla="*/ 1485900 h 1485900"/>
              <a:gd name="connsiteX7" fmla="*/ 0 w 5040864"/>
              <a:gd name="connsiteY7" fmla="*/ 1485900 h 1485900"/>
              <a:gd name="connsiteX8" fmla="*/ 2139 w 5040864"/>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0864" h="1485900">
                <a:moveTo>
                  <a:pt x="2139" y="819150"/>
                </a:moveTo>
                <a:lnTo>
                  <a:pt x="2431014" y="819150"/>
                </a:lnTo>
                <a:lnTo>
                  <a:pt x="2431014" y="0"/>
                </a:lnTo>
                <a:lnTo>
                  <a:pt x="3402564" y="0"/>
                </a:lnTo>
                <a:lnTo>
                  <a:pt x="3402564" y="790575"/>
                </a:lnTo>
                <a:lnTo>
                  <a:pt x="5040864" y="790575"/>
                </a:lnTo>
                <a:lnTo>
                  <a:pt x="5040864" y="1485900"/>
                </a:lnTo>
                <a:lnTo>
                  <a:pt x="0" y="1485900"/>
                </a:lnTo>
                <a:lnTo>
                  <a:pt x="2139" y="81915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5" name="円/楕円 164"/>
          <p:cNvSpPr>
            <a:spLocks noChangeAspect="1"/>
          </p:cNvSpPr>
          <p:nvPr/>
        </p:nvSpPr>
        <p:spPr>
          <a:xfrm>
            <a:off x="2872896" y="4793399"/>
            <a:ext cx="36000" cy="36000"/>
          </a:xfrm>
          <a:prstGeom prst="ellipse">
            <a:avLst/>
          </a:prstGeom>
          <a:solidFill>
            <a:srgbClr val="00B050"/>
          </a:solidFill>
          <a:ln w="76200">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66" name="直線コネクタ 165"/>
          <p:cNvCxnSpPr>
            <a:cxnSpLocks noChangeAspect="1"/>
            <a:stCxn id="165" idx="7"/>
          </p:cNvCxnSpPr>
          <p:nvPr/>
        </p:nvCxnSpPr>
        <p:spPr>
          <a:xfrm flipV="1">
            <a:off x="2903624" y="4057841"/>
            <a:ext cx="379876" cy="74083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p:cNvCxnSpPr>
            <a:cxnSpLocks noChangeAspect="1"/>
            <a:stCxn id="165" idx="7"/>
          </p:cNvCxnSpPr>
          <p:nvPr/>
        </p:nvCxnSpPr>
        <p:spPr>
          <a:xfrm flipV="1">
            <a:off x="2903624" y="4068221"/>
            <a:ext cx="268360" cy="73045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p:cNvCxnSpPr>
            <a:cxnSpLocks noChangeAspect="1"/>
          </p:cNvCxnSpPr>
          <p:nvPr/>
        </p:nvCxnSpPr>
        <p:spPr>
          <a:xfrm flipV="1">
            <a:off x="2903623" y="4068236"/>
            <a:ext cx="589490" cy="72975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p:cNvCxnSpPr>
            <a:cxnSpLocks noChangeAspect="1"/>
          </p:cNvCxnSpPr>
          <p:nvPr/>
        </p:nvCxnSpPr>
        <p:spPr>
          <a:xfrm flipV="1">
            <a:off x="2908896" y="4530317"/>
            <a:ext cx="682536" cy="27267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0" name="直線コネクタ 169"/>
          <p:cNvCxnSpPr>
            <a:cxnSpLocks noChangeAspect="1"/>
            <a:stCxn id="165" idx="7"/>
          </p:cNvCxnSpPr>
          <p:nvPr/>
        </p:nvCxnSpPr>
        <p:spPr>
          <a:xfrm flipV="1">
            <a:off x="2903624" y="4645461"/>
            <a:ext cx="687808" cy="15321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p:cNvCxnSpPr>
            <a:cxnSpLocks noChangeAspect="1"/>
            <a:stCxn id="165" idx="7"/>
          </p:cNvCxnSpPr>
          <p:nvPr/>
        </p:nvCxnSpPr>
        <p:spPr>
          <a:xfrm flipV="1">
            <a:off x="2903624" y="4793983"/>
            <a:ext cx="687808" cy="468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2" name="直線コネクタ 171"/>
          <p:cNvCxnSpPr>
            <a:cxnSpLocks noChangeAspect="1"/>
            <a:stCxn id="165" idx="7"/>
          </p:cNvCxnSpPr>
          <p:nvPr/>
        </p:nvCxnSpPr>
        <p:spPr>
          <a:xfrm>
            <a:off x="2903764" y="4798759"/>
            <a:ext cx="688881" cy="4854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3" name="直線コネクタ 172"/>
          <p:cNvCxnSpPr>
            <a:cxnSpLocks noChangeAspect="1"/>
            <a:stCxn id="165" idx="7"/>
          </p:cNvCxnSpPr>
          <p:nvPr/>
        </p:nvCxnSpPr>
        <p:spPr>
          <a:xfrm>
            <a:off x="2903637" y="4798704"/>
            <a:ext cx="694229" cy="10425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4" name="直線コネクタ 173"/>
          <p:cNvCxnSpPr>
            <a:cxnSpLocks noChangeAspect="1"/>
            <a:stCxn id="165" idx="7"/>
          </p:cNvCxnSpPr>
          <p:nvPr/>
        </p:nvCxnSpPr>
        <p:spPr>
          <a:xfrm>
            <a:off x="2903637" y="4798671"/>
            <a:ext cx="682571" cy="14770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98" name="フリーフォーム 197"/>
          <p:cNvSpPr/>
          <p:nvPr/>
        </p:nvSpPr>
        <p:spPr>
          <a:xfrm>
            <a:off x="5510815" y="4048354"/>
            <a:ext cx="5096274"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2141 w 5040866"/>
              <a:gd name="connsiteY0" fmla="*/ 819150 h 1485900"/>
              <a:gd name="connsiteX1" fmla="*/ 2431016 w 5040866"/>
              <a:gd name="connsiteY1" fmla="*/ 819150 h 1485900"/>
              <a:gd name="connsiteX2" fmla="*/ 2431016 w 5040866"/>
              <a:gd name="connsiteY2" fmla="*/ 0 h 1485900"/>
              <a:gd name="connsiteX3" fmla="*/ 3402566 w 5040866"/>
              <a:gd name="connsiteY3" fmla="*/ 0 h 1485900"/>
              <a:gd name="connsiteX4" fmla="*/ 3402566 w 5040866"/>
              <a:gd name="connsiteY4" fmla="*/ 790575 h 1485900"/>
              <a:gd name="connsiteX5" fmla="*/ 5040866 w 5040866"/>
              <a:gd name="connsiteY5" fmla="*/ 790575 h 1485900"/>
              <a:gd name="connsiteX6" fmla="*/ 5040866 w 5040866"/>
              <a:gd name="connsiteY6" fmla="*/ 1485900 h 1485900"/>
              <a:gd name="connsiteX7" fmla="*/ 0 w 5040866"/>
              <a:gd name="connsiteY7" fmla="*/ 1485900 h 1485900"/>
              <a:gd name="connsiteX8" fmla="*/ 2141 w 5040866"/>
              <a:gd name="connsiteY8" fmla="*/ 819150 h 1485900"/>
              <a:gd name="connsiteX0" fmla="*/ 185 w 5038910"/>
              <a:gd name="connsiteY0" fmla="*/ 819150 h 1485900"/>
              <a:gd name="connsiteX1" fmla="*/ 2429060 w 5038910"/>
              <a:gd name="connsiteY1" fmla="*/ 819150 h 1485900"/>
              <a:gd name="connsiteX2" fmla="*/ 2429060 w 5038910"/>
              <a:gd name="connsiteY2" fmla="*/ 0 h 1485900"/>
              <a:gd name="connsiteX3" fmla="*/ 3400610 w 5038910"/>
              <a:gd name="connsiteY3" fmla="*/ 0 h 1485900"/>
              <a:gd name="connsiteX4" fmla="*/ 3400610 w 5038910"/>
              <a:gd name="connsiteY4" fmla="*/ 790575 h 1485900"/>
              <a:gd name="connsiteX5" fmla="*/ 5038910 w 5038910"/>
              <a:gd name="connsiteY5" fmla="*/ 790575 h 1485900"/>
              <a:gd name="connsiteX6" fmla="*/ 5038910 w 5038910"/>
              <a:gd name="connsiteY6" fmla="*/ 1485900 h 1485900"/>
              <a:gd name="connsiteX7" fmla="*/ 399 w 5038910"/>
              <a:gd name="connsiteY7" fmla="*/ 1485900 h 1485900"/>
              <a:gd name="connsiteX8" fmla="*/ 185 w 5038910"/>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910" h="1485900">
                <a:moveTo>
                  <a:pt x="185" y="819150"/>
                </a:moveTo>
                <a:lnTo>
                  <a:pt x="2429060" y="819150"/>
                </a:lnTo>
                <a:lnTo>
                  <a:pt x="2429060" y="0"/>
                </a:lnTo>
                <a:lnTo>
                  <a:pt x="3400610" y="0"/>
                </a:lnTo>
                <a:lnTo>
                  <a:pt x="3400610" y="790575"/>
                </a:lnTo>
                <a:lnTo>
                  <a:pt x="5038910" y="790575"/>
                </a:lnTo>
                <a:lnTo>
                  <a:pt x="5038910" y="1485900"/>
                </a:lnTo>
                <a:lnTo>
                  <a:pt x="399" y="1485900"/>
                </a:lnTo>
                <a:cubicBezTo>
                  <a:pt x="1113" y="1263650"/>
                  <a:pt x="-529" y="1041400"/>
                  <a:pt x="185"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0" name="円/楕円 199"/>
          <p:cNvSpPr>
            <a:spLocks noChangeAspect="1"/>
          </p:cNvSpPr>
          <p:nvPr/>
        </p:nvSpPr>
        <p:spPr>
          <a:xfrm>
            <a:off x="8645680" y="5443850"/>
            <a:ext cx="36000" cy="36000"/>
          </a:xfrm>
          <a:prstGeom prst="ellipse">
            <a:avLst/>
          </a:prstGeom>
          <a:solidFill>
            <a:srgbClr val="0070C0"/>
          </a:solidFill>
          <a:ln w="76200">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201" name="直線コネクタ 200"/>
          <p:cNvCxnSpPr>
            <a:cxnSpLocks noChangeAspect="1"/>
          </p:cNvCxnSpPr>
          <p:nvPr/>
        </p:nvCxnSpPr>
        <p:spPr>
          <a:xfrm flipV="1">
            <a:off x="8676410" y="4943590"/>
            <a:ext cx="260581" cy="50818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a:cxnSpLocks noChangeAspect="1"/>
          </p:cNvCxnSpPr>
          <p:nvPr/>
        </p:nvCxnSpPr>
        <p:spPr>
          <a:xfrm flipV="1">
            <a:off x="8676410" y="4731411"/>
            <a:ext cx="260581" cy="70927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a:cxnSpLocks noChangeAspect="1"/>
          </p:cNvCxnSpPr>
          <p:nvPr/>
        </p:nvCxnSpPr>
        <p:spPr>
          <a:xfrm flipV="1">
            <a:off x="8687164" y="4981814"/>
            <a:ext cx="379028" cy="46921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a:cxnSpLocks noChangeAspect="1"/>
          </p:cNvCxnSpPr>
          <p:nvPr/>
        </p:nvCxnSpPr>
        <p:spPr>
          <a:xfrm flipV="1">
            <a:off x="8690894" y="4991960"/>
            <a:ext cx="1184461" cy="47318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a:cxnSpLocks noChangeAspect="1"/>
          </p:cNvCxnSpPr>
          <p:nvPr/>
        </p:nvCxnSpPr>
        <p:spPr>
          <a:xfrm flipV="1">
            <a:off x="8656436" y="5020950"/>
            <a:ext cx="1947334" cy="4337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a:cxnSpLocks noChangeAspect="1"/>
            <a:stCxn id="200" idx="7"/>
          </p:cNvCxnSpPr>
          <p:nvPr/>
        </p:nvCxnSpPr>
        <p:spPr>
          <a:xfrm flipV="1">
            <a:off x="8676409" y="5435441"/>
            <a:ext cx="1907183" cy="1299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7" name="直線コネクタ 206"/>
          <p:cNvCxnSpPr>
            <a:cxnSpLocks noChangeAspect="1"/>
            <a:stCxn id="200" idx="7"/>
          </p:cNvCxnSpPr>
          <p:nvPr/>
        </p:nvCxnSpPr>
        <p:spPr>
          <a:xfrm>
            <a:off x="8676409" y="5449124"/>
            <a:ext cx="1907183" cy="13440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8" name="直線コネクタ 207"/>
          <p:cNvCxnSpPr>
            <a:cxnSpLocks noChangeAspect="1"/>
            <a:stCxn id="200" idx="7"/>
          </p:cNvCxnSpPr>
          <p:nvPr/>
        </p:nvCxnSpPr>
        <p:spPr>
          <a:xfrm>
            <a:off x="8676409" y="5449124"/>
            <a:ext cx="1927259" cy="28943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p:cNvCxnSpPr>
            <a:cxnSpLocks noChangeAspect="1"/>
            <a:stCxn id="200" idx="7"/>
          </p:cNvCxnSpPr>
          <p:nvPr/>
        </p:nvCxnSpPr>
        <p:spPr>
          <a:xfrm>
            <a:off x="8676414" y="5449122"/>
            <a:ext cx="1391240" cy="30104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11" name="グループ化 210"/>
          <p:cNvGrpSpPr/>
          <p:nvPr/>
        </p:nvGrpSpPr>
        <p:grpSpPr>
          <a:xfrm rot="2116704">
            <a:off x="14211254" y="2987695"/>
            <a:ext cx="304800" cy="304800"/>
            <a:chOff x="2305050" y="3905250"/>
            <a:chExt cx="304800" cy="304800"/>
          </a:xfrm>
        </p:grpSpPr>
        <p:sp>
          <p:nvSpPr>
            <p:cNvPr id="212" name="円/楕円 211"/>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3" name="直線コネクタ 212"/>
            <p:cNvCxnSpPr>
              <a:endCxn id="212"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5" name="フリーフォーム 234"/>
          <p:cNvSpPr/>
          <p:nvPr/>
        </p:nvSpPr>
        <p:spPr>
          <a:xfrm>
            <a:off x="200734" y="154331"/>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9203 w 5047928"/>
              <a:gd name="connsiteY0" fmla="*/ 819150 h 1487955"/>
              <a:gd name="connsiteX1" fmla="*/ 2438078 w 5047928"/>
              <a:gd name="connsiteY1" fmla="*/ 819150 h 1487955"/>
              <a:gd name="connsiteX2" fmla="*/ 2438078 w 5047928"/>
              <a:gd name="connsiteY2" fmla="*/ 0 h 1487955"/>
              <a:gd name="connsiteX3" fmla="*/ 3409628 w 5047928"/>
              <a:gd name="connsiteY3" fmla="*/ 0 h 1487955"/>
              <a:gd name="connsiteX4" fmla="*/ 3409628 w 5047928"/>
              <a:gd name="connsiteY4" fmla="*/ 790575 h 1487955"/>
              <a:gd name="connsiteX5" fmla="*/ 5047928 w 5047928"/>
              <a:gd name="connsiteY5" fmla="*/ 790575 h 1487955"/>
              <a:gd name="connsiteX6" fmla="*/ 5047928 w 5047928"/>
              <a:gd name="connsiteY6" fmla="*/ 1485900 h 1487955"/>
              <a:gd name="connsiteX7" fmla="*/ 0 w 5047928"/>
              <a:gd name="connsiteY7" fmla="*/ 1487955 h 1487955"/>
              <a:gd name="connsiteX8" fmla="*/ 9203 w 5047928"/>
              <a:gd name="connsiteY8" fmla="*/ 819150 h 1487955"/>
              <a:gd name="connsiteX0" fmla="*/ 4494 w 5043219"/>
              <a:gd name="connsiteY0" fmla="*/ 819150 h 1485900"/>
              <a:gd name="connsiteX1" fmla="*/ 2433369 w 5043219"/>
              <a:gd name="connsiteY1" fmla="*/ 819150 h 1485900"/>
              <a:gd name="connsiteX2" fmla="*/ 2433369 w 5043219"/>
              <a:gd name="connsiteY2" fmla="*/ 0 h 1485900"/>
              <a:gd name="connsiteX3" fmla="*/ 3404919 w 5043219"/>
              <a:gd name="connsiteY3" fmla="*/ 0 h 1485900"/>
              <a:gd name="connsiteX4" fmla="*/ 3404919 w 5043219"/>
              <a:gd name="connsiteY4" fmla="*/ 790575 h 1485900"/>
              <a:gd name="connsiteX5" fmla="*/ 5043219 w 5043219"/>
              <a:gd name="connsiteY5" fmla="*/ 790575 h 1485900"/>
              <a:gd name="connsiteX6" fmla="*/ 5043219 w 5043219"/>
              <a:gd name="connsiteY6" fmla="*/ 1485900 h 1485900"/>
              <a:gd name="connsiteX7" fmla="*/ 0 w 5043219"/>
              <a:gd name="connsiteY7" fmla="*/ 1485900 h 1485900"/>
              <a:gd name="connsiteX8" fmla="*/ 4494 w 5043219"/>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570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570" y="1485900"/>
                </a:lnTo>
                <a:cubicBezTo>
                  <a:pt x="1713" y="1263650"/>
                  <a:pt x="857" y="1041400"/>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9" name="円/楕円 238"/>
          <p:cNvSpPr/>
          <p:nvPr/>
        </p:nvSpPr>
        <p:spPr>
          <a:xfrm>
            <a:off x="3169108" y="1251527"/>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240" name="直線コネクタ 239"/>
          <p:cNvCxnSpPr>
            <a:cxnSpLocks noChangeAspect="1"/>
          </p:cNvCxnSpPr>
          <p:nvPr/>
        </p:nvCxnSpPr>
        <p:spPr>
          <a:xfrm flipV="1">
            <a:off x="3193680" y="395235"/>
            <a:ext cx="441663" cy="86132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p:cNvCxnSpPr>
            <a:cxnSpLocks noChangeAspect="1"/>
          </p:cNvCxnSpPr>
          <p:nvPr/>
        </p:nvCxnSpPr>
        <p:spPr>
          <a:xfrm flipV="1">
            <a:off x="3186060" y="153270"/>
            <a:ext cx="402717" cy="10961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2" name="直線コネクタ 241"/>
          <p:cNvCxnSpPr>
            <a:cxnSpLocks noChangeAspect="1"/>
          </p:cNvCxnSpPr>
          <p:nvPr/>
        </p:nvCxnSpPr>
        <p:spPr>
          <a:xfrm flipV="1">
            <a:off x="3212730" y="737786"/>
            <a:ext cx="405001" cy="50136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p:cNvCxnSpPr>
            <a:cxnSpLocks noChangeAspect="1"/>
          </p:cNvCxnSpPr>
          <p:nvPr/>
        </p:nvCxnSpPr>
        <p:spPr>
          <a:xfrm flipV="1">
            <a:off x="3186060" y="1060718"/>
            <a:ext cx="472364" cy="18870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p:cNvCxnSpPr>
            <a:cxnSpLocks noChangeAspect="1"/>
          </p:cNvCxnSpPr>
          <p:nvPr/>
        </p:nvCxnSpPr>
        <p:spPr>
          <a:xfrm flipV="1">
            <a:off x="3186060" y="1079717"/>
            <a:ext cx="761878" cy="16971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p:cNvCxnSpPr>
            <a:cxnSpLocks noChangeAspect="1"/>
          </p:cNvCxnSpPr>
          <p:nvPr/>
        </p:nvCxnSpPr>
        <p:spPr>
          <a:xfrm flipV="1">
            <a:off x="3186060" y="1251527"/>
            <a:ext cx="2087863" cy="1423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6" name="直線コネクタ 245"/>
          <p:cNvCxnSpPr>
            <a:cxnSpLocks noChangeAspect="1"/>
          </p:cNvCxnSpPr>
          <p:nvPr/>
        </p:nvCxnSpPr>
        <p:spPr>
          <a:xfrm>
            <a:off x="3186060" y="1251527"/>
            <a:ext cx="2087863" cy="14713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7" name="直線コネクタ 246"/>
          <p:cNvCxnSpPr>
            <a:cxnSpLocks noChangeAspect="1"/>
          </p:cNvCxnSpPr>
          <p:nvPr/>
        </p:nvCxnSpPr>
        <p:spPr>
          <a:xfrm>
            <a:off x="3186060" y="1251527"/>
            <a:ext cx="2087863" cy="3135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p:cNvCxnSpPr>
            <a:cxnSpLocks noChangeAspect="1"/>
          </p:cNvCxnSpPr>
          <p:nvPr/>
        </p:nvCxnSpPr>
        <p:spPr>
          <a:xfrm>
            <a:off x="3186060" y="1251527"/>
            <a:ext cx="2087863" cy="45178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9" name="テキスト ボックス 248"/>
          <p:cNvSpPr txBox="1"/>
          <p:nvPr/>
        </p:nvSpPr>
        <p:spPr>
          <a:xfrm>
            <a:off x="9267584" y="2577047"/>
            <a:ext cx="812868" cy="369332"/>
          </a:xfrm>
          <a:prstGeom prst="rect">
            <a:avLst/>
          </a:prstGeom>
          <a:noFill/>
        </p:spPr>
        <p:txBody>
          <a:bodyPr wrap="square" rtlCol="0">
            <a:spAutoFit/>
          </a:bodyPr>
          <a:lstStyle/>
          <a:p>
            <a:r>
              <a:rPr kumimoji="1" lang="ja-JP" altLang="en-US" b="1" dirty="0" smtClean="0">
                <a:solidFill>
                  <a:srgbClr val="FF0000"/>
                </a:solidFill>
              </a:rPr>
              <a:t>粒子</a:t>
            </a:r>
            <a:r>
              <a:rPr lang="en-US" altLang="ja-JP" b="1" dirty="0">
                <a:solidFill>
                  <a:srgbClr val="FF0000"/>
                </a:solidFill>
              </a:rPr>
              <a:t>1</a:t>
            </a:r>
            <a:endParaRPr kumimoji="1" lang="ja-JP" altLang="en-US" b="1" dirty="0">
              <a:solidFill>
                <a:srgbClr val="FF0000"/>
              </a:solidFill>
            </a:endParaRPr>
          </a:p>
        </p:txBody>
      </p:sp>
      <p:sp>
        <p:nvSpPr>
          <p:cNvPr id="250" name="テキスト ボックス 249"/>
          <p:cNvSpPr txBox="1"/>
          <p:nvPr/>
        </p:nvSpPr>
        <p:spPr>
          <a:xfrm>
            <a:off x="3910207" y="4474894"/>
            <a:ext cx="812868" cy="369332"/>
          </a:xfrm>
          <a:prstGeom prst="rect">
            <a:avLst/>
          </a:prstGeom>
          <a:noFill/>
        </p:spPr>
        <p:txBody>
          <a:bodyPr wrap="square" rtlCol="0">
            <a:spAutoFit/>
          </a:bodyPr>
          <a:lstStyle/>
          <a:p>
            <a:r>
              <a:rPr lang="ja-JP" altLang="en-US" b="1" dirty="0">
                <a:solidFill>
                  <a:srgbClr val="00B050"/>
                </a:solidFill>
              </a:rPr>
              <a:t>粒子</a:t>
            </a:r>
            <a:r>
              <a:rPr lang="en-US" altLang="ja-JP" b="1" dirty="0" smtClean="0">
                <a:solidFill>
                  <a:srgbClr val="00B050"/>
                </a:solidFill>
              </a:rPr>
              <a:t>2</a:t>
            </a:r>
            <a:endParaRPr lang="ja-JP" altLang="en-US" b="1" dirty="0">
              <a:solidFill>
                <a:srgbClr val="00B050"/>
              </a:solidFill>
            </a:endParaRPr>
          </a:p>
        </p:txBody>
      </p:sp>
      <p:sp>
        <p:nvSpPr>
          <p:cNvPr id="251" name="テキスト ボックス 250"/>
          <p:cNvSpPr txBox="1"/>
          <p:nvPr/>
        </p:nvSpPr>
        <p:spPr>
          <a:xfrm>
            <a:off x="9283783" y="4477859"/>
            <a:ext cx="812868" cy="369332"/>
          </a:xfrm>
          <a:prstGeom prst="rect">
            <a:avLst/>
          </a:prstGeom>
          <a:noFill/>
        </p:spPr>
        <p:txBody>
          <a:bodyPr wrap="square" rtlCol="0">
            <a:spAutoFit/>
          </a:bodyPr>
          <a:lstStyle/>
          <a:p>
            <a:r>
              <a:rPr lang="ja-JP" altLang="en-US" b="1" dirty="0" smtClean="0">
                <a:solidFill>
                  <a:srgbClr val="0070C0"/>
                </a:solidFill>
              </a:rPr>
              <a:t>粒子</a:t>
            </a:r>
            <a:r>
              <a:rPr lang="en-US" altLang="ja-JP" b="1" dirty="0" smtClean="0">
                <a:solidFill>
                  <a:srgbClr val="0070C0"/>
                </a:solidFill>
              </a:rPr>
              <a:t>3</a:t>
            </a:r>
            <a:endParaRPr lang="ja-JP" altLang="en-US" b="1" dirty="0">
              <a:solidFill>
                <a:srgbClr val="0070C0"/>
              </a:solidFill>
            </a:endParaRPr>
          </a:p>
        </p:txBody>
      </p:sp>
      <p:sp>
        <p:nvSpPr>
          <p:cNvPr id="252" name="テキスト ボックス 251"/>
          <p:cNvSpPr txBox="1"/>
          <p:nvPr/>
        </p:nvSpPr>
        <p:spPr>
          <a:xfrm>
            <a:off x="3976276" y="591136"/>
            <a:ext cx="1036380" cy="369332"/>
          </a:xfrm>
          <a:prstGeom prst="rect">
            <a:avLst/>
          </a:prstGeom>
          <a:noFill/>
        </p:spPr>
        <p:txBody>
          <a:bodyPr wrap="square" rtlCol="0">
            <a:spAutoFit/>
          </a:bodyPr>
          <a:lstStyle/>
          <a:p>
            <a:r>
              <a:rPr lang="ja-JP" altLang="en-US" b="1" dirty="0" smtClean="0">
                <a:solidFill>
                  <a:srgbClr val="7030A0"/>
                </a:solidFill>
              </a:rPr>
              <a:t>実観測</a:t>
            </a:r>
            <a:endParaRPr lang="ja-JP" altLang="en-US" b="1" dirty="0">
              <a:solidFill>
                <a:srgbClr val="7030A0"/>
              </a:solidFill>
            </a:endParaRPr>
          </a:p>
        </p:txBody>
      </p:sp>
      <p:sp>
        <p:nvSpPr>
          <p:cNvPr id="260" name="テキスト ボックス 259"/>
          <p:cNvSpPr txBox="1"/>
          <p:nvPr/>
        </p:nvSpPr>
        <p:spPr>
          <a:xfrm>
            <a:off x="3679672" y="2521207"/>
            <a:ext cx="812868" cy="369332"/>
          </a:xfrm>
          <a:prstGeom prst="rect">
            <a:avLst/>
          </a:prstGeom>
          <a:noFill/>
        </p:spPr>
        <p:txBody>
          <a:bodyPr wrap="square" rtlCol="0">
            <a:spAutoFit/>
          </a:bodyPr>
          <a:lstStyle/>
          <a:p>
            <a:r>
              <a:rPr kumimoji="1" lang="ja-JP" altLang="en-US" b="1" dirty="0" smtClean="0">
                <a:solidFill>
                  <a:srgbClr val="FF0000"/>
                </a:solidFill>
              </a:rPr>
              <a:t>粒子</a:t>
            </a:r>
            <a:r>
              <a:rPr lang="en-US" altLang="ja-JP" b="1" dirty="0">
                <a:solidFill>
                  <a:srgbClr val="FF0000"/>
                </a:solidFill>
              </a:rPr>
              <a:t>1</a:t>
            </a:r>
            <a:endParaRPr kumimoji="1" lang="ja-JP" altLang="en-US" b="1" dirty="0">
              <a:solidFill>
                <a:srgbClr val="FF0000"/>
              </a:solidFill>
            </a:endParaRPr>
          </a:p>
        </p:txBody>
      </p:sp>
      <p:sp>
        <p:nvSpPr>
          <p:cNvPr id="261" name="テキスト ボックス 260"/>
          <p:cNvSpPr txBox="1"/>
          <p:nvPr/>
        </p:nvSpPr>
        <p:spPr>
          <a:xfrm>
            <a:off x="1384339" y="2715350"/>
            <a:ext cx="812868" cy="369332"/>
          </a:xfrm>
          <a:prstGeom prst="rect">
            <a:avLst/>
          </a:prstGeom>
          <a:noFill/>
        </p:spPr>
        <p:txBody>
          <a:bodyPr wrap="square" rtlCol="0">
            <a:spAutoFit/>
          </a:bodyPr>
          <a:lstStyle/>
          <a:p>
            <a:r>
              <a:rPr lang="ja-JP" altLang="en-US" b="1" dirty="0">
                <a:solidFill>
                  <a:srgbClr val="00B050"/>
                </a:solidFill>
              </a:rPr>
              <a:t>粒子</a:t>
            </a:r>
            <a:r>
              <a:rPr lang="en-US" altLang="ja-JP" b="1" dirty="0" smtClean="0">
                <a:solidFill>
                  <a:srgbClr val="00B050"/>
                </a:solidFill>
              </a:rPr>
              <a:t>2</a:t>
            </a:r>
            <a:endParaRPr lang="ja-JP" altLang="en-US" b="1" dirty="0">
              <a:solidFill>
                <a:srgbClr val="00B050"/>
              </a:solidFill>
            </a:endParaRPr>
          </a:p>
        </p:txBody>
      </p:sp>
      <p:sp>
        <p:nvSpPr>
          <p:cNvPr id="262" name="テキスト ボックス 261"/>
          <p:cNvSpPr txBox="1"/>
          <p:nvPr/>
        </p:nvSpPr>
        <p:spPr>
          <a:xfrm>
            <a:off x="3907332" y="3485188"/>
            <a:ext cx="812868" cy="369332"/>
          </a:xfrm>
          <a:prstGeom prst="rect">
            <a:avLst/>
          </a:prstGeom>
          <a:noFill/>
        </p:spPr>
        <p:txBody>
          <a:bodyPr wrap="square" rtlCol="0">
            <a:spAutoFit/>
          </a:bodyPr>
          <a:lstStyle/>
          <a:p>
            <a:r>
              <a:rPr lang="ja-JP" altLang="en-US" b="1" dirty="0" smtClean="0">
                <a:solidFill>
                  <a:srgbClr val="0070C0"/>
                </a:solidFill>
              </a:rPr>
              <a:t>粒子</a:t>
            </a:r>
            <a:r>
              <a:rPr lang="en-US" altLang="ja-JP" b="1" dirty="0" smtClean="0">
                <a:solidFill>
                  <a:srgbClr val="0070C0"/>
                </a:solidFill>
              </a:rPr>
              <a:t>3</a:t>
            </a:r>
            <a:endParaRPr lang="ja-JP" altLang="en-US" b="1" dirty="0">
              <a:solidFill>
                <a:srgbClr val="0070C0"/>
              </a:solidFill>
            </a:endParaRPr>
          </a:p>
        </p:txBody>
      </p:sp>
      <p:grpSp>
        <p:nvGrpSpPr>
          <p:cNvPr id="236" name="グループ化 235"/>
          <p:cNvGrpSpPr/>
          <p:nvPr/>
        </p:nvGrpSpPr>
        <p:grpSpPr>
          <a:xfrm rot="2116704">
            <a:off x="2999807" y="1135015"/>
            <a:ext cx="304800" cy="304800"/>
            <a:chOff x="2305050" y="3905250"/>
            <a:chExt cx="304800" cy="304800"/>
          </a:xfrm>
          <a:solidFill>
            <a:schemeClr val="bg1"/>
          </a:solidFill>
        </p:grpSpPr>
        <p:sp>
          <p:nvSpPr>
            <p:cNvPr id="237" name="円/楕円 236"/>
            <p:cNvSpPr/>
            <p:nvPr/>
          </p:nvSpPr>
          <p:spPr>
            <a:xfrm>
              <a:off x="2305050" y="3905250"/>
              <a:ext cx="304800" cy="3048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8" name="直線コネクタ 237"/>
            <p:cNvCxnSpPr>
              <a:endCxn id="237" idx="7"/>
            </p:cNvCxnSpPr>
            <p:nvPr/>
          </p:nvCxnSpPr>
          <p:spPr>
            <a:xfrm flipV="1">
              <a:off x="2460625" y="3949887"/>
              <a:ext cx="104588" cy="9823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 name="直線矢印コネクタ 2"/>
          <p:cNvCxnSpPr>
            <a:stCxn id="261" idx="3"/>
          </p:cNvCxnSpPr>
          <p:nvPr/>
        </p:nvCxnSpPr>
        <p:spPr>
          <a:xfrm flipV="1">
            <a:off x="2197207" y="2865523"/>
            <a:ext cx="640777" cy="3449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四角形吹き出し 11"/>
          <p:cNvSpPr/>
          <p:nvPr/>
        </p:nvSpPr>
        <p:spPr>
          <a:xfrm>
            <a:off x="1048693" y="355426"/>
            <a:ext cx="1465010" cy="894001"/>
          </a:xfrm>
          <a:prstGeom prst="wedgeRectCallout">
            <a:avLst>
              <a:gd name="adj1" fmla="val 78019"/>
              <a:gd name="adj2" fmla="val 3408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chemeClr val="tx1"/>
                </a:solidFill>
              </a:rPr>
              <a:t>神のみぞ知る</a:t>
            </a:r>
            <a:endParaRPr kumimoji="1" lang="en-US" altLang="ja-JP" sz="1600" dirty="0" smtClean="0">
              <a:solidFill>
                <a:schemeClr val="tx1"/>
              </a:solidFill>
            </a:endParaRPr>
          </a:p>
          <a:p>
            <a:pPr algn="ctr"/>
            <a:r>
              <a:rPr lang="ja-JP" altLang="en-US" sz="1600" dirty="0">
                <a:solidFill>
                  <a:schemeClr val="tx1"/>
                </a:solidFill>
              </a:rPr>
              <a:t>真</a:t>
            </a:r>
            <a:r>
              <a:rPr lang="ja-JP" altLang="en-US" sz="1600" dirty="0" smtClean="0">
                <a:solidFill>
                  <a:schemeClr val="tx1"/>
                </a:solidFill>
              </a:rPr>
              <a:t>の</a:t>
            </a:r>
            <a:r>
              <a:rPr lang="ja-JP" altLang="en-US" sz="1600" dirty="0" smtClean="0">
                <a:solidFill>
                  <a:schemeClr val="tx1"/>
                </a:solidFill>
              </a:rPr>
              <a:t>位置</a:t>
            </a:r>
            <a:endParaRPr lang="en-US" altLang="ja-JP" sz="1600" dirty="0" smtClean="0">
              <a:solidFill>
                <a:schemeClr val="tx1"/>
              </a:solidFill>
            </a:endParaRPr>
          </a:p>
          <a:p>
            <a:pPr algn="ctr"/>
            <a:r>
              <a:rPr kumimoji="1" lang="ja-JP" altLang="en-US" sz="1600" dirty="0" smtClean="0">
                <a:solidFill>
                  <a:schemeClr val="tx1"/>
                </a:solidFill>
              </a:rPr>
              <a:t>→不明</a:t>
            </a:r>
            <a:endParaRPr kumimoji="1" lang="ja-JP" altLang="en-US" sz="1600" dirty="0">
              <a:solidFill>
                <a:schemeClr val="tx1"/>
              </a:solidFill>
            </a:endParaRPr>
          </a:p>
        </p:txBody>
      </p:sp>
      <p:cxnSp>
        <p:nvCxnSpPr>
          <p:cNvPr id="377" name="直線矢印コネクタ 376"/>
          <p:cNvCxnSpPr/>
          <p:nvPr/>
        </p:nvCxnSpPr>
        <p:spPr>
          <a:xfrm flipH="1">
            <a:off x="3352973" y="2823297"/>
            <a:ext cx="344177" cy="3371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直線矢印コネクタ 377"/>
          <p:cNvCxnSpPr/>
          <p:nvPr/>
        </p:nvCxnSpPr>
        <p:spPr>
          <a:xfrm flipH="1" flipV="1">
            <a:off x="3423037" y="3515942"/>
            <a:ext cx="444561" cy="8866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9" name="四角形吹き出し 378"/>
          <p:cNvSpPr/>
          <p:nvPr/>
        </p:nvSpPr>
        <p:spPr>
          <a:xfrm>
            <a:off x="5484810" y="2324773"/>
            <a:ext cx="3103487" cy="696291"/>
          </a:xfrm>
          <a:prstGeom prst="wedgeRectCallout">
            <a:avLst>
              <a:gd name="adj1" fmla="val 43066"/>
              <a:gd name="adj2" fmla="val 8334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粒子</a:t>
            </a:r>
            <a:r>
              <a:rPr lang="ja-JP" altLang="en-US" sz="1600" dirty="0" smtClean="0">
                <a:solidFill>
                  <a:schemeClr val="tx1"/>
                </a:solidFill>
              </a:rPr>
              <a:t>の</a:t>
            </a:r>
            <a:r>
              <a:rPr lang="ja-JP" altLang="en-US" sz="1600" dirty="0" smtClean="0">
                <a:solidFill>
                  <a:schemeClr val="tx1"/>
                </a:solidFill>
              </a:rPr>
              <a:t>位置と地図から考えて，</a:t>
            </a:r>
            <a:endParaRPr lang="en-US" altLang="ja-JP" sz="1600" dirty="0" smtClean="0">
              <a:solidFill>
                <a:schemeClr val="tx1"/>
              </a:solidFill>
            </a:endParaRPr>
          </a:p>
          <a:p>
            <a:pPr algn="ctr"/>
            <a:r>
              <a:rPr kumimoji="1" lang="ja-JP" altLang="en-US" sz="1600" dirty="0" smtClean="0">
                <a:solidFill>
                  <a:schemeClr val="tx1"/>
                </a:solidFill>
              </a:rPr>
              <a:t>こんなセンサ値が得られるだろう</a:t>
            </a:r>
            <a:endParaRPr kumimoji="1" lang="ja-JP" altLang="en-US" sz="1600" dirty="0">
              <a:solidFill>
                <a:schemeClr val="tx1"/>
              </a:solidFill>
            </a:endParaRPr>
          </a:p>
        </p:txBody>
      </p:sp>
      <p:grpSp>
        <p:nvGrpSpPr>
          <p:cNvPr id="380" name="グループ化 379"/>
          <p:cNvGrpSpPr/>
          <p:nvPr/>
        </p:nvGrpSpPr>
        <p:grpSpPr>
          <a:xfrm>
            <a:off x="11796362" y="3220844"/>
            <a:ext cx="324000" cy="324000"/>
            <a:chOff x="3891840" y="1564894"/>
            <a:chExt cx="324000" cy="324000"/>
          </a:xfrm>
        </p:grpSpPr>
        <p:cxnSp>
          <p:nvCxnSpPr>
            <p:cNvPr id="381" name="直線矢印コネクタ 380"/>
            <p:cNvCxnSpPr/>
            <p:nvPr/>
          </p:nvCxnSpPr>
          <p:spPr>
            <a:xfrm flipV="1">
              <a:off x="3891840" y="1564894"/>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直線矢印コネクタ 381"/>
            <p:cNvCxnSpPr/>
            <p:nvPr/>
          </p:nvCxnSpPr>
          <p:spPr>
            <a:xfrm rot="5400000" flipV="1">
              <a:off x="4053840" y="1726894"/>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3" name="グループ化 382"/>
          <p:cNvGrpSpPr/>
          <p:nvPr/>
        </p:nvGrpSpPr>
        <p:grpSpPr>
          <a:xfrm>
            <a:off x="11550633" y="3596206"/>
            <a:ext cx="491458" cy="261610"/>
            <a:chOff x="1077132" y="2474328"/>
            <a:chExt cx="591648" cy="261610"/>
          </a:xfrm>
        </p:grpSpPr>
        <p:sp>
          <p:nvSpPr>
            <p:cNvPr id="384" name="正方形/長方形 383"/>
            <p:cNvSpPr/>
            <p:nvPr/>
          </p:nvSpPr>
          <p:spPr>
            <a:xfrm>
              <a:off x="1120956" y="2511757"/>
              <a:ext cx="504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85" name="テキスト ボックス 384"/>
            <p:cNvSpPr txBox="1"/>
            <p:nvPr/>
          </p:nvSpPr>
          <p:spPr>
            <a:xfrm>
              <a:off x="1077132" y="2474328"/>
              <a:ext cx="591648" cy="261610"/>
            </a:xfrm>
            <a:prstGeom prst="rect">
              <a:avLst/>
            </a:prstGeom>
            <a:noFill/>
          </p:spPr>
          <p:txBody>
            <a:bodyPr wrap="square" rtlCol="0">
              <a:spAutoFit/>
            </a:bodyPr>
            <a:lstStyle/>
            <a:p>
              <a:r>
                <a:rPr kumimoji="1" lang="en-US" altLang="ja-JP" sz="1050" dirty="0" smtClean="0"/>
                <a:t>/map</a:t>
              </a:r>
              <a:endParaRPr kumimoji="1" lang="ja-JP" altLang="en-US" sz="1050" dirty="0"/>
            </a:p>
          </p:txBody>
        </p:sp>
      </p:grpSp>
      <mc:AlternateContent xmlns:mc="http://schemas.openxmlformats.org/markup-compatibility/2006">
        <mc:Choice xmlns:a14="http://schemas.microsoft.com/office/drawing/2010/main" Requires="a14">
          <p:sp>
            <p:nvSpPr>
              <p:cNvPr id="386" name="テキスト ボックス 385"/>
              <p:cNvSpPr txBox="1"/>
              <p:nvPr/>
            </p:nvSpPr>
            <p:spPr>
              <a:xfrm>
                <a:off x="11307992" y="2101288"/>
                <a:ext cx="116120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cs typeface="Times New Roman" panose="02020603050405020304" pitchFamily="18" charset="0"/>
                        </a:rPr>
                        <m:t>𝑡</m:t>
                      </m:r>
                      <m:r>
                        <a:rPr kumimoji="1" lang="en-US" altLang="ja-JP" i="1" smtClean="0">
                          <a:latin typeface="Cambria Math" panose="02040503050406030204" pitchFamily="18" charset="0"/>
                          <a:cs typeface="Times New Roman" panose="02020603050405020304" pitchFamily="18" charset="0"/>
                        </a:rPr>
                        <m:t>=</m:t>
                      </m:r>
                      <m:r>
                        <a:rPr kumimoji="1" lang="en-US" altLang="ja-JP" b="0" i="1" smtClean="0">
                          <a:latin typeface="Cambria Math" panose="02040503050406030204" pitchFamily="18" charset="0"/>
                          <a:cs typeface="Times New Roman" panose="02020603050405020304" pitchFamily="18" charset="0"/>
                        </a:rPr>
                        <m:t>𝑘</m:t>
                      </m:r>
                    </m:oMath>
                  </m:oMathPara>
                </a14:m>
                <a:endParaRPr kumimoji="1" lang="ja-JP" altLang="en-US" dirty="0">
                  <a:latin typeface="Times New Roman" panose="02020603050405020304" pitchFamily="18" charset="0"/>
                  <a:cs typeface="Times New Roman" panose="02020603050405020304" pitchFamily="18" charset="0"/>
                </a:endParaRPr>
              </a:p>
            </p:txBody>
          </p:sp>
        </mc:Choice>
        <mc:Fallback>
          <p:sp>
            <p:nvSpPr>
              <p:cNvPr id="386" name="テキスト ボックス 385"/>
              <p:cNvSpPr txBox="1">
                <a:spLocks noRot="1" noChangeAspect="1" noMove="1" noResize="1" noEditPoints="1" noAdjustHandles="1" noChangeArrowheads="1" noChangeShapeType="1" noTextEdit="1"/>
              </p:cNvSpPr>
              <p:nvPr/>
            </p:nvSpPr>
            <p:spPr>
              <a:xfrm>
                <a:off x="11307992" y="2101288"/>
                <a:ext cx="1161207" cy="369332"/>
              </a:xfrm>
              <a:prstGeom prst="rect">
                <a:avLst/>
              </a:prstGeom>
              <a:blipFill rotWithShape="0">
                <a:blip r:embed="rId2"/>
                <a:stretch>
                  <a:fillRect/>
                </a:stretch>
              </a:blipFill>
            </p:spPr>
            <p:txBody>
              <a:bodyPr/>
              <a:lstStyle/>
              <a:p>
                <a:r>
                  <a:rPr lang="ja-JP" altLang="en-US">
                    <a:noFill/>
                  </a:rPr>
                  <a:t> </a:t>
                </a:r>
              </a:p>
            </p:txBody>
          </p:sp>
        </mc:Fallback>
      </mc:AlternateContent>
      <p:grpSp>
        <p:nvGrpSpPr>
          <p:cNvPr id="387" name="グループ化 386"/>
          <p:cNvGrpSpPr/>
          <p:nvPr/>
        </p:nvGrpSpPr>
        <p:grpSpPr>
          <a:xfrm>
            <a:off x="14376697" y="2807768"/>
            <a:ext cx="324000" cy="324000"/>
            <a:chOff x="3891840" y="1564894"/>
            <a:chExt cx="324000" cy="324000"/>
          </a:xfrm>
        </p:grpSpPr>
        <p:cxnSp>
          <p:nvCxnSpPr>
            <p:cNvPr id="388" name="直線矢印コネクタ 387"/>
            <p:cNvCxnSpPr/>
            <p:nvPr/>
          </p:nvCxnSpPr>
          <p:spPr>
            <a:xfrm flipV="1">
              <a:off x="3891840" y="1564894"/>
              <a:ext cx="0" cy="324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直線矢印コネクタ 388"/>
            <p:cNvCxnSpPr/>
            <p:nvPr/>
          </p:nvCxnSpPr>
          <p:spPr>
            <a:xfrm rot="5400000" flipV="1">
              <a:off x="4053840" y="1726894"/>
              <a:ext cx="0" cy="32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0" name="グループ化 389"/>
          <p:cNvGrpSpPr/>
          <p:nvPr/>
        </p:nvGrpSpPr>
        <p:grpSpPr>
          <a:xfrm>
            <a:off x="13666937" y="3323173"/>
            <a:ext cx="754852" cy="304856"/>
            <a:chOff x="1580134" y="2985788"/>
            <a:chExt cx="1064006" cy="261610"/>
          </a:xfrm>
        </p:grpSpPr>
        <p:sp>
          <p:nvSpPr>
            <p:cNvPr id="391" name="正方形/長方形 390"/>
            <p:cNvSpPr/>
            <p:nvPr/>
          </p:nvSpPr>
          <p:spPr>
            <a:xfrm>
              <a:off x="1626137" y="3029370"/>
              <a:ext cx="972000" cy="18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92" name="テキスト ボックス 391"/>
            <p:cNvSpPr txBox="1"/>
            <p:nvPr/>
          </p:nvSpPr>
          <p:spPr>
            <a:xfrm>
              <a:off x="1580134" y="2985788"/>
              <a:ext cx="1064006" cy="261610"/>
            </a:xfrm>
            <a:prstGeom prst="rect">
              <a:avLst/>
            </a:prstGeom>
            <a:noFill/>
          </p:spPr>
          <p:txBody>
            <a:bodyPr wrap="square" rtlCol="0">
              <a:spAutoFit/>
            </a:bodyPr>
            <a:lstStyle/>
            <a:p>
              <a:r>
                <a:rPr kumimoji="1" lang="en-US" altLang="ja-JP" sz="1050" dirty="0" smtClean="0"/>
                <a:t>/</a:t>
              </a:r>
              <a:r>
                <a:rPr kumimoji="1" lang="en-US" altLang="ja-JP" sz="1050" dirty="0" err="1" smtClean="0"/>
                <a:t>base_link</a:t>
              </a:r>
              <a:endParaRPr kumimoji="1" lang="ja-JP" altLang="en-US" sz="1050" dirty="0"/>
            </a:p>
          </p:txBody>
        </p:sp>
      </p:grpSp>
      <p:grpSp>
        <p:nvGrpSpPr>
          <p:cNvPr id="469" name="グループ化 468"/>
          <p:cNvGrpSpPr/>
          <p:nvPr/>
        </p:nvGrpSpPr>
        <p:grpSpPr>
          <a:xfrm>
            <a:off x="2726344" y="2676978"/>
            <a:ext cx="632116" cy="866383"/>
            <a:chOff x="2638713" y="581632"/>
            <a:chExt cx="632116" cy="866383"/>
          </a:xfrm>
        </p:grpSpPr>
        <p:sp>
          <p:nvSpPr>
            <p:cNvPr id="470" name="円/楕円 469"/>
            <p:cNvSpPr/>
            <p:nvPr/>
          </p:nvSpPr>
          <p:spPr>
            <a:xfrm>
              <a:off x="3002516" y="1096466"/>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72" name="円/楕円 471"/>
            <p:cNvSpPr/>
            <p:nvPr/>
          </p:nvSpPr>
          <p:spPr>
            <a:xfrm>
              <a:off x="2714909" y="69827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73" name="円/楕円 472"/>
            <p:cNvSpPr/>
            <p:nvPr/>
          </p:nvSpPr>
          <p:spPr>
            <a:xfrm>
              <a:off x="2977651" y="956931"/>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74" name="円/楕円 473"/>
            <p:cNvSpPr/>
            <p:nvPr/>
          </p:nvSpPr>
          <p:spPr>
            <a:xfrm>
              <a:off x="3013655" y="101324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75" name="円/楕円 474"/>
            <p:cNvSpPr/>
            <p:nvPr/>
          </p:nvSpPr>
          <p:spPr>
            <a:xfrm>
              <a:off x="3067139" y="115661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76" name="円/楕円 475"/>
            <p:cNvSpPr/>
            <p:nvPr/>
          </p:nvSpPr>
          <p:spPr>
            <a:xfrm>
              <a:off x="3080475" y="83387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77" name="円/楕円 476"/>
            <p:cNvSpPr/>
            <p:nvPr/>
          </p:nvSpPr>
          <p:spPr>
            <a:xfrm>
              <a:off x="3143975" y="103551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78" name="円/楕円 477"/>
            <p:cNvSpPr/>
            <p:nvPr/>
          </p:nvSpPr>
          <p:spPr>
            <a:xfrm>
              <a:off x="2859690" y="87548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79" name="円/楕円 478"/>
            <p:cNvSpPr/>
            <p:nvPr/>
          </p:nvSpPr>
          <p:spPr>
            <a:xfrm>
              <a:off x="3117160" y="1232114"/>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80" name="円/楕円 479"/>
            <p:cNvSpPr/>
            <p:nvPr/>
          </p:nvSpPr>
          <p:spPr>
            <a:xfrm>
              <a:off x="2937649" y="85575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81" name="円/楕円 480"/>
            <p:cNvSpPr/>
            <p:nvPr/>
          </p:nvSpPr>
          <p:spPr>
            <a:xfrm>
              <a:off x="2897401" y="104918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82" name="円/楕円 481"/>
            <p:cNvSpPr/>
            <p:nvPr/>
          </p:nvSpPr>
          <p:spPr>
            <a:xfrm>
              <a:off x="3116626" y="93742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83" name="円/楕円 482"/>
            <p:cNvSpPr/>
            <p:nvPr/>
          </p:nvSpPr>
          <p:spPr>
            <a:xfrm>
              <a:off x="2638713" y="581632"/>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84" name="円/楕円 483"/>
            <p:cNvSpPr/>
            <p:nvPr/>
          </p:nvSpPr>
          <p:spPr>
            <a:xfrm>
              <a:off x="3198290" y="125825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85" name="円/楕円 484"/>
            <p:cNvSpPr/>
            <p:nvPr/>
          </p:nvSpPr>
          <p:spPr>
            <a:xfrm>
              <a:off x="3234829" y="1412015"/>
              <a:ext cx="36000" cy="36000"/>
            </a:xfrm>
            <a:prstGeom prst="ellipse">
              <a:avLst/>
            </a:prstGeom>
            <a:solidFill>
              <a:srgbClr val="0070C0"/>
            </a:solidFill>
            <a:ln w="76200">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86" name="円/楕円 485"/>
            <p:cNvSpPr/>
            <p:nvPr/>
          </p:nvSpPr>
          <p:spPr>
            <a:xfrm>
              <a:off x="3004471" y="89287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87" name="円/楕円 486"/>
            <p:cNvSpPr/>
            <p:nvPr/>
          </p:nvSpPr>
          <p:spPr>
            <a:xfrm>
              <a:off x="2837221" y="98568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88" name="円/楕円 487"/>
            <p:cNvSpPr/>
            <p:nvPr/>
          </p:nvSpPr>
          <p:spPr>
            <a:xfrm>
              <a:off x="3158629" y="1145315"/>
              <a:ext cx="36000" cy="36000"/>
            </a:xfrm>
            <a:prstGeom prst="ellipse">
              <a:avLst/>
            </a:prstGeom>
            <a:solidFill>
              <a:srgbClr val="FF0000"/>
            </a:solidFill>
            <a:ln w="7620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89" name="円/楕円 488"/>
            <p:cNvSpPr/>
            <p:nvPr/>
          </p:nvSpPr>
          <p:spPr>
            <a:xfrm>
              <a:off x="2949569" y="99037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90" name="円/楕円 489"/>
            <p:cNvSpPr/>
            <p:nvPr/>
          </p:nvSpPr>
          <p:spPr>
            <a:xfrm>
              <a:off x="3078326" y="1049381"/>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91" name="円/楕円 490"/>
            <p:cNvSpPr/>
            <p:nvPr/>
          </p:nvSpPr>
          <p:spPr>
            <a:xfrm>
              <a:off x="2918112" y="71898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92" name="円/楕円 491"/>
            <p:cNvSpPr/>
            <p:nvPr/>
          </p:nvSpPr>
          <p:spPr>
            <a:xfrm>
              <a:off x="2781340" y="81667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71" name="円/楕円 470"/>
            <p:cNvSpPr/>
            <p:nvPr/>
          </p:nvSpPr>
          <p:spPr>
            <a:xfrm>
              <a:off x="2819389" y="776004"/>
              <a:ext cx="36000" cy="36000"/>
            </a:xfrm>
            <a:prstGeom prst="ellipse">
              <a:avLst/>
            </a:prstGeom>
            <a:solidFill>
              <a:srgbClr val="00B050"/>
            </a:solidFill>
            <a:ln w="76200">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517" name="正方形/長方形 516"/>
          <p:cNvSpPr/>
          <p:nvPr/>
        </p:nvSpPr>
        <p:spPr>
          <a:xfrm>
            <a:off x="11269163" y="0"/>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8" name="フリーフォーム 517"/>
          <p:cNvSpPr/>
          <p:nvPr/>
        </p:nvSpPr>
        <p:spPr>
          <a:xfrm>
            <a:off x="11374586" y="22005"/>
            <a:ext cx="5096087" cy="1724533"/>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9203 w 5047928"/>
              <a:gd name="connsiteY0" fmla="*/ 819150 h 1485900"/>
              <a:gd name="connsiteX1" fmla="*/ 2438078 w 5047928"/>
              <a:gd name="connsiteY1" fmla="*/ 819150 h 1485900"/>
              <a:gd name="connsiteX2" fmla="*/ 2438078 w 5047928"/>
              <a:gd name="connsiteY2" fmla="*/ 0 h 1485900"/>
              <a:gd name="connsiteX3" fmla="*/ 3409628 w 5047928"/>
              <a:gd name="connsiteY3" fmla="*/ 0 h 1485900"/>
              <a:gd name="connsiteX4" fmla="*/ 3409628 w 5047928"/>
              <a:gd name="connsiteY4" fmla="*/ 790575 h 1485900"/>
              <a:gd name="connsiteX5" fmla="*/ 5047928 w 5047928"/>
              <a:gd name="connsiteY5" fmla="*/ 790575 h 1485900"/>
              <a:gd name="connsiteX6" fmla="*/ 5047928 w 5047928"/>
              <a:gd name="connsiteY6" fmla="*/ 1485900 h 1485900"/>
              <a:gd name="connsiteX7" fmla="*/ 0 w 5047928"/>
              <a:gd name="connsiteY7" fmla="*/ 1485900 h 1485900"/>
              <a:gd name="connsiteX8" fmla="*/ 9203 w 5047928"/>
              <a:gd name="connsiteY8" fmla="*/ 819150 h 1485900"/>
              <a:gd name="connsiteX0" fmla="*/ 0 w 5038725"/>
              <a:gd name="connsiteY0" fmla="*/ 819150 h 1488641"/>
              <a:gd name="connsiteX1" fmla="*/ 2428875 w 5038725"/>
              <a:gd name="connsiteY1" fmla="*/ 819150 h 1488641"/>
              <a:gd name="connsiteX2" fmla="*/ 2428875 w 5038725"/>
              <a:gd name="connsiteY2" fmla="*/ 0 h 1488641"/>
              <a:gd name="connsiteX3" fmla="*/ 3400425 w 5038725"/>
              <a:gd name="connsiteY3" fmla="*/ 0 h 1488641"/>
              <a:gd name="connsiteX4" fmla="*/ 3400425 w 5038725"/>
              <a:gd name="connsiteY4" fmla="*/ 790575 h 1488641"/>
              <a:gd name="connsiteX5" fmla="*/ 5038725 w 5038725"/>
              <a:gd name="connsiteY5" fmla="*/ 790575 h 1488641"/>
              <a:gd name="connsiteX6" fmla="*/ 5038725 w 5038725"/>
              <a:gd name="connsiteY6" fmla="*/ 1485900 h 1488641"/>
              <a:gd name="connsiteX7" fmla="*/ 6493 w 5038725"/>
              <a:gd name="connsiteY7" fmla="*/ 1488641 h 1488641"/>
              <a:gd name="connsiteX8" fmla="*/ 0 w 5038725"/>
              <a:gd name="connsiteY8" fmla="*/ 819150 h 1488641"/>
              <a:gd name="connsiteX0" fmla="*/ 9438 w 5048163"/>
              <a:gd name="connsiteY0" fmla="*/ 819150 h 1488641"/>
              <a:gd name="connsiteX1" fmla="*/ 2438313 w 5048163"/>
              <a:gd name="connsiteY1" fmla="*/ 819150 h 1488641"/>
              <a:gd name="connsiteX2" fmla="*/ 2438313 w 5048163"/>
              <a:gd name="connsiteY2" fmla="*/ 0 h 1488641"/>
              <a:gd name="connsiteX3" fmla="*/ 3409863 w 5048163"/>
              <a:gd name="connsiteY3" fmla="*/ 0 h 1488641"/>
              <a:gd name="connsiteX4" fmla="*/ 3409863 w 5048163"/>
              <a:gd name="connsiteY4" fmla="*/ 790575 h 1488641"/>
              <a:gd name="connsiteX5" fmla="*/ 5048163 w 5048163"/>
              <a:gd name="connsiteY5" fmla="*/ 790575 h 1488641"/>
              <a:gd name="connsiteX6" fmla="*/ 5048163 w 5048163"/>
              <a:gd name="connsiteY6" fmla="*/ 1485900 h 1488641"/>
              <a:gd name="connsiteX7" fmla="*/ 235 w 5048163"/>
              <a:gd name="connsiteY7" fmla="*/ 1488641 h 1488641"/>
              <a:gd name="connsiteX8" fmla="*/ 9438 w 5048163"/>
              <a:gd name="connsiteY8" fmla="*/ 819150 h 1488641"/>
              <a:gd name="connsiteX0" fmla="*/ 0 w 5038725"/>
              <a:gd name="connsiteY0" fmla="*/ 819150 h 1488641"/>
              <a:gd name="connsiteX1" fmla="*/ 2428875 w 5038725"/>
              <a:gd name="connsiteY1" fmla="*/ 819150 h 1488641"/>
              <a:gd name="connsiteX2" fmla="*/ 2428875 w 5038725"/>
              <a:gd name="connsiteY2" fmla="*/ 0 h 1488641"/>
              <a:gd name="connsiteX3" fmla="*/ 3400425 w 5038725"/>
              <a:gd name="connsiteY3" fmla="*/ 0 h 1488641"/>
              <a:gd name="connsiteX4" fmla="*/ 3400425 w 5038725"/>
              <a:gd name="connsiteY4" fmla="*/ 790575 h 1488641"/>
              <a:gd name="connsiteX5" fmla="*/ 5038725 w 5038725"/>
              <a:gd name="connsiteY5" fmla="*/ 790575 h 1488641"/>
              <a:gd name="connsiteX6" fmla="*/ 5038725 w 5038725"/>
              <a:gd name="connsiteY6" fmla="*/ 1485900 h 1488641"/>
              <a:gd name="connsiteX7" fmla="*/ 3354 w 5038725"/>
              <a:gd name="connsiteY7" fmla="*/ 1488641 h 1488641"/>
              <a:gd name="connsiteX8" fmla="*/ 0 w 5038725"/>
              <a:gd name="connsiteY8" fmla="*/ 819150 h 148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8641">
                <a:moveTo>
                  <a:pt x="0" y="819150"/>
                </a:moveTo>
                <a:lnTo>
                  <a:pt x="2428875" y="819150"/>
                </a:lnTo>
                <a:lnTo>
                  <a:pt x="2428875" y="0"/>
                </a:lnTo>
                <a:lnTo>
                  <a:pt x="3400425" y="0"/>
                </a:lnTo>
                <a:lnTo>
                  <a:pt x="3400425" y="790575"/>
                </a:lnTo>
                <a:lnTo>
                  <a:pt x="5038725" y="790575"/>
                </a:lnTo>
                <a:lnTo>
                  <a:pt x="5038725" y="1485900"/>
                </a:lnTo>
                <a:lnTo>
                  <a:pt x="3354" y="1488641"/>
                </a:lnTo>
                <a:cubicBezTo>
                  <a:pt x="1190" y="1265477"/>
                  <a:pt x="2164" y="1042314"/>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19" name="円/楕円 518"/>
          <p:cNvSpPr/>
          <p:nvPr/>
        </p:nvSpPr>
        <p:spPr>
          <a:xfrm rot="2869555">
            <a:off x="14313852" y="1124055"/>
            <a:ext cx="279836" cy="264438"/>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0" name="グループ化 519"/>
          <p:cNvGrpSpPr/>
          <p:nvPr/>
        </p:nvGrpSpPr>
        <p:grpSpPr>
          <a:xfrm>
            <a:off x="13907876" y="581632"/>
            <a:ext cx="632116" cy="866383"/>
            <a:chOff x="2638713" y="581632"/>
            <a:chExt cx="632116" cy="866383"/>
          </a:xfrm>
        </p:grpSpPr>
        <p:sp>
          <p:nvSpPr>
            <p:cNvPr id="521" name="円/楕円 520"/>
            <p:cNvSpPr/>
            <p:nvPr/>
          </p:nvSpPr>
          <p:spPr>
            <a:xfrm>
              <a:off x="3002516" y="1096466"/>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22" name="円/楕円 521"/>
            <p:cNvSpPr/>
            <p:nvPr/>
          </p:nvSpPr>
          <p:spPr>
            <a:xfrm>
              <a:off x="2819389" y="776004"/>
              <a:ext cx="36000" cy="36000"/>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23" name="円/楕円 522"/>
            <p:cNvSpPr/>
            <p:nvPr/>
          </p:nvSpPr>
          <p:spPr>
            <a:xfrm>
              <a:off x="2714909" y="69827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24" name="円/楕円 523"/>
            <p:cNvSpPr/>
            <p:nvPr/>
          </p:nvSpPr>
          <p:spPr>
            <a:xfrm>
              <a:off x="2977651" y="956931"/>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25" name="円/楕円 524"/>
            <p:cNvSpPr/>
            <p:nvPr/>
          </p:nvSpPr>
          <p:spPr>
            <a:xfrm>
              <a:off x="3013655" y="101324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26" name="円/楕円 525"/>
            <p:cNvSpPr/>
            <p:nvPr/>
          </p:nvSpPr>
          <p:spPr>
            <a:xfrm>
              <a:off x="3067139" y="115661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27" name="円/楕円 526"/>
            <p:cNvSpPr/>
            <p:nvPr/>
          </p:nvSpPr>
          <p:spPr>
            <a:xfrm>
              <a:off x="3080475" y="83387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28" name="円/楕円 527"/>
            <p:cNvSpPr/>
            <p:nvPr/>
          </p:nvSpPr>
          <p:spPr>
            <a:xfrm>
              <a:off x="3143975" y="103551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29" name="円/楕円 528"/>
            <p:cNvSpPr/>
            <p:nvPr/>
          </p:nvSpPr>
          <p:spPr>
            <a:xfrm>
              <a:off x="2859690" y="87548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30" name="円/楕円 529"/>
            <p:cNvSpPr/>
            <p:nvPr/>
          </p:nvSpPr>
          <p:spPr>
            <a:xfrm>
              <a:off x="3117160" y="1232114"/>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31" name="円/楕円 530"/>
            <p:cNvSpPr/>
            <p:nvPr/>
          </p:nvSpPr>
          <p:spPr>
            <a:xfrm>
              <a:off x="2937649" y="85575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32" name="円/楕円 531"/>
            <p:cNvSpPr/>
            <p:nvPr/>
          </p:nvSpPr>
          <p:spPr>
            <a:xfrm>
              <a:off x="2897401" y="104918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33" name="円/楕円 532"/>
            <p:cNvSpPr/>
            <p:nvPr/>
          </p:nvSpPr>
          <p:spPr>
            <a:xfrm>
              <a:off x="3116626" y="93742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34" name="円/楕円 533"/>
            <p:cNvSpPr/>
            <p:nvPr/>
          </p:nvSpPr>
          <p:spPr>
            <a:xfrm>
              <a:off x="2638713" y="581632"/>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35" name="円/楕円 534"/>
            <p:cNvSpPr/>
            <p:nvPr/>
          </p:nvSpPr>
          <p:spPr>
            <a:xfrm>
              <a:off x="3198290" y="125825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36" name="円/楕円 535"/>
            <p:cNvSpPr/>
            <p:nvPr/>
          </p:nvSpPr>
          <p:spPr>
            <a:xfrm>
              <a:off x="3234829" y="1412015"/>
              <a:ext cx="36000" cy="36000"/>
            </a:xfrm>
            <a:prstGeom prst="ellipse">
              <a:avLst/>
            </a:prstGeom>
            <a:solidFill>
              <a:srgbClr val="0070C0"/>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37" name="円/楕円 536"/>
            <p:cNvSpPr/>
            <p:nvPr/>
          </p:nvSpPr>
          <p:spPr>
            <a:xfrm>
              <a:off x="3004471" y="89287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38" name="円/楕円 537"/>
            <p:cNvSpPr/>
            <p:nvPr/>
          </p:nvSpPr>
          <p:spPr>
            <a:xfrm>
              <a:off x="2837221" y="98568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39" name="円/楕円 538"/>
            <p:cNvSpPr/>
            <p:nvPr/>
          </p:nvSpPr>
          <p:spPr>
            <a:xfrm>
              <a:off x="3158629" y="1145315"/>
              <a:ext cx="36000" cy="360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40" name="円/楕円 539"/>
            <p:cNvSpPr/>
            <p:nvPr/>
          </p:nvSpPr>
          <p:spPr>
            <a:xfrm>
              <a:off x="2949569" y="99037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41" name="円/楕円 540"/>
            <p:cNvSpPr/>
            <p:nvPr/>
          </p:nvSpPr>
          <p:spPr>
            <a:xfrm>
              <a:off x="3078326" y="1049381"/>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42" name="円/楕円 541"/>
            <p:cNvSpPr/>
            <p:nvPr/>
          </p:nvSpPr>
          <p:spPr>
            <a:xfrm>
              <a:off x="2918112" y="71898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43" name="円/楕円 542"/>
            <p:cNvSpPr/>
            <p:nvPr/>
          </p:nvSpPr>
          <p:spPr>
            <a:xfrm>
              <a:off x="2781340" y="81667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544" name="四角形吹き出し 543"/>
          <p:cNvSpPr/>
          <p:nvPr/>
        </p:nvSpPr>
        <p:spPr>
          <a:xfrm>
            <a:off x="14842855" y="2223523"/>
            <a:ext cx="1607637" cy="696291"/>
          </a:xfrm>
          <a:prstGeom prst="wedgeRectCallout">
            <a:avLst>
              <a:gd name="adj1" fmla="val -69737"/>
              <a:gd name="adj2" fmla="val 5885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err="1" smtClean="0">
                <a:solidFill>
                  <a:schemeClr val="tx1"/>
                </a:solidFill>
              </a:rPr>
              <a:t>amcl</a:t>
            </a:r>
            <a:r>
              <a:rPr lang="en-US" altLang="ja-JP" sz="1400" dirty="0" smtClean="0">
                <a:solidFill>
                  <a:schemeClr val="tx1"/>
                </a:solidFill>
              </a:rPr>
              <a:t> </a:t>
            </a:r>
            <a:r>
              <a:rPr lang="ja-JP" altLang="en-US" sz="1400" dirty="0" smtClean="0">
                <a:solidFill>
                  <a:schemeClr val="tx1"/>
                </a:solidFill>
              </a:rPr>
              <a:t>では重みが</a:t>
            </a:r>
            <a:endParaRPr lang="en-US" altLang="ja-JP" sz="1400" dirty="0" smtClean="0">
              <a:solidFill>
                <a:schemeClr val="tx1"/>
              </a:solidFill>
            </a:endParaRPr>
          </a:p>
          <a:p>
            <a:pPr algn="ctr"/>
            <a:r>
              <a:rPr kumimoji="1" lang="ja-JP" altLang="en-US" sz="1400" dirty="0" smtClean="0">
                <a:solidFill>
                  <a:schemeClr val="tx1"/>
                </a:solidFill>
              </a:rPr>
              <a:t>最大となる点を</a:t>
            </a:r>
            <a:endParaRPr kumimoji="1" lang="en-US" altLang="ja-JP" sz="1400" dirty="0" smtClean="0">
              <a:solidFill>
                <a:schemeClr val="tx1"/>
              </a:solidFill>
            </a:endParaRPr>
          </a:p>
          <a:p>
            <a:pPr algn="ctr"/>
            <a:r>
              <a:rPr lang="ja-JP" altLang="en-US" sz="1400" dirty="0">
                <a:solidFill>
                  <a:schemeClr val="tx1"/>
                </a:solidFill>
              </a:rPr>
              <a:t>推定値とする</a:t>
            </a:r>
            <a:endParaRPr kumimoji="1" lang="ja-JP" altLang="en-US" sz="1400" dirty="0">
              <a:solidFill>
                <a:schemeClr val="tx1"/>
              </a:solidFill>
            </a:endParaRPr>
          </a:p>
        </p:txBody>
      </p:sp>
      <p:sp>
        <p:nvSpPr>
          <p:cNvPr id="545" name="四角形吹き出し 544"/>
          <p:cNvSpPr/>
          <p:nvPr/>
        </p:nvSpPr>
        <p:spPr>
          <a:xfrm>
            <a:off x="13068947" y="1144724"/>
            <a:ext cx="834503" cy="323828"/>
          </a:xfrm>
          <a:prstGeom prst="wedgeRectCallout">
            <a:avLst>
              <a:gd name="adj1" fmla="val 93277"/>
              <a:gd name="adj2" fmla="val 8098"/>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rgbClr val="FF0000"/>
                </a:solidFill>
              </a:rPr>
              <a:t>尤度</a:t>
            </a:r>
            <a:endParaRPr kumimoji="1" lang="ja-JP" altLang="en-US" sz="1400" dirty="0">
              <a:solidFill>
                <a:srgbClr val="FF0000"/>
              </a:solidFill>
            </a:endParaRPr>
          </a:p>
        </p:txBody>
      </p:sp>
      <p:sp>
        <p:nvSpPr>
          <p:cNvPr id="546" name="四角形吹き出し 545"/>
          <p:cNvSpPr/>
          <p:nvPr/>
        </p:nvSpPr>
        <p:spPr>
          <a:xfrm>
            <a:off x="14635117" y="322045"/>
            <a:ext cx="1016599" cy="323828"/>
          </a:xfrm>
          <a:prstGeom prst="wedgeRectCallout">
            <a:avLst>
              <a:gd name="adj1" fmla="val -68041"/>
              <a:gd name="adj2" fmla="val 80652"/>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accent5"/>
                </a:solidFill>
              </a:rPr>
              <a:t>事前分布</a:t>
            </a:r>
            <a:endParaRPr kumimoji="1" lang="ja-JP" altLang="en-US" sz="1400" dirty="0">
              <a:solidFill>
                <a:schemeClr val="accent5"/>
              </a:solidFill>
            </a:endParaRPr>
          </a:p>
        </p:txBody>
      </p:sp>
      <mc:AlternateContent xmlns:mc="http://schemas.openxmlformats.org/markup-compatibility/2006">
        <mc:Choice xmlns:a14="http://schemas.microsoft.com/office/drawing/2010/main" Requires="a14">
          <p:sp>
            <p:nvSpPr>
              <p:cNvPr id="547" name="テキスト ボックス 546"/>
              <p:cNvSpPr txBox="1"/>
              <p:nvPr/>
            </p:nvSpPr>
            <p:spPr>
              <a:xfrm>
                <a:off x="11337827" y="609607"/>
                <a:ext cx="2363724" cy="246221"/>
              </a:xfrm>
              <a:prstGeom prst="rect">
                <a:avLst/>
              </a:prstGeom>
              <a:solidFill>
                <a:schemeClr val="bg1"/>
              </a:solidFill>
              <a:ln>
                <a:solidFill>
                  <a:schemeClr val="tx1"/>
                </a:solidFill>
              </a:ln>
            </p:spPr>
            <p:txBody>
              <a:bodyPr wrap="none" lIns="0" tIns="0" rIns="0" bIns="0" rtlCol="0">
                <a:spAutoFit/>
              </a:bodyPr>
              <a:lstStyle/>
              <a:p>
                <a14:m>
                  <m:oMath xmlns:m="http://schemas.openxmlformats.org/officeDocument/2006/math">
                    <m:r>
                      <a:rPr kumimoji="1" lang="en-US" altLang="ja-JP" sz="1600" b="0" i="1" smtClean="0">
                        <a:latin typeface="Cambria Math" panose="02040503050406030204" pitchFamily="18" charset="0"/>
                      </a:rPr>
                      <m:t>𝑝</m:t>
                    </m:r>
                    <m:d>
                      <m:dPr>
                        <m:ctrlPr>
                          <a:rPr kumimoji="1" lang="en-US" altLang="ja-JP" sz="1600" b="0" i="1" smtClean="0">
                            <a:latin typeface="Cambria Math" panose="02040503050406030204" pitchFamily="18" charset="0"/>
                          </a:rPr>
                        </m:ctrlPr>
                      </m:dPr>
                      <m:e>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𝑥</m:t>
                            </m:r>
                          </m:e>
                          <m:sub>
                            <m:r>
                              <a:rPr lang="en-US" altLang="ja-JP" sz="1600" i="1">
                                <a:latin typeface="Cambria Math" panose="02040503050406030204" pitchFamily="18" charset="0"/>
                                <a:ea typeface="Cambria Math" panose="02040503050406030204" pitchFamily="18" charset="0"/>
                              </a:rPr>
                              <m:t>𝑡</m:t>
                            </m:r>
                          </m:sub>
                        </m:sSub>
                      </m:e>
                      <m:e>
                        <m:sSub>
                          <m:sSubPr>
                            <m:ctrlPr>
                              <a:rPr lang="en-US" altLang="ja-JP" sz="1600" i="1">
                                <a:latin typeface="Cambria Math" panose="02040503050406030204" pitchFamily="18" charset="0"/>
                                <a:ea typeface="Cambria Math" panose="02040503050406030204" pitchFamily="18" charset="0"/>
                              </a:rPr>
                            </m:ctrlPr>
                          </m:sSubPr>
                          <m:e>
                            <m:r>
                              <a:rPr lang="en-US" altLang="ja-JP" sz="1600" b="0" i="1" smtClean="0">
                                <a:latin typeface="Cambria Math" panose="02040503050406030204" pitchFamily="18" charset="0"/>
                                <a:ea typeface="Cambria Math" panose="02040503050406030204" pitchFamily="18" charset="0"/>
                              </a:rPr>
                              <m:t>𝑧</m:t>
                            </m:r>
                          </m:e>
                          <m:sub>
                            <m:r>
                              <a:rPr lang="en-US" altLang="ja-JP" sz="1600" i="1">
                                <a:latin typeface="Cambria Math" panose="02040503050406030204" pitchFamily="18" charset="0"/>
                                <a:ea typeface="Cambria Math" panose="02040503050406030204" pitchFamily="18" charset="0"/>
                              </a:rPr>
                              <m:t>𝑡</m:t>
                            </m:r>
                          </m:sub>
                        </m:sSub>
                      </m:e>
                    </m:d>
                    <m:r>
                      <a:rPr lang="en-US" altLang="ja-JP" sz="1600" b="0" i="1" smtClean="0">
                        <a:latin typeface="Cambria Math" panose="02040503050406030204" pitchFamily="18" charset="0"/>
                        <a:ea typeface="Cambria Math" panose="02040503050406030204" pitchFamily="18" charset="0"/>
                      </a:rPr>
                      <m:t>=</m:t>
                    </m:r>
                    <m:r>
                      <a:rPr lang="ja-JP" altLang="en-US" sz="1600" b="0" i="1" smtClean="0">
                        <a:latin typeface="Cambria Math" panose="02040503050406030204" pitchFamily="18" charset="0"/>
                        <a:ea typeface="Cambria Math" panose="02040503050406030204" pitchFamily="18" charset="0"/>
                      </a:rPr>
                      <m:t>𝜂</m:t>
                    </m:r>
                  </m:oMath>
                </a14:m>
                <a:r>
                  <a:rPr kumimoji="1" lang="ja-JP" altLang="en-US" sz="1600" dirty="0" smtClean="0"/>
                  <a:t> </a:t>
                </a:r>
                <a14:m>
                  <m:oMath xmlns:m="http://schemas.openxmlformats.org/officeDocument/2006/math">
                    <m:r>
                      <a:rPr lang="en-US" altLang="ja-JP" sz="1600" i="1">
                        <a:latin typeface="Cambria Math" panose="02040503050406030204" pitchFamily="18" charset="0"/>
                      </a:rPr>
                      <m:t>𝑝</m:t>
                    </m:r>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ea typeface="Cambria Math" panose="02040503050406030204" pitchFamily="18" charset="0"/>
                              </a:rPr>
                            </m:ctrlPr>
                          </m:sSubPr>
                          <m:e>
                            <m:r>
                              <a:rPr lang="en-US" altLang="ja-JP" sz="1600" b="0" i="1" smtClean="0">
                                <a:latin typeface="Cambria Math" panose="02040503050406030204" pitchFamily="18" charset="0"/>
                                <a:ea typeface="Cambria Math" panose="02040503050406030204" pitchFamily="18" charset="0"/>
                              </a:rPr>
                              <m:t>𝑧</m:t>
                            </m:r>
                          </m:e>
                          <m:sub>
                            <m:r>
                              <a:rPr lang="en-US" altLang="ja-JP" sz="1600" i="1">
                                <a:latin typeface="Cambria Math" panose="02040503050406030204" pitchFamily="18" charset="0"/>
                                <a:ea typeface="Cambria Math" panose="02040503050406030204" pitchFamily="18" charset="0"/>
                              </a:rPr>
                              <m:t>𝑡</m:t>
                            </m:r>
                          </m:sub>
                        </m:sSub>
                      </m:e>
                      <m:e>
                        <m:sSub>
                          <m:sSubPr>
                            <m:ctrlPr>
                              <a:rPr lang="en-US" altLang="ja-JP" sz="1600" i="1">
                                <a:latin typeface="Cambria Math" panose="02040503050406030204" pitchFamily="18" charset="0"/>
                                <a:ea typeface="Cambria Math" panose="02040503050406030204" pitchFamily="18" charset="0"/>
                              </a:rPr>
                            </m:ctrlPr>
                          </m:sSubPr>
                          <m:e>
                            <m:r>
                              <a:rPr lang="en-US" altLang="ja-JP" sz="1600" b="0" i="1" smtClean="0">
                                <a:latin typeface="Cambria Math" panose="02040503050406030204" pitchFamily="18" charset="0"/>
                                <a:ea typeface="Cambria Math" panose="02040503050406030204" pitchFamily="18" charset="0"/>
                              </a:rPr>
                              <m:t>𝑥</m:t>
                            </m:r>
                          </m:e>
                          <m:sub>
                            <m:r>
                              <a:rPr lang="en-US" altLang="ja-JP" sz="1600" i="1">
                                <a:latin typeface="Cambria Math" panose="02040503050406030204" pitchFamily="18" charset="0"/>
                                <a:ea typeface="Cambria Math" panose="02040503050406030204" pitchFamily="18" charset="0"/>
                              </a:rPr>
                              <m:t>𝑡</m:t>
                            </m:r>
                          </m:sub>
                        </m:sSub>
                      </m:e>
                    </m:d>
                    <m:r>
                      <a:rPr lang="en-US" altLang="ja-JP" sz="1600" b="0" i="1" smtClean="0">
                        <a:latin typeface="Cambria Math" panose="02040503050406030204" pitchFamily="18" charset="0"/>
                        <a:ea typeface="Cambria Math" panose="02040503050406030204" pitchFamily="18" charset="0"/>
                      </a:rPr>
                      <m:t> </m:t>
                    </m:r>
                    <m:r>
                      <a:rPr lang="en-US" altLang="ja-JP" sz="1600" i="1">
                        <a:latin typeface="Cambria Math" panose="02040503050406030204" pitchFamily="18" charset="0"/>
                      </a:rPr>
                      <m:t>𝑝</m:t>
                    </m:r>
                    <m:d>
                      <m:dPr>
                        <m:ctrlPr>
                          <a:rPr lang="en-US" altLang="ja-JP" sz="1600" i="1" smtClean="0">
                            <a:latin typeface="Cambria Math" panose="02040503050406030204" pitchFamily="18" charset="0"/>
                          </a:rPr>
                        </m:ctrlPr>
                      </m:dPr>
                      <m:e>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𝑥</m:t>
                            </m:r>
                          </m:e>
                          <m:sub>
                            <m:r>
                              <a:rPr lang="en-US" altLang="ja-JP" sz="1600" i="1">
                                <a:latin typeface="Cambria Math" panose="02040503050406030204" pitchFamily="18" charset="0"/>
                                <a:ea typeface="Cambria Math" panose="02040503050406030204" pitchFamily="18" charset="0"/>
                              </a:rPr>
                              <m:t>𝑡</m:t>
                            </m:r>
                          </m:sub>
                        </m:sSub>
                      </m:e>
                    </m:d>
                  </m:oMath>
                </a14:m>
                <a:endParaRPr kumimoji="1" lang="ja-JP" altLang="en-US" sz="1600" dirty="0"/>
              </a:p>
            </p:txBody>
          </p:sp>
        </mc:Choice>
        <mc:Fallback>
          <p:sp>
            <p:nvSpPr>
              <p:cNvPr id="547" name="テキスト ボックス 546"/>
              <p:cNvSpPr txBox="1">
                <a:spLocks noRot="1" noChangeAspect="1" noMove="1" noResize="1" noEditPoints="1" noAdjustHandles="1" noChangeArrowheads="1" noChangeShapeType="1" noTextEdit="1"/>
              </p:cNvSpPr>
              <p:nvPr/>
            </p:nvSpPr>
            <p:spPr>
              <a:xfrm>
                <a:off x="11337827" y="609607"/>
                <a:ext cx="2363724" cy="246221"/>
              </a:xfrm>
              <a:prstGeom prst="rect">
                <a:avLst/>
              </a:prstGeom>
              <a:blipFill rotWithShape="0">
                <a:blip r:embed="rId3"/>
                <a:stretch>
                  <a:fillRect l="-2821" b="-21429"/>
                </a:stretch>
              </a:blipFill>
              <a:ln>
                <a:solidFill>
                  <a:schemeClr val="tx1"/>
                </a:solidFill>
              </a:ln>
            </p:spPr>
            <p:txBody>
              <a:bodyPr/>
              <a:lstStyle/>
              <a:p>
                <a:r>
                  <a:rPr lang="ja-JP" altLang="en-US">
                    <a:noFill/>
                  </a:rPr>
                  <a:t> </a:t>
                </a:r>
              </a:p>
            </p:txBody>
          </p:sp>
        </mc:Fallback>
      </mc:AlternateContent>
      <p:sp>
        <p:nvSpPr>
          <p:cNvPr id="548" name="正方形/長方形 547"/>
          <p:cNvSpPr/>
          <p:nvPr/>
        </p:nvSpPr>
        <p:spPr>
          <a:xfrm>
            <a:off x="13184903" y="609607"/>
            <a:ext cx="504000" cy="252000"/>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9" name="正方形/長方形 548"/>
          <p:cNvSpPr/>
          <p:nvPr/>
        </p:nvSpPr>
        <p:spPr>
          <a:xfrm>
            <a:off x="12443799" y="610298"/>
            <a:ext cx="720000" cy="2520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22"/>
          <p:cNvSpPr/>
          <p:nvPr/>
        </p:nvSpPr>
        <p:spPr>
          <a:xfrm>
            <a:off x="13518116" y="429459"/>
            <a:ext cx="1117600" cy="177800"/>
          </a:xfrm>
          <a:custGeom>
            <a:avLst/>
            <a:gdLst>
              <a:gd name="connsiteX0" fmla="*/ 1117600 w 1117600"/>
              <a:gd name="connsiteY0" fmla="*/ 0 h 177800"/>
              <a:gd name="connsiteX1" fmla="*/ 0 w 1117600"/>
              <a:gd name="connsiteY1" fmla="*/ 0 h 177800"/>
              <a:gd name="connsiteX2" fmla="*/ 0 w 1117600"/>
              <a:gd name="connsiteY2" fmla="*/ 177800 h 177800"/>
            </a:gdLst>
            <a:ahLst/>
            <a:cxnLst>
              <a:cxn ang="0">
                <a:pos x="connsiteX0" y="connsiteY0"/>
              </a:cxn>
              <a:cxn ang="0">
                <a:pos x="connsiteX1" y="connsiteY1"/>
              </a:cxn>
              <a:cxn ang="0">
                <a:pos x="connsiteX2" y="connsiteY2"/>
              </a:cxn>
            </a:cxnLst>
            <a:rect l="l" t="t" r="r" b="b"/>
            <a:pathLst>
              <a:path w="1117600" h="177800">
                <a:moveTo>
                  <a:pt x="1117600" y="0"/>
                </a:moveTo>
                <a:lnTo>
                  <a:pt x="0" y="0"/>
                </a:lnTo>
                <a:lnTo>
                  <a:pt x="0" y="17780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リーフォーム 23"/>
          <p:cNvSpPr/>
          <p:nvPr/>
        </p:nvSpPr>
        <p:spPr>
          <a:xfrm>
            <a:off x="12591016" y="861259"/>
            <a:ext cx="482600" cy="444500"/>
          </a:xfrm>
          <a:custGeom>
            <a:avLst/>
            <a:gdLst>
              <a:gd name="connsiteX0" fmla="*/ 0 w 482600"/>
              <a:gd name="connsiteY0" fmla="*/ 0 h 444500"/>
              <a:gd name="connsiteX1" fmla="*/ 0 w 482600"/>
              <a:gd name="connsiteY1" fmla="*/ 444500 h 444500"/>
              <a:gd name="connsiteX2" fmla="*/ 482600 w 482600"/>
              <a:gd name="connsiteY2" fmla="*/ 444500 h 444500"/>
            </a:gdLst>
            <a:ahLst/>
            <a:cxnLst>
              <a:cxn ang="0">
                <a:pos x="connsiteX0" y="connsiteY0"/>
              </a:cxn>
              <a:cxn ang="0">
                <a:pos x="connsiteX1" y="connsiteY1"/>
              </a:cxn>
              <a:cxn ang="0">
                <a:pos x="connsiteX2" y="connsiteY2"/>
              </a:cxn>
            </a:cxnLst>
            <a:rect l="l" t="t" r="r" b="b"/>
            <a:pathLst>
              <a:path w="482600" h="444500">
                <a:moveTo>
                  <a:pt x="0" y="0"/>
                </a:moveTo>
                <a:lnTo>
                  <a:pt x="0" y="444500"/>
                </a:lnTo>
                <a:lnTo>
                  <a:pt x="482600" y="44450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550" name="テキスト ボックス 549"/>
              <p:cNvSpPr txBox="1"/>
              <p:nvPr/>
            </p:nvSpPr>
            <p:spPr>
              <a:xfrm>
                <a:off x="11362072" y="2668365"/>
                <a:ext cx="2363724" cy="246221"/>
              </a:xfrm>
              <a:prstGeom prst="rect">
                <a:avLst/>
              </a:prstGeom>
              <a:solidFill>
                <a:schemeClr val="bg1"/>
              </a:solidFill>
              <a:ln>
                <a:solidFill>
                  <a:schemeClr val="tx1"/>
                </a:solidFill>
              </a:ln>
            </p:spPr>
            <p:txBody>
              <a:bodyPr wrap="none" lIns="0" tIns="0" rIns="0" bIns="0" rtlCol="0">
                <a:spAutoFit/>
              </a:bodyPr>
              <a:lstStyle/>
              <a:p>
                <a14:m>
                  <m:oMath xmlns:m="http://schemas.openxmlformats.org/officeDocument/2006/math">
                    <m:r>
                      <a:rPr kumimoji="1" lang="en-US" altLang="ja-JP" sz="1600" b="0" i="1" smtClean="0">
                        <a:latin typeface="Cambria Math" panose="02040503050406030204" pitchFamily="18" charset="0"/>
                      </a:rPr>
                      <m:t>𝑝</m:t>
                    </m:r>
                    <m:d>
                      <m:dPr>
                        <m:ctrlPr>
                          <a:rPr kumimoji="1" lang="en-US" altLang="ja-JP" sz="1600" b="0" i="1" smtClean="0">
                            <a:latin typeface="Cambria Math" panose="02040503050406030204" pitchFamily="18" charset="0"/>
                          </a:rPr>
                        </m:ctrlPr>
                      </m:dPr>
                      <m:e>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𝑥</m:t>
                            </m:r>
                          </m:e>
                          <m:sub>
                            <m:r>
                              <a:rPr lang="en-US" altLang="ja-JP" sz="1600" i="1">
                                <a:latin typeface="Cambria Math" panose="02040503050406030204" pitchFamily="18" charset="0"/>
                                <a:ea typeface="Cambria Math" panose="02040503050406030204" pitchFamily="18" charset="0"/>
                              </a:rPr>
                              <m:t>𝑡</m:t>
                            </m:r>
                          </m:sub>
                        </m:sSub>
                      </m:e>
                      <m:e>
                        <m:sSub>
                          <m:sSubPr>
                            <m:ctrlPr>
                              <a:rPr lang="en-US" altLang="ja-JP" sz="1600" i="1">
                                <a:latin typeface="Cambria Math" panose="02040503050406030204" pitchFamily="18" charset="0"/>
                                <a:ea typeface="Cambria Math" panose="02040503050406030204" pitchFamily="18" charset="0"/>
                              </a:rPr>
                            </m:ctrlPr>
                          </m:sSubPr>
                          <m:e>
                            <m:r>
                              <a:rPr lang="en-US" altLang="ja-JP" sz="1600" b="0" i="1" smtClean="0">
                                <a:latin typeface="Cambria Math" panose="02040503050406030204" pitchFamily="18" charset="0"/>
                                <a:ea typeface="Cambria Math" panose="02040503050406030204" pitchFamily="18" charset="0"/>
                              </a:rPr>
                              <m:t>𝑧</m:t>
                            </m:r>
                          </m:e>
                          <m:sub>
                            <m:r>
                              <a:rPr lang="en-US" altLang="ja-JP" sz="1600" i="1">
                                <a:latin typeface="Cambria Math" panose="02040503050406030204" pitchFamily="18" charset="0"/>
                                <a:ea typeface="Cambria Math" panose="02040503050406030204" pitchFamily="18" charset="0"/>
                              </a:rPr>
                              <m:t>𝑡</m:t>
                            </m:r>
                          </m:sub>
                        </m:sSub>
                      </m:e>
                    </m:d>
                    <m:r>
                      <a:rPr lang="en-US" altLang="ja-JP" sz="1600" b="0" i="1" smtClean="0">
                        <a:latin typeface="Cambria Math" panose="02040503050406030204" pitchFamily="18" charset="0"/>
                        <a:ea typeface="Cambria Math" panose="02040503050406030204" pitchFamily="18" charset="0"/>
                      </a:rPr>
                      <m:t>=</m:t>
                    </m:r>
                    <m:r>
                      <a:rPr lang="ja-JP" altLang="en-US" sz="1600" b="0" i="1" smtClean="0">
                        <a:latin typeface="Cambria Math" panose="02040503050406030204" pitchFamily="18" charset="0"/>
                        <a:ea typeface="Cambria Math" panose="02040503050406030204" pitchFamily="18" charset="0"/>
                      </a:rPr>
                      <m:t>𝜂</m:t>
                    </m:r>
                  </m:oMath>
                </a14:m>
                <a:r>
                  <a:rPr kumimoji="1" lang="ja-JP" altLang="en-US" sz="1600" dirty="0" smtClean="0"/>
                  <a:t> </a:t>
                </a:r>
                <a14:m>
                  <m:oMath xmlns:m="http://schemas.openxmlformats.org/officeDocument/2006/math">
                    <m:r>
                      <a:rPr lang="en-US" altLang="ja-JP" sz="1600" i="1">
                        <a:latin typeface="Cambria Math" panose="02040503050406030204" pitchFamily="18" charset="0"/>
                      </a:rPr>
                      <m:t>𝑝</m:t>
                    </m:r>
                    <m:d>
                      <m:dPr>
                        <m:ctrlPr>
                          <a:rPr lang="en-US" altLang="ja-JP" sz="1600" i="1">
                            <a:latin typeface="Cambria Math" panose="02040503050406030204" pitchFamily="18" charset="0"/>
                          </a:rPr>
                        </m:ctrlPr>
                      </m:dPr>
                      <m:e>
                        <m:sSub>
                          <m:sSubPr>
                            <m:ctrlPr>
                              <a:rPr lang="en-US" altLang="ja-JP" sz="1600" i="1">
                                <a:latin typeface="Cambria Math" panose="02040503050406030204" pitchFamily="18" charset="0"/>
                                <a:ea typeface="Cambria Math" panose="02040503050406030204" pitchFamily="18" charset="0"/>
                              </a:rPr>
                            </m:ctrlPr>
                          </m:sSubPr>
                          <m:e>
                            <m:r>
                              <a:rPr lang="en-US" altLang="ja-JP" sz="1600" b="0" i="1" smtClean="0">
                                <a:latin typeface="Cambria Math" panose="02040503050406030204" pitchFamily="18" charset="0"/>
                                <a:ea typeface="Cambria Math" panose="02040503050406030204" pitchFamily="18" charset="0"/>
                              </a:rPr>
                              <m:t>𝑧</m:t>
                            </m:r>
                          </m:e>
                          <m:sub>
                            <m:r>
                              <a:rPr lang="en-US" altLang="ja-JP" sz="1600" i="1">
                                <a:latin typeface="Cambria Math" panose="02040503050406030204" pitchFamily="18" charset="0"/>
                                <a:ea typeface="Cambria Math" panose="02040503050406030204" pitchFamily="18" charset="0"/>
                              </a:rPr>
                              <m:t>𝑡</m:t>
                            </m:r>
                          </m:sub>
                        </m:sSub>
                      </m:e>
                      <m:e>
                        <m:sSub>
                          <m:sSubPr>
                            <m:ctrlPr>
                              <a:rPr lang="en-US" altLang="ja-JP" sz="1600" i="1">
                                <a:latin typeface="Cambria Math" panose="02040503050406030204" pitchFamily="18" charset="0"/>
                                <a:ea typeface="Cambria Math" panose="02040503050406030204" pitchFamily="18" charset="0"/>
                              </a:rPr>
                            </m:ctrlPr>
                          </m:sSubPr>
                          <m:e>
                            <m:r>
                              <a:rPr lang="en-US" altLang="ja-JP" sz="1600" b="0" i="1" smtClean="0">
                                <a:latin typeface="Cambria Math" panose="02040503050406030204" pitchFamily="18" charset="0"/>
                                <a:ea typeface="Cambria Math" panose="02040503050406030204" pitchFamily="18" charset="0"/>
                              </a:rPr>
                              <m:t>𝑥</m:t>
                            </m:r>
                          </m:e>
                          <m:sub>
                            <m:r>
                              <a:rPr lang="en-US" altLang="ja-JP" sz="1600" i="1">
                                <a:latin typeface="Cambria Math" panose="02040503050406030204" pitchFamily="18" charset="0"/>
                                <a:ea typeface="Cambria Math" panose="02040503050406030204" pitchFamily="18" charset="0"/>
                              </a:rPr>
                              <m:t>𝑡</m:t>
                            </m:r>
                          </m:sub>
                        </m:sSub>
                      </m:e>
                    </m:d>
                    <m:r>
                      <a:rPr lang="en-US" altLang="ja-JP" sz="1600" b="0" i="1" smtClean="0">
                        <a:latin typeface="Cambria Math" panose="02040503050406030204" pitchFamily="18" charset="0"/>
                        <a:ea typeface="Cambria Math" panose="02040503050406030204" pitchFamily="18" charset="0"/>
                      </a:rPr>
                      <m:t> </m:t>
                    </m:r>
                    <m:r>
                      <a:rPr lang="en-US" altLang="ja-JP" sz="1600" i="1">
                        <a:latin typeface="Cambria Math" panose="02040503050406030204" pitchFamily="18" charset="0"/>
                      </a:rPr>
                      <m:t>𝑝</m:t>
                    </m:r>
                    <m:d>
                      <m:dPr>
                        <m:ctrlPr>
                          <a:rPr lang="en-US" altLang="ja-JP" sz="1600" i="1" smtClean="0">
                            <a:latin typeface="Cambria Math" panose="02040503050406030204" pitchFamily="18" charset="0"/>
                          </a:rPr>
                        </m:ctrlPr>
                      </m:dPr>
                      <m:e>
                        <m:sSub>
                          <m:sSubPr>
                            <m:ctrlPr>
                              <a:rPr lang="en-US" altLang="ja-JP" sz="1600" i="1">
                                <a:latin typeface="Cambria Math" panose="02040503050406030204" pitchFamily="18" charset="0"/>
                                <a:ea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𝑥</m:t>
                            </m:r>
                          </m:e>
                          <m:sub>
                            <m:r>
                              <a:rPr lang="en-US" altLang="ja-JP" sz="1600" i="1">
                                <a:latin typeface="Cambria Math" panose="02040503050406030204" pitchFamily="18" charset="0"/>
                                <a:ea typeface="Cambria Math" panose="02040503050406030204" pitchFamily="18" charset="0"/>
                              </a:rPr>
                              <m:t>𝑡</m:t>
                            </m:r>
                          </m:sub>
                        </m:sSub>
                      </m:e>
                    </m:d>
                  </m:oMath>
                </a14:m>
                <a:endParaRPr kumimoji="1" lang="ja-JP" altLang="en-US" sz="1600" dirty="0"/>
              </a:p>
            </p:txBody>
          </p:sp>
        </mc:Choice>
        <mc:Fallback>
          <p:sp>
            <p:nvSpPr>
              <p:cNvPr id="550" name="テキスト ボックス 549"/>
              <p:cNvSpPr txBox="1">
                <a:spLocks noRot="1" noChangeAspect="1" noMove="1" noResize="1" noEditPoints="1" noAdjustHandles="1" noChangeArrowheads="1" noChangeShapeType="1" noTextEdit="1"/>
              </p:cNvSpPr>
              <p:nvPr/>
            </p:nvSpPr>
            <p:spPr>
              <a:xfrm>
                <a:off x="11362072" y="2668365"/>
                <a:ext cx="2363724" cy="246221"/>
              </a:xfrm>
              <a:prstGeom prst="rect">
                <a:avLst/>
              </a:prstGeom>
              <a:blipFill rotWithShape="0">
                <a:blip r:embed="rId4"/>
                <a:stretch>
                  <a:fillRect l="-2821" b="-21429"/>
                </a:stretch>
              </a:blipFill>
              <a:ln>
                <a:solidFill>
                  <a:schemeClr val="tx1"/>
                </a:solidFill>
              </a:ln>
            </p:spPr>
            <p:txBody>
              <a:bodyPr/>
              <a:lstStyle/>
              <a:p>
                <a:r>
                  <a:rPr lang="ja-JP" altLang="en-US">
                    <a:noFill/>
                  </a:rPr>
                  <a:t> </a:t>
                </a:r>
              </a:p>
            </p:txBody>
          </p:sp>
        </mc:Fallback>
      </mc:AlternateContent>
      <p:sp>
        <p:nvSpPr>
          <p:cNvPr id="551" name="正方形/長方形 550"/>
          <p:cNvSpPr/>
          <p:nvPr/>
        </p:nvSpPr>
        <p:spPr>
          <a:xfrm>
            <a:off x="13209148" y="2668365"/>
            <a:ext cx="504000" cy="252000"/>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2" name="正方形/長方形 551"/>
          <p:cNvSpPr/>
          <p:nvPr/>
        </p:nvSpPr>
        <p:spPr>
          <a:xfrm>
            <a:off x="12468044" y="2669056"/>
            <a:ext cx="720000" cy="2520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リーフォーム 24"/>
          <p:cNvSpPr/>
          <p:nvPr/>
        </p:nvSpPr>
        <p:spPr>
          <a:xfrm>
            <a:off x="11841716" y="2905959"/>
            <a:ext cx="1008000" cy="254000"/>
          </a:xfrm>
          <a:custGeom>
            <a:avLst/>
            <a:gdLst>
              <a:gd name="connsiteX0" fmla="*/ 0 w 2235200"/>
              <a:gd name="connsiteY0" fmla="*/ 0 h 254000"/>
              <a:gd name="connsiteX1" fmla="*/ 0 w 2235200"/>
              <a:gd name="connsiteY1" fmla="*/ 254000 h 254000"/>
              <a:gd name="connsiteX2" fmla="*/ 2235200 w 2235200"/>
              <a:gd name="connsiteY2" fmla="*/ 254000 h 254000"/>
            </a:gdLst>
            <a:ahLst/>
            <a:cxnLst>
              <a:cxn ang="0">
                <a:pos x="connsiteX0" y="connsiteY0"/>
              </a:cxn>
              <a:cxn ang="0">
                <a:pos x="connsiteX1" y="connsiteY1"/>
              </a:cxn>
              <a:cxn ang="0">
                <a:pos x="connsiteX2" y="connsiteY2"/>
              </a:cxn>
            </a:cxnLst>
            <a:rect l="l" t="t" r="r" b="b"/>
            <a:pathLst>
              <a:path w="2235200" h="254000">
                <a:moveTo>
                  <a:pt x="0" y="0"/>
                </a:moveTo>
                <a:lnTo>
                  <a:pt x="0" y="254000"/>
                </a:lnTo>
                <a:lnTo>
                  <a:pt x="2235200" y="254000"/>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4" name="四角形吹き出し 553"/>
          <p:cNvSpPr/>
          <p:nvPr/>
        </p:nvSpPr>
        <p:spPr>
          <a:xfrm>
            <a:off x="12856935" y="3012180"/>
            <a:ext cx="1016599" cy="323828"/>
          </a:xfrm>
          <a:prstGeom prst="wedgeRectCallout">
            <a:avLst>
              <a:gd name="adj1" fmla="val 83120"/>
              <a:gd name="adj2" fmla="val 221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事後分布</a:t>
            </a:r>
            <a:endParaRPr kumimoji="1" lang="ja-JP" altLang="en-US" sz="1400" dirty="0">
              <a:solidFill>
                <a:schemeClr val="tx1"/>
              </a:solidFill>
            </a:endParaRPr>
          </a:p>
        </p:txBody>
      </p:sp>
      <p:sp>
        <p:nvSpPr>
          <p:cNvPr id="555" name="正方形/長方形 554"/>
          <p:cNvSpPr/>
          <p:nvPr/>
        </p:nvSpPr>
        <p:spPr>
          <a:xfrm>
            <a:off x="11279091" y="3958887"/>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6" name="フリーフォーム 555"/>
          <p:cNvSpPr/>
          <p:nvPr/>
        </p:nvSpPr>
        <p:spPr>
          <a:xfrm>
            <a:off x="11384514" y="3980892"/>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5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5" y="1485900"/>
                </a:lnTo>
                <a:cubicBezTo>
                  <a:pt x="143" y="1263650"/>
                  <a:pt x="72" y="1041400"/>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57" name="円/楕円 556"/>
          <p:cNvSpPr/>
          <p:nvPr/>
        </p:nvSpPr>
        <p:spPr>
          <a:xfrm rot="2869555">
            <a:off x="14325532" y="5091153"/>
            <a:ext cx="279836" cy="264438"/>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8" name="円/楕円 557"/>
          <p:cNvSpPr/>
          <p:nvPr/>
        </p:nvSpPr>
        <p:spPr>
          <a:xfrm>
            <a:off x="14281607" y="5055353"/>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59" name="円/楕円 558"/>
          <p:cNvSpPr/>
          <p:nvPr/>
        </p:nvSpPr>
        <p:spPr>
          <a:xfrm>
            <a:off x="14098480" y="4734891"/>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60" name="円/楕円 559"/>
          <p:cNvSpPr/>
          <p:nvPr/>
        </p:nvSpPr>
        <p:spPr>
          <a:xfrm>
            <a:off x="13994000" y="4657164"/>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61" name="円/楕円 560"/>
          <p:cNvSpPr/>
          <p:nvPr/>
        </p:nvSpPr>
        <p:spPr>
          <a:xfrm>
            <a:off x="14256742" y="4915818"/>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62" name="円/楕円 561"/>
          <p:cNvSpPr/>
          <p:nvPr/>
        </p:nvSpPr>
        <p:spPr>
          <a:xfrm>
            <a:off x="14292746" y="4972127"/>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63" name="円/楕円 562"/>
          <p:cNvSpPr/>
          <p:nvPr/>
        </p:nvSpPr>
        <p:spPr>
          <a:xfrm>
            <a:off x="14346230" y="5115500"/>
            <a:ext cx="36000" cy="360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64" name="円/楕円 563"/>
          <p:cNvSpPr/>
          <p:nvPr/>
        </p:nvSpPr>
        <p:spPr>
          <a:xfrm>
            <a:off x="14359566" y="4792762"/>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65" name="円/楕円 564"/>
          <p:cNvSpPr/>
          <p:nvPr/>
        </p:nvSpPr>
        <p:spPr>
          <a:xfrm>
            <a:off x="14423066" y="4994400"/>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66" name="円/楕円 565"/>
          <p:cNvSpPr/>
          <p:nvPr/>
        </p:nvSpPr>
        <p:spPr>
          <a:xfrm>
            <a:off x="14138781" y="4834376"/>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67" name="円/楕円 566"/>
          <p:cNvSpPr/>
          <p:nvPr/>
        </p:nvSpPr>
        <p:spPr>
          <a:xfrm>
            <a:off x="14396251" y="5191001"/>
            <a:ext cx="36000" cy="360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68" name="円/楕円 567"/>
          <p:cNvSpPr/>
          <p:nvPr/>
        </p:nvSpPr>
        <p:spPr>
          <a:xfrm>
            <a:off x="14216740" y="4814642"/>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69" name="円/楕円 568"/>
          <p:cNvSpPr/>
          <p:nvPr/>
        </p:nvSpPr>
        <p:spPr>
          <a:xfrm>
            <a:off x="14176492" y="5008076"/>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70" name="円/楕円 569"/>
          <p:cNvSpPr/>
          <p:nvPr/>
        </p:nvSpPr>
        <p:spPr>
          <a:xfrm>
            <a:off x="14395717" y="4896314"/>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71" name="円/楕円 570"/>
          <p:cNvSpPr/>
          <p:nvPr/>
        </p:nvSpPr>
        <p:spPr>
          <a:xfrm>
            <a:off x="13917804" y="454051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72" name="円/楕円 571"/>
          <p:cNvSpPr/>
          <p:nvPr/>
        </p:nvSpPr>
        <p:spPr>
          <a:xfrm>
            <a:off x="14477381" y="521713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73" name="円/楕円 572"/>
          <p:cNvSpPr/>
          <p:nvPr/>
        </p:nvSpPr>
        <p:spPr>
          <a:xfrm>
            <a:off x="14513920" y="5370902"/>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74" name="円/楕円 573"/>
          <p:cNvSpPr/>
          <p:nvPr/>
        </p:nvSpPr>
        <p:spPr>
          <a:xfrm>
            <a:off x="14283562" y="4851766"/>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75" name="円/楕円 574"/>
          <p:cNvSpPr/>
          <p:nvPr/>
        </p:nvSpPr>
        <p:spPr>
          <a:xfrm>
            <a:off x="14116312" y="4944574"/>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76" name="円/楕円 575"/>
          <p:cNvSpPr/>
          <p:nvPr/>
        </p:nvSpPr>
        <p:spPr>
          <a:xfrm>
            <a:off x="14437720" y="5104202"/>
            <a:ext cx="36000" cy="360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77" name="円/楕円 576"/>
          <p:cNvSpPr/>
          <p:nvPr/>
        </p:nvSpPr>
        <p:spPr>
          <a:xfrm>
            <a:off x="14228660" y="4949264"/>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78" name="円/楕円 577"/>
          <p:cNvSpPr/>
          <p:nvPr/>
        </p:nvSpPr>
        <p:spPr>
          <a:xfrm>
            <a:off x="14357417" y="5008268"/>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79" name="円/楕円 578"/>
          <p:cNvSpPr/>
          <p:nvPr/>
        </p:nvSpPr>
        <p:spPr>
          <a:xfrm>
            <a:off x="14197203" y="4677876"/>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80" name="円/楕円 579"/>
          <p:cNvSpPr/>
          <p:nvPr/>
        </p:nvSpPr>
        <p:spPr>
          <a:xfrm>
            <a:off x="14060431" y="4775566"/>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81" name="四角形吹き出し 580"/>
          <p:cNvSpPr/>
          <p:nvPr/>
        </p:nvSpPr>
        <p:spPr>
          <a:xfrm>
            <a:off x="14842854" y="4130039"/>
            <a:ext cx="1607637" cy="696291"/>
          </a:xfrm>
          <a:prstGeom prst="wedgeRectCallout">
            <a:avLst>
              <a:gd name="adj1" fmla="val -64997"/>
              <a:gd name="adj2" fmla="val 8985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尤度が高い</a:t>
            </a:r>
            <a:endParaRPr kumimoji="1" lang="en-US" altLang="ja-JP" sz="1400" dirty="0" smtClean="0">
              <a:solidFill>
                <a:schemeClr val="tx1"/>
              </a:solidFill>
            </a:endParaRPr>
          </a:p>
          <a:p>
            <a:pPr algn="ctr"/>
            <a:r>
              <a:rPr lang="ja-JP" altLang="en-US" sz="1400" dirty="0" smtClean="0">
                <a:solidFill>
                  <a:schemeClr val="tx1"/>
                </a:solidFill>
              </a:rPr>
              <a:t>この辺りの粒子を</a:t>
            </a:r>
            <a:endParaRPr lang="en-US" altLang="ja-JP" sz="1400" dirty="0" smtClean="0">
              <a:solidFill>
                <a:schemeClr val="tx1"/>
              </a:solidFill>
            </a:endParaRPr>
          </a:p>
          <a:p>
            <a:pPr algn="ctr"/>
            <a:r>
              <a:rPr kumimoji="1" lang="ja-JP" altLang="en-US" sz="1400" dirty="0">
                <a:solidFill>
                  <a:schemeClr val="tx1"/>
                </a:solidFill>
              </a:rPr>
              <a:t>生き残らせる</a:t>
            </a:r>
          </a:p>
        </p:txBody>
      </p:sp>
      <p:sp>
        <p:nvSpPr>
          <p:cNvPr id="582" name="四角形吹き出し 581"/>
          <p:cNvSpPr/>
          <p:nvPr/>
        </p:nvSpPr>
        <p:spPr>
          <a:xfrm>
            <a:off x="13088126" y="5120709"/>
            <a:ext cx="834503" cy="323828"/>
          </a:xfrm>
          <a:prstGeom prst="wedgeRectCallout">
            <a:avLst>
              <a:gd name="adj1" fmla="val 93277"/>
              <a:gd name="adj2" fmla="val 8098"/>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rgbClr val="FF0000"/>
                </a:solidFill>
              </a:rPr>
              <a:t>尤度</a:t>
            </a:r>
            <a:endParaRPr kumimoji="1" lang="ja-JP" altLang="en-US" sz="1400" dirty="0">
              <a:solidFill>
                <a:srgbClr val="FF0000"/>
              </a:solidFill>
            </a:endParaRPr>
          </a:p>
        </p:txBody>
      </p:sp>
      <p:sp>
        <p:nvSpPr>
          <p:cNvPr id="327" name="四角形吹き出し 326"/>
          <p:cNvSpPr/>
          <p:nvPr/>
        </p:nvSpPr>
        <p:spPr>
          <a:xfrm>
            <a:off x="3745255" y="104691"/>
            <a:ext cx="1625279" cy="379249"/>
          </a:xfrm>
          <a:prstGeom prst="wedgeRectCallout">
            <a:avLst>
              <a:gd name="adj1" fmla="val 11600"/>
              <a:gd name="adj2" fmla="val 8431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chemeClr val="tx1"/>
                </a:solidFill>
              </a:rPr>
              <a:t>こっちは</a:t>
            </a:r>
            <a:r>
              <a:rPr lang="ja-JP" altLang="en-US" sz="1600" dirty="0">
                <a:solidFill>
                  <a:schemeClr val="tx1"/>
                </a:solidFill>
              </a:rPr>
              <a:t>分かる</a:t>
            </a:r>
            <a:endParaRPr kumimoji="1" lang="ja-JP" altLang="en-US" sz="1600" dirty="0">
              <a:solidFill>
                <a:schemeClr val="tx1"/>
              </a:solidFill>
            </a:endParaRPr>
          </a:p>
        </p:txBody>
      </p:sp>
    </p:spTree>
    <p:extLst>
      <p:ext uri="{BB962C8B-B14F-4D97-AF65-F5344CB8AC3E}">
        <p14:creationId xmlns:p14="http://schemas.microsoft.com/office/powerpoint/2010/main" val="2156853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正方形/長方形 64"/>
          <p:cNvSpPr/>
          <p:nvPr/>
        </p:nvSpPr>
        <p:spPr>
          <a:xfrm>
            <a:off x="5331147" y="0"/>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フリーフォーム 65"/>
          <p:cNvSpPr/>
          <p:nvPr/>
        </p:nvSpPr>
        <p:spPr>
          <a:xfrm>
            <a:off x="5436570" y="22005"/>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5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5" y="1485900"/>
                </a:lnTo>
                <a:cubicBezTo>
                  <a:pt x="143" y="1263650"/>
                  <a:pt x="72" y="1041400"/>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1" name="円/楕円 140"/>
          <p:cNvSpPr/>
          <p:nvPr/>
        </p:nvSpPr>
        <p:spPr>
          <a:xfrm rot="2869555">
            <a:off x="8377588" y="1132266"/>
            <a:ext cx="279836" cy="264438"/>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0" y="1879726"/>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リーフォーム 5"/>
          <p:cNvSpPr/>
          <p:nvPr/>
        </p:nvSpPr>
        <p:spPr>
          <a:xfrm>
            <a:off x="94381" y="1904521"/>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5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5" y="1485900"/>
                </a:lnTo>
                <a:cubicBezTo>
                  <a:pt x="143" y="1263650"/>
                  <a:pt x="72" y="1041400"/>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円/楕円 6"/>
          <p:cNvSpPr/>
          <p:nvPr/>
        </p:nvSpPr>
        <p:spPr>
          <a:xfrm>
            <a:off x="3147587" y="3027831"/>
            <a:ext cx="36000" cy="360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8" name="直線コネクタ 7"/>
          <p:cNvCxnSpPr>
            <a:stCxn id="7" idx="7"/>
          </p:cNvCxnSpPr>
          <p:nvPr/>
        </p:nvCxnSpPr>
        <p:spPr>
          <a:xfrm flipV="1">
            <a:off x="3178315" y="2387715"/>
            <a:ext cx="330936" cy="6453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a:stCxn id="7" idx="7"/>
          </p:cNvCxnSpPr>
          <p:nvPr/>
        </p:nvCxnSpPr>
        <p:spPr>
          <a:xfrm flipV="1">
            <a:off x="3178315" y="2100233"/>
            <a:ext cx="342727" cy="9328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7" idx="7"/>
          </p:cNvCxnSpPr>
          <p:nvPr/>
        </p:nvCxnSpPr>
        <p:spPr>
          <a:xfrm flipV="1">
            <a:off x="3178315" y="2608828"/>
            <a:ext cx="342727" cy="4242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3183587" y="2833970"/>
            <a:ext cx="509266" cy="2034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a:stCxn id="7" idx="7"/>
          </p:cNvCxnSpPr>
          <p:nvPr/>
        </p:nvCxnSpPr>
        <p:spPr>
          <a:xfrm flipV="1">
            <a:off x="3178315" y="2841400"/>
            <a:ext cx="860613" cy="19170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a:stCxn id="7" idx="7"/>
          </p:cNvCxnSpPr>
          <p:nvPr/>
        </p:nvCxnSpPr>
        <p:spPr>
          <a:xfrm flipV="1">
            <a:off x="3178315" y="3019420"/>
            <a:ext cx="2007561" cy="136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a:stCxn id="7" idx="7"/>
          </p:cNvCxnSpPr>
          <p:nvPr/>
        </p:nvCxnSpPr>
        <p:spPr>
          <a:xfrm>
            <a:off x="3178315" y="3033103"/>
            <a:ext cx="2007561" cy="1414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a:stCxn id="7" idx="7"/>
          </p:cNvCxnSpPr>
          <p:nvPr/>
        </p:nvCxnSpPr>
        <p:spPr>
          <a:xfrm>
            <a:off x="3178315" y="3033103"/>
            <a:ext cx="2007561" cy="3014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a:stCxn id="7" idx="7"/>
          </p:cNvCxnSpPr>
          <p:nvPr/>
        </p:nvCxnSpPr>
        <p:spPr>
          <a:xfrm>
            <a:off x="3178315" y="3033103"/>
            <a:ext cx="2007561" cy="4344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3826874" y="2293824"/>
            <a:ext cx="812868" cy="369332"/>
          </a:xfrm>
          <a:prstGeom prst="rect">
            <a:avLst/>
          </a:prstGeom>
          <a:noFill/>
        </p:spPr>
        <p:txBody>
          <a:bodyPr wrap="square" rtlCol="0">
            <a:spAutoFit/>
          </a:bodyPr>
          <a:lstStyle/>
          <a:p>
            <a:r>
              <a:rPr kumimoji="1" lang="ja-JP" altLang="en-US" b="1" dirty="0" smtClean="0">
                <a:solidFill>
                  <a:srgbClr val="FF0000"/>
                </a:solidFill>
              </a:rPr>
              <a:t>粒子</a:t>
            </a:r>
            <a:r>
              <a:rPr lang="en-US" altLang="ja-JP" b="1" dirty="0">
                <a:solidFill>
                  <a:srgbClr val="FF0000"/>
                </a:solidFill>
              </a:rPr>
              <a:t>1</a:t>
            </a:r>
            <a:endParaRPr kumimoji="1" lang="ja-JP" altLang="en-US" b="1" dirty="0">
              <a:solidFill>
                <a:srgbClr val="FF0000"/>
              </a:solidFill>
            </a:endParaRPr>
          </a:p>
        </p:txBody>
      </p:sp>
      <p:sp>
        <p:nvSpPr>
          <p:cNvPr id="33" name="正方形/長方形 32"/>
          <p:cNvSpPr/>
          <p:nvPr/>
        </p:nvSpPr>
        <p:spPr>
          <a:xfrm>
            <a:off x="0" y="0"/>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リーフォーム 33"/>
          <p:cNvSpPr/>
          <p:nvPr/>
        </p:nvSpPr>
        <p:spPr>
          <a:xfrm>
            <a:off x="105423" y="22005"/>
            <a:ext cx="5096087" cy="1724533"/>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9203 w 5047928"/>
              <a:gd name="connsiteY0" fmla="*/ 819150 h 1485900"/>
              <a:gd name="connsiteX1" fmla="*/ 2438078 w 5047928"/>
              <a:gd name="connsiteY1" fmla="*/ 819150 h 1485900"/>
              <a:gd name="connsiteX2" fmla="*/ 2438078 w 5047928"/>
              <a:gd name="connsiteY2" fmla="*/ 0 h 1485900"/>
              <a:gd name="connsiteX3" fmla="*/ 3409628 w 5047928"/>
              <a:gd name="connsiteY3" fmla="*/ 0 h 1485900"/>
              <a:gd name="connsiteX4" fmla="*/ 3409628 w 5047928"/>
              <a:gd name="connsiteY4" fmla="*/ 790575 h 1485900"/>
              <a:gd name="connsiteX5" fmla="*/ 5047928 w 5047928"/>
              <a:gd name="connsiteY5" fmla="*/ 790575 h 1485900"/>
              <a:gd name="connsiteX6" fmla="*/ 5047928 w 5047928"/>
              <a:gd name="connsiteY6" fmla="*/ 1485900 h 1485900"/>
              <a:gd name="connsiteX7" fmla="*/ 0 w 5047928"/>
              <a:gd name="connsiteY7" fmla="*/ 1485900 h 1485900"/>
              <a:gd name="connsiteX8" fmla="*/ 9203 w 5047928"/>
              <a:gd name="connsiteY8" fmla="*/ 819150 h 1485900"/>
              <a:gd name="connsiteX0" fmla="*/ 0 w 5038725"/>
              <a:gd name="connsiteY0" fmla="*/ 819150 h 1488641"/>
              <a:gd name="connsiteX1" fmla="*/ 2428875 w 5038725"/>
              <a:gd name="connsiteY1" fmla="*/ 819150 h 1488641"/>
              <a:gd name="connsiteX2" fmla="*/ 2428875 w 5038725"/>
              <a:gd name="connsiteY2" fmla="*/ 0 h 1488641"/>
              <a:gd name="connsiteX3" fmla="*/ 3400425 w 5038725"/>
              <a:gd name="connsiteY3" fmla="*/ 0 h 1488641"/>
              <a:gd name="connsiteX4" fmla="*/ 3400425 w 5038725"/>
              <a:gd name="connsiteY4" fmla="*/ 790575 h 1488641"/>
              <a:gd name="connsiteX5" fmla="*/ 5038725 w 5038725"/>
              <a:gd name="connsiteY5" fmla="*/ 790575 h 1488641"/>
              <a:gd name="connsiteX6" fmla="*/ 5038725 w 5038725"/>
              <a:gd name="connsiteY6" fmla="*/ 1485900 h 1488641"/>
              <a:gd name="connsiteX7" fmla="*/ 6493 w 5038725"/>
              <a:gd name="connsiteY7" fmla="*/ 1488641 h 1488641"/>
              <a:gd name="connsiteX8" fmla="*/ 0 w 5038725"/>
              <a:gd name="connsiteY8" fmla="*/ 819150 h 1488641"/>
              <a:gd name="connsiteX0" fmla="*/ 9438 w 5048163"/>
              <a:gd name="connsiteY0" fmla="*/ 819150 h 1488641"/>
              <a:gd name="connsiteX1" fmla="*/ 2438313 w 5048163"/>
              <a:gd name="connsiteY1" fmla="*/ 819150 h 1488641"/>
              <a:gd name="connsiteX2" fmla="*/ 2438313 w 5048163"/>
              <a:gd name="connsiteY2" fmla="*/ 0 h 1488641"/>
              <a:gd name="connsiteX3" fmla="*/ 3409863 w 5048163"/>
              <a:gd name="connsiteY3" fmla="*/ 0 h 1488641"/>
              <a:gd name="connsiteX4" fmla="*/ 3409863 w 5048163"/>
              <a:gd name="connsiteY4" fmla="*/ 790575 h 1488641"/>
              <a:gd name="connsiteX5" fmla="*/ 5048163 w 5048163"/>
              <a:gd name="connsiteY5" fmla="*/ 790575 h 1488641"/>
              <a:gd name="connsiteX6" fmla="*/ 5048163 w 5048163"/>
              <a:gd name="connsiteY6" fmla="*/ 1485900 h 1488641"/>
              <a:gd name="connsiteX7" fmla="*/ 235 w 5048163"/>
              <a:gd name="connsiteY7" fmla="*/ 1488641 h 1488641"/>
              <a:gd name="connsiteX8" fmla="*/ 9438 w 5048163"/>
              <a:gd name="connsiteY8" fmla="*/ 819150 h 1488641"/>
              <a:gd name="connsiteX0" fmla="*/ 0 w 5038725"/>
              <a:gd name="connsiteY0" fmla="*/ 819150 h 1488641"/>
              <a:gd name="connsiteX1" fmla="*/ 2428875 w 5038725"/>
              <a:gd name="connsiteY1" fmla="*/ 819150 h 1488641"/>
              <a:gd name="connsiteX2" fmla="*/ 2428875 w 5038725"/>
              <a:gd name="connsiteY2" fmla="*/ 0 h 1488641"/>
              <a:gd name="connsiteX3" fmla="*/ 3400425 w 5038725"/>
              <a:gd name="connsiteY3" fmla="*/ 0 h 1488641"/>
              <a:gd name="connsiteX4" fmla="*/ 3400425 w 5038725"/>
              <a:gd name="connsiteY4" fmla="*/ 790575 h 1488641"/>
              <a:gd name="connsiteX5" fmla="*/ 5038725 w 5038725"/>
              <a:gd name="connsiteY5" fmla="*/ 790575 h 1488641"/>
              <a:gd name="connsiteX6" fmla="*/ 5038725 w 5038725"/>
              <a:gd name="connsiteY6" fmla="*/ 1485900 h 1488641"/>
              <a:gd name="connsiteX7" fmla="*/ 3354 w 5038725"/>
              <a:gd name="connsiteY7" fmla="*/ 1488641 h 1488641"/>
              <a:gd name="connsiteX8" fmla="*/ 0 w 5038725"/>
              <a:gd name="connsiteY8" fmla="*/ 819150 h 148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8641">
                <a:moveTo>
                  <a:pt x="0" y="819150"/>
                </a:moveTo>
                <a:lnTo>
                  <a:pt x="2428875" y="819150"/>
                </a:lnTo>
                <a:lnTo>
                  <a:pt x="2428875" y="0"/>
                </a:lnTo>
                <a:lnTo>
                  <a:pt x="3400425" y="0"/>
                </a:lnTo>
                <a:lnTo>
                  <a:pt x="3400425" y="790575"/>
                </a:lnTo>
                <a:lnTo>
                  <a:pt x="5038725" y="790575"/>
                </a:lnTo>
                <a:lnTo>
                  <a:pt x="5038725" y="1485900"/>
                </a:lnTo>
                <a:lnTo>
                  <a:pt x="3354" y="1488641"/>
                </a:lnTo>
                <a:cubicBezTo>
                  <a:pt x="1190" y="1265477"/>
                  <a:pt x="2164" y="1042314"/>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4" name="円/楕円 63"/>
          <p:cNvSpPr/>
          <p:nvPr/>
        </p:nvSpPr>
        <p:spPr>
          <a:xfrm rot="2869555">
            <a:off x="3044689" y="1124055"/>
            <a:ext cx="279836" cy="264438"/>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p:cNvGrpSpPr/>
          <p:nvPr/>
        </p:nvGrpSpPr>
        <p:grpSpPr>
          <a:xfrm>
            <a:off x="2638713" y="581632"/>
            <a:ext cx="632116" cy="866383"/>
            <a:chOff x="2638713" y="581632"/>
            <a:chExt cx="632116" cy="866383"/>
          </a:xfrm>
        </p:grpSpPr>
        <p:sp>
          <p:nvSpPr>
            <p:cNvPr id="38" name="円/楕円 37"/>
            <p:cNvSpPr/>
            <p:nvPr/>
          </p:nvSpPr>
          <p:spPr>
            <a:xfrm>
              <a:off x="3002516" y="1096466"/>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9" name="円/楕円 38"/>
            <p:cNvSpPr/>
            <p:nvPr/>
          </p:nvSpPr>
          <p:spPr>
            <a:xfrm>
              <a:off x="2819389" y="776004"/>
              <a:ext cx="36000" cy="36000"/>
            </a:xfrm>
            <a:prstGeom prst="ellipse">
              <a:avLst/>
            </a:prstGeom>
            <a:solidFill>
              <a:srgbClr val="00B050"/>
            </a:solidFill>
            <a:ln>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0" name="円/楕円 39"/>
            <p:cNvSpPr/>
            <p:nvPr/>
          </p:nvSpPr>
          <p:spPr>
            <a:xfrm>
              <a:off x="2714909" y="69827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1" name="円/楕円 40"/>
            <p:cNvSpPr/>
            <p:nvPr/>
          </p:nvSpPr>
          <p:spPr>
            <a:xfrm>
              <a:off x="2977651" y="956931"/>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2" name="円/楕円 41"/>
            <p:cNvSpPr/>
            <p:nvPr/>
          </p:nvSpPr>
          <p:spPr>
            <a:xfrm>
              <a:off x="3013655" y="101324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 name="円/楕円 42"/>
            <p:cNvSpPr/>
            <p:nvPr/>
          </p:nvSpPr>
          <p:spPr>
            <a:xfrm>
              <a:off x="3067139" y="115661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4" name="円/楕円 43"/>
            <p:cNvSpPr/>
            <p:nvPr/>
          </p:nvSpPr>
          <p:spPr>
            <a:xfrm>
              <a:off x="3080475" y="83387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5" name="円/楕円 44"/>
            <p:cNvSpPr/>
            <p:nvPr/>
          </p:nvSpPr>
          <p:spPr>
            <a:xfrm>
              <a:off x="3143975" y="103551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6" name="円/楕円 45"/>
            <p:cNvSpPr/>
            <p:nvPr/>
          </p:nvSpPr>
          <p:spPr>
            <a:xfrm>
              <a:off x="2859690" y="87548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7" name="円/楕円 46"/>
            <p:cNvSpPr/>
            <p:nvPr/>
          </p:nvSpPr>
          <p:spPr>
            <a:xfrm>
              <a:off x="3117160" y="1232114"/>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8" name="円/楕円 47"/>
            <p:cNvSpPr/>
            <p:nvPr/>
          </p:nvSpPr>
          <p:spPr>
            <a:xfrm>
              <a:off x="2937649" y="85575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9" name="円/楕円 48"/>
            <p:cNvSpPr/>
            <p:nvPr/>
          </p:nvSpPr>
          <p:spPr>
            <a:xfrm>
              <a:off x="2897401" y="104918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0" name="円/楕円 49"/>
            <p:cNvSpPr/>
            <p:nvPr/>
          </p:nvSpPr>
          <p:spPr>
            <a:xfrm>
              <a:off x="3116626" y="93742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1" name="円/楕円 50"/>
            <p:cNvSpPr/>
            <p:nvPr/>
          </p:nvSpPr>
          <p:spPr>
            <a:xfrm>
              <a:off x="2638713" y="581632"/>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2" name="円/楕円 51"/>
            <p:cNvSpPr/>
            <p:nvPr/>
          </p:nvSpPr>
          <p:spPr>
            <a:xfrm>
              <a:off x="3198290" y="125825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3" name="円/楕円 52"/>
            <p:cNvSpPr/>
            <p:nvPr/>
          </p:nvSpPr>
          <p:spPr>
            <a:xfrm>
              <a:off x="3234829" y="1412015"/>
              <a:ext cx="36000" cy="36000"/>
            </a:xfrm>
            <a:prstGeom prst="ellipse">
              <a:avLst/>
            </a:prstGeom>
            <a:solidFill>
              <a:srgbClr val="0070C0"/>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4" name="円/楕円 53"/>
            <p:cNvSpPr/>
            <p:nvPr/>
          </p:nvSpPr>
          <p:spPr>
            <a:xfrm>
              <a:off x="3004471" y="89287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5" name="円/楕円 54"/>
            <p:cNvSpPr/>
            <p:nvPr/>
          </p:nvSpPr>
          <p:spPr>
            <a:xfrm>
              <a:off x="2837221" y="98568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6" name="円/楕円 55"/>
            <p:cNvSpPr/>
            <p:nvPr/>
          </p:nvSpPr>
          <p:spPr>
            <a:xfrm>
              <a:off x="3158629" y="1145315"/>
              <a:ext cx="36000" cy="360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7" name="円/楕円 56"/>
            <p:cNvSpPr/>
            <p:nvPr/>
          </p:nvSpPr>
          <p:spPr>
            <a:xfrm>
              <a:off x="2949569" y="99037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8" name="円/楕円 57"/>
            <p:cNvSpPr/>
            <p:nvPr/>
          </p:nvSpPr>
          <p:spPr>
            <a:xfrm>
              <a:off x="3078326" y="1049381"/>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2" name="円/楕円 61"/>
            <p:cNvSpPr/>
            <p:nvPr/>
          </p:nvSpPr>
          <p:spPr>
            <a:xfrm>
              <a:off x="2918112" y="71898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3" name="円/楕円 62"/>
            <p:cNvSpPr/>
            <p:nvPr/>
          </p:nvSpPr>
          <p:spPr>
            <a:xfrm>
              <a:off x="2781340" y="81667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71" name="円/楕円 70"/>
          <p:cNvSpPr/>
          <p:nvPr/>
        </p:nvSpPr>
        <p:spPr>
          <a:xfrm>
            <a:off x="8333663" y="1096466"/>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2" name="円/楕円 71"/>
          <p:cNvSpPr/>
          <p:nvPr/>
        </p:nvSpPr>
        <p:spPr>
          <a:xfrm>
            <a:off x="8150536" y="776004"/>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3" name="円/楕円 72"/>
          <p:cNvSpPr/>
          <p:nvPr/>
        </p:nvSpPr>
        <p:spPr>
          <a:xfrm>
            <a:off x="8046056" y="698277"/>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4" name="円/楕円 73"/>
          <p:cNvSpPr/>
          <p:nvPr/>
        </p:nvSpPr>
        <p:spPr>
          <a:xfrm>
            <a:off x="8308798" y="956931"/>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5" name="円/楕円 74"/>
          <p:cNvSpPr/>
          <p:nvPr/>
        </p:nvSpPr>
        <p:spPr>
          <a:xfrm>
            <a:off x="8344802" y="1013240"/>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6" name="円/楕円 75"/>
          <p:cNvSpPr/>
          <p:nvPr/>
        </p:nvSpPr>
        <p:spPr>
          <a:xfrm>
            <a:off x="8398286" y="1156613"/>
            <a:ext cx="36000" cy="360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7" name="円/楕円 76"/>
          <p:cNvSpPr/>
          <p:nvPr/>
        </p:nvSpPr>
        <p:spPr>
          <a:xfrm>
            <a:off x="8411622" y="833875"/>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8" name="円/楕円 77"/>
          <p:cNvSpPr/>
          <p:nvPr/>
        </p:nvSpPr>
        <p:spPr>
          <a:xfrm>
            <a:off x="8475122" y="1035513"/>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9" name="円/楕円 78"/>
          <p:cNvSpPr/>
          <p:nvPr/>
        </p:nvSpPr>
        <p:spPr>
          <a:xfrm>
            <a:off x="8190837" y="87548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0" name="円/楕円 79"/>
          <p:cNvSpPr/>
          <p:nvPr/>
        </p:nvSpPr>
        <p:spPr>
          <a:xfrm>
            <a:off x="8448307" y="1232114"/>
            <a:ext cx="36000" cy="360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1" name="円/楕円 80"/>
          <p:cNvSpPr/>
          <p:nvPr/>
        </p:nvSpPr>
        <p:spPr>
          <a:xfrm>
            <a:off x="8268796" y="855755"/>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2" name="円/楕円 81"/>
          <p:cNvSpPr/>
          <p:nvPr/>
        </p:nvSpPr>
        <p:spPr>
          <a:xfrm>
            <a:off x="8228548" y="104918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3" name="円/楕円 82"/>
          <p:cNvSpPr/>
          <p:nvPr/>
        </p:nvSpPr>
        <p:spPr>
          <a:xfrm>
            <a:off x="8447773" y="937427"/>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4" name="円/楕円 83"/>
          <p:cNvSpPr/>
          <p:nvPr/>
        </p:nvSpPr>
        <p:spPr>
          <a:xfrm>
            <a:off x="7969860" y="581632"/>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5" name="円/楕円 84"/>
          <p:cNvSpPr/>
          <p:nvPr/>
        </p:nvSpPr>
        <p:spPr>
          <a:xfrm>
            <a:off x="8529437" y="125825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6" name="円/楕円 85"/>
          <p:cNvSpPr/>
          <p:nvPr/>
        </p:nvSpPr>
        <p:spPr>
          <a:xfrm>
            <a:off x="8565976" y="1412015"/>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7" name="円/楕円 86"/>
          <p:cNvSpPr/>
          <p:nvPr/>
        </p:nvSpPr>
        <p:spPr>
          <a:xfrm>
            <a:off x="8335618" y="89287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8" name="円/楕円 87"/>
          <p:cNvSpPr/>
          <p:nvPr/>
        </p:nvSpPr>
        <p:spPr>
          <a:xfrm>
            <a:off x="8168368" y="985687"/>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9" name="円/楕円 88"/>
          <p:cNvSpPr/>
          <p:nvPr/>
        </p:nvSpPr>
        <p:spPr>
          <a:xfrm>
            <a:off x="8489776" y="1145315"/>
            <a:ext cx="36000" cy="360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0" name="円/楕円 89"/>
          <p:cNvSpPr/>
          <p:nvPr/>
        </p:nvSpPr>
        <p:spPr>
          <a:xfrm>
            <a:off x="8280716" y="990377"/>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1" name="円/楕円 90"/>
          <p:cNvSpPr/>
          <p:nvPr/>
        </p:nvSpPr>
        <p:spPr>
          <a:xfrm>
            <a:off x="8409473" y="1049381"/>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2" name="円/楕円 91"/>
          <p:cNvSpPr/>
          <p:nvPr/>
        </p:nvSpPr>
        <p:spPr>
          <a:xfrm>
            <a:off x="8249259" y="71898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3" name="円/楕円 92"/>
          <p:cNvSpPr/>
          <p:nvPr/>
        </p:nvSpPr>
        <p:spPr>
          <a:xfrm>
            <a:off x="8112487" y="81667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80059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790700" y="979886"/>
            <a:ext cx="4023360" cy="2243534"/>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smtClean="0">
                <a:solidFill>
                  <a:schemeClr val="tx1"/>
                </a:solidFill>
              </a:rPr>
              <a:t>navigation</a:t>
            </a:r>
            <a:endParaRPr kumimoji="1" lang="ja-JP" altLang="en-US" dirty="0">
              <a:solidFill>
                <a:schemeClr val="tx1"/>
              </a:solidFill>
            </a:endParaRPr>
          </a:p>
        </p:txBody>
      </p:sp>
      <p:sp>
        <p:nvSpPr>
          <p:cNvPr id="5" name="テキスト ボックス 4"/>
          <p:cNvSpPr txBox="1"/>
          <p:nvPr/>
        </p:nvSpPr>
        <p:spPr>
          <a:xfrm>
            <a:off x="2247899" y="517327"/>
            <a:ext cx="2838451" cy="369332"/>
          </a:xfrm>
          <a:prstGeom prst="rect">
            <a:avLst/>
          </a:prstGeom>
          <a:noFill/>
        </p:spPr>
        <p:txBody>
          <a:bodyPr wrap="square" rtlCol="0">
            <a:spAutoFit/>
          </a:bodyPr>
          <a:lstStyle/>
          <a:p>
            <a:pPr algn="ctr"/>
            <a:r>
              <a:rPr lang="ja-JP" altLang="en-US" dirty="0" smtClean="0"/>
              <a:t>ナビゲーション関連一式</a:t>
            </a:r>
            <a:endParaRPr kumimoji="1" lang="ja-JP" altLang="en-US" dirty="0"/>
          </a:p>
        </p:txBody>
      </p:sp>
      <p:sp>
        <p:nvSpPr>
          <p:cNvPr id="8" name="テキスト ボックス 7"/>
          <p:cNvSpPr txBox="1"/>
          <p:nvPr/>
        </p:nvSpPr>
        <p:spPr>
          <a:xfrm>
            <a:off x="1802606" y="2103162"/>
            <a:ext cx="1638300" cy="369332"/>
          </a:xfrm>
          <a:prstGeom prst="rect">
            <a:avLst/>
          </a:prstGeom>
          <a:noFill/>
        </p:spPr>
        <p:txBody>
          <a:bodyPr wrap="square" rtlCol="0">
            <a:spAutoFit/>
          </a:bodyPr>
          <a:lstStyle/>
          <a:p>
            <a:r>
              <a:rPr lang="ja-JP" altLang="en-US" dirty="0"/>
              <a:t>自己</a:t>
            </a:r>
            <a:r>
              <a:rPr lang="ja-JP" altLang="en-US" dirty="0" smtClean="0"/>
              <a:t>位置推定</a:t>
            </a:r>
            <a:endParaRPr kumimoji="1" lang="ja-JP" altLang="en-US" dirty="0"/>
          </a:p>
        </p:txBody>
      </p:sp>
      <p:sp>
        <p:nvSpPr>
          <p:cNvPr id="10" name="テキスト ボックス 9"/>
          <p:cNvSpPr txBox="1"/>
          <p:nvPr/>
        </p:nvSpPr>
        <p:spPr>
          <a:xfrm>
            <a:off x="1802606" y="1460186"/>
            <a:ext cx="1733550" cy="369332"/>
          </a:xfrm>
          <a:prstGeom prst="rect">
            <a:avLst/>
          </a:prstGeom>
          <a:noFill/>
        </p:spPr>
        <p:txBody>
          <a:bodyPr wrap="square" rtlCol="0">
            <a:spAutoFit/>
          </a:bodyPr>
          <a:lstStyle/>
          <a:p>
            <a:r>
              <a:rPr lang="ja-JP" altLang="en-US" dirty="0" smtClean="0"/>
              <a:t>ナビゲーション</a:t>
            </a:r>
            <a:endParaRPr lang="en-US" altLang="ja-JP" dirty="0" smtClean="0"/>
          </a:p>
        </p:txBody>
      </p:sp>
      <p:sp>
        <p:nvSpPr>
          <p:cNvPr id="12" name="テキスト ボックス 11"/>
          <p:cNvSpPr txBox="1"/>
          <p:nvPr/>
        </p:nvSpPr>
        <p:spPr>
          <a:xfrm>
            <a:off x="1802606" y="2746138"/>
            <a:ext cx="1638300" cy="369332"/>
          </a:xfrm>
          <a:prstGeom prst="rect">
            <a:avLst/>
          </a:prstGeom>
          <a:noFill/>
        </p:spPr>
        <p:txBody>
          <a:bodyPr wrap="square" rtlCol="0">
            <a:spAutoFit/>
          </a:bodyPr>
          <a:lstStyle/>
          <a:p>
            <a:r>
              <a:rPr lang="ja-JP" altLang="en-US" dirty="0"/>
              <a:t>地図</a:t>
            </a:r>
            <a:r>
              <a:rPr lang="ja-JP" altLang="en-US" dirty="0" smtClean="0"/>
              <a:t>の管理</a:t>
            </a:r>
            <a:endParaRPr kumimoji="1" lang="ja-JP" altLang="en-US" dirty="0"/>
          </a:p>
        </p:txBody>
      </p:sp>
      <p:sp>
        <p:nvSpPr>
          <p:cNvPr id="13" name="テキスト ボックス 12"/>
          <p:cNvSpPr txBox="1"/>
          <p:nvPr/>
        </p:nvSpPr>
        <p:spPr>
          <a:xfrm>
            <a:off x="8284839" y="517327"/>
            <a:ext cx="2838451" cy="369332"/>
          </a:xfrm>
          <a:prstGeom prst="rect">
            <a:avLst/>
          </a:prstGeom>
          <a:noFill/>
        </p:spPr>
        <p:txBody>
          <a:bodyPr wrap="square" rtlCol="0">
            <a:spAutoFit/>
          </a:bodyPr>
          <a:lstStyle/>
          <a:p>
            <a:pPr algn="ctr"/>
            <a:r>
              <a:rPr kumimoji="1" lang="ja-JP" altLang="en-US" dirty="0" smtClean="0"/>
              <a:t>地図生成</a:t>
            </a:r>
            <a:endParaRPr kumimoji="1" lang="ja-JP" altLang="en-US" dirty="0"/>
          </a:p>
        </p:txBody>
      </p:sp>
      <p:sp>
        <p:nvSpPr>
          <p:cNvPr id="14" name="フリーフォーム 13"/>
          <p:cNvSpPr/>
          <p:nvPr/>
        </p:nvSpPr>
        <p:spPr>
          <a:xfrm>
            <a:off x="3539485" y="2422211"/>
            <a:ext cx="38100" cy="324000"/>
          </a:xfrm>
          <a:custGeom>
            <a:avLst/>
            <a:gdLst>
              <a:gd name="connsiteX0" fmla="*/ 0 w 38100"/>
              <a:gd name="connsiteY0" fmla="*/ 342900 h 342900"/>
              <a:gd name="connsiteX1" fmla="*/ 38100 w 38100"/>
              <a:gd name="connsiteY1" fmla="*/ 180975 h 342900"/>
              <a:gd name="connsiteX2" fmla="*/ 0 w 38100"/>
              <a:gd name="connsiteY2" fmla="*/ 0 h 342900"/>
            </a:gdLst>
            <a:ahLst/>
            <a:cxnLst>
              <a:cxn ang="0">
                <a:pos x="connsiteX0" y="connsiteY0"/>
              </a:cxn>
              <a:cxn ang="0">
                <a:pos x="connsiteX1" y="connsiteY1"/>
              </a:cxn>
              <a:cxn ang="0">
                <a:pos x="connsiteX2" y="connsiteY2"/>
              </a:cxn>
            </a:cxnLst>
            <a:rect l="l" t="t" r="r" b="b"/>
            <a:pathLst>
              <a:path w="38100" h="342900">
                <a:moveTo>
                  <a:pt x="0" y="342900"/>
                </a:moveTo>
                <a:cubicBezTo>
                  <a:pt x="19050" y="290512"/>
                  <a:pt x="38100" y="238125"/>
                  <a:pt x="38100" y="180975"/>
                </a:cubicBezTo>
                <a:cubicBezTo>
                  <a:pt x="38100" y="123825"/>
                  <a:pt x="19050" y="61912"/>
                  <a:pt x="0" y="0"/>
                </a:cubicBezTo>
              </a:path>
            </a:pathLst>
          </a:custGeom>
          <a:noFill/>
          <a:ln w="190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14"/>
          <p:cNvSpPr/>
          <p:nvPr/>
        </p:nvSpPr>
        <p:spPr>
          <a:xfrm>
            <a:off x="4679632" y="1803360"/>
            <a:ext cx="128588" cy="936000"/>
          </a:xfrm>
          <a:custGeom>
            <a:avLst/>
            <a:gdLst>
              <a:gd name="connsiteX0" fmla="*/ 0 w 38100"/>
              <a:gd name="connsiteY0" fmla="*/ 342900 h 342900"/>
              <a:gd name="connsiteX1" fmla="*/ 38100 w 38100"/>
              <a:gd name="connsiteY1" fmla="*/ 180975 h 342900"/>
              <a:gd name="connsiteX2" fmla="*/ 0 w 38100"/>
              <a:gd name="connsiteY2" fmla="*/ 0 h 342900"/>
            </a:gdLst>
            <a:ahLst/>
            <a:cxnLst>
              <a:cxn ang="0">
                <a:pos x="connsiteX0" y="connsiteY0"/>
              </a:cxn>
              <a:cxn ang="0">
                <a:pos x="connsiteX1" y="connsiteY1"/>
              </a:cxn>
              <a:cxn ang="0">
                <a:pos x="connsiteX2" y="connsiteY2"/>
              </a:cxn>
            </a:cxnLst>
            <a:rect l="l" t="t" r="r" b="b"/>
            <a:pathLst>
              <a:path w="38100" h="342900">
                <a:moveTo>
                  <a:pt x="0" y="342900"/>
                </a:moveTo>
                <a:cubicBezTo>
                  <a:pt x="19050" y="290512"/>
                  <a:pt x="38100" y="238125"/>
                  <a:pt x="38100" y="180975"/>
                </a:cubicBezTo>
                <a:cubicBezTo>
                  <a:pt x="38100" y="123825"/>
                  <a:pt x="19050" y="61912"/>
                  <a:pt x="0" y="0"/>
                </a:cubicBezTo>
              </a:path>
            </a:pathLst>
          </a:custGeom>
          <a:noFill/>
          <a:ln w="190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a:off x="3544242" y="1790364"/>
            <a:ext cx="38100" cy="324000"/>
          </a:xfrm>
          <a:custGeom>
            <a:avLst/>
            <a:gdLst>
              <a:gd name="connsiteX0" fmla="*/ 0 w 38100"/>
              <a:gd name="connsiteY0" fmla="*/ 342900 h 342900"/>
              <a:gd name="connsiteX1" fmla="*/ 38100 w 38100"/>
              <a:gd name="connsiteY1" fmla="*/ 180975 h 342900"/>
              <a:gd name="connsiteX2" fmla="*/ 0 w 38100"/>
              <a:gd name="connsiteY2" fmla="*/ 0 h 342900"/>
            </a:gdLst>
            <a:ahLst/>
            <a:cxnLst>
              <a:cxn ang="0">
                <a:pos x="connsiteX0" y="connsiteY0"/>
              </a:cxn>
              <a:cxn ang="0">
                <a:pos x="connsiteX1" y="connsiteY1"/>
              </a:cxn>
              <a:cxn ang="0">
                <a:pos x="connsiteX2" y="connsiteY2"/>
              </a:cxn>
            </a:cxnLst>
            <a:rect l="l" t="t" r="r" b="b"/>
            <a:pathLst>
              <a:path w="38100" h="342900">
                <a:moveTo>
                  <a:pt x="0" y="342900"/>
                </a:moveTo>
                <a:cubicBezTo>
                  <a:pt x="19050" y="290512"/>
                  <a:pt x="38100" y="238125"/>
                  <a:pt x="38100" y="180975"/>
                </a:cubicBezTo>
                <a:cubicBezTo>
                  <a:pt x="38100" y="123825"/>
                  <a:pt x="19050" y="61912"/>
                  <a:pt x="0" y="0"/>
                </a:cubicBezTo>
              </a:path>
            </a:pathLst>
          </a:custGeom>
          <a:noFill/>
          <a:ln w="190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3550439" y="2408711"/>
            <a:ext cx="1060132" cy="338554"/>
          </a:xfrm>
          <a:prstGeom prst="rect">
            <a:avLst/>
          </a:prstGeom>
          <a:noFill/>
        </p:spPr>
        <p:txBody>
          <a:bodyPr wrap="square" rtlCol="0">
            <a:spAutoFit/>
          </a:bodyPr>
          <a:lstStyle/>
          <a:p>
            <a:r>
              <a:rPr lang="ja-JP" altLang="en-US" sz="800" dirty="0">
                <a:solidFill>
                  <a:srgbClr val="C00000"/>
                </a:solidFill>
              </a:rPr>
              <a:t>正確</a:t>
            </a:r>
            <a:r>
              <a:rPr lang="ja-JP" altLang="en-US" sz="800" dirty="0" smtClean="0">
                <a:solidFill>
                  <a:srgbClr val="C00000"/>
                </a:solidFill>
              </a:rPr>
              <a:t>な位置推定のために地図を使う</a:t>
            </a:r>
            <a:endParaRPr lang="en-US" altLang="ja-JP" sz="800" dirty="0" smtClean="0">
              <a:solidFill>
                <a:srgbClr val="C00000"/>
              </a:solidFill>
            </a:endParaRPr>
          </a:p>
        </p:txBody>
      </p:sp>
      <p:sp>
        <p:nvSpPr>
          <p:cNvPr id="7" name="正方形/長方形 6"/>
          <p:cNvSpPr/>
          <p:nvPr/>
        </p:nvSpPr>
        <p:spPr>
          <a:xfrm>
            <a:off x="3472815" y="2121141"/>
            <a:ext cx="866775" cy="304800"/>
          </a:xfrm>
          <a:prstGeom prst="rect">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smtClean="0">
                <a:solidFill>
                  <a:schemeClr val="tx1"/>
                </a:solidFill>
              </a:rPr>
              <a:t>amcl</a:t>
            </a:r>
            <a:endParaRPr kumimoji="1" lang="ja-JP" altLang="en-US" dirty="0">
              <a:solidFill>
                <a:schemeClr val="tx1"/>
              </a:solidFill>
            </a:endParaRPr>
          </a:p>
        </p:txBody>
      </p:sp>
      <p:sp>
        <p:nvSpPr>
          <p:cNvPr id="9" name="正方形/長方形 8"/>
          <p:cNvSpPr/>
          <p:nvPr/>
        </p:nvSpPr>
        <p:spPr>
          <a:xfrm>
            <a:off x="3472815" y="1492210"/>
            <a:ext cx="1304925" cy="304800"/>
          </a:xfrm>
          <a:prstGeom prst="rect">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smtClean="0">
                <a:solidFill>
                  <a:schemeClr val="tx1"/>
                </a:solidFill>
              </a:rPr>
              <a:t>move_base</a:t>
            </a:r>
            <a:endParaRPr kumimoji="1" lang="ja-JP" altLang="en-US" dirty="0">
              <a:solidFill>
                <a:schemeClr val="tx1"/>
              </a:solidFill>
            </a:endParaRPr>
          </a:p>
        </p:txBody>
      </p:sp>
      <p:sp>
        <p:nvSpPr>
          <p:cNvPr id="11" name="正方形/長方形 10"/>
          <p:cNvSpPr/>
          <p:nvPr/>
        </p:nvSpPr>
        <p:spPr>
          <a:xfrm>
            <a:off x="3487102" y="2741357"/>
            <a:ext cx="1452563" cy="304800"/>
          </a:xfrm>
          <a:prstGeom prst="rect">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smtClean="0">
                <a:solidFill>
                  <a:schemeClr val="tx1"/>
                </a:solidFill>
              </a:rPr>
              <a:t>m</a:t>
            </a:r>
            <a:r>
              <a:rPr kumimoji="1" lang="en-US" altLang="ja-JP" dirty="0" err="1" smtClean="0">
                <a:solidFill>
                  <a:schemeClr val="tx1"/>
                </a:solidFill>
              </a:rPr>
              <a:t>ap_server</a:t>
            </a:r>
            <a:endParaRPr kumimoji="1" lang="ja-JP" altLang="en-US" dirty="0">
              <a:solidFill>
                <a:schemeClr val="tx1"/>
              </a:solidFill>
            </a:endParaRPr>
          </a:p>
        </p:txBody>
      </p:sp>
      <p:sp>
        <p:nvSpPr>
          <p:cNvPr id="18" name="テキスト ボックス 17"/>
          <p:cNvSpPr txBox="1"/>
          <p:nvPr/>
        </p:nvSpPr>
        <p:spPr>
          <a:xfrm>
            <a:off x="3550439" y="1793112"/>
            <a:ext cx="1060132" cy="338554"/>
          </a:xfrm>
          <a:prstGeom prst="rect">
            <a:avLst/>
          </a:prstGeom>
          <a:noFill/>
        </p:spPr>
        <p:txBody>
          <a:bodyPr wrap="square" rtlCol="0">
            <a:spAutoFit/>
          </a:bodyPr>
          <a:lstStyle/>
          <a:p>
            <a:r>
              <a:rPr lang="ja-JP" altLang="en-US" sz="800" dirty="0">
                <a:solidFill>
                  <a:srgbClr val="C00000"/>
                </a:solidFill>
              </a:rPr>
              <a:t>正確</a:t>
            </a:r>
            <a:r>
              <a:rPr lang="ja-JP" altLang="en-US" sz="800" dirty="0" smtClean="0">
                <a:solidFill>
                  <a:srgbClr val="C00000"/>
                </a:solidFill>
              </a:rPr>
              <a:t>なナビのために</a:t>
            </a:r>
            <a:endParaRPr lang="en-US" altLang="ja-JP" sz="800" dirty="0" smtClean="0">
              <a:solidFill>
                <a:srgbClr val="C00000"/>
              </a:solidFill>
            </a:endParaRPr>
          </a:p>
          <a:p>
            <a:r>
              <a:rPr lang="ja-JP" altLang="en-US" sz="800" dirty="0">
                <a:solidFill>
                  <a:srgbClr val="C00000"/>
                </a:solidFill>
              </a:rPr>
              <a:t>正確</a:t>
            </a:r>
            <a:r>
              <a:rPr lang="ja-JP" altLang="en-US" sz="800" dirty="0" smtClean="0">
                <a:solidFill>
                  <a:srgbClr val="C00000"/>
                </a:solidFill>
              </a:rPr>
              <a:t>な推定値を使う</a:t>
            </a:r>
            <a:endParaRPr lang="en-US" altLang="ja-JP" sz="800" dirty="0" smtClean="0">
              <a:solidFill>
                <a:srgbClr val="C00000"/>
              </a:solidFill>
            </a:endParaRPr>
          </a:p>
        </p:txBody>
      </p:sp>
      <p:sp>
        <p:nvSpPr>
          <p:cNvPr id="19" name="テキスト ボックス 18"/>
          <p:cNvSpPr txBox="1"/>
          <p:nvPr/>
        </p:nvSpPr>
        <p:spPr>
          <a:xfrm>
            <a:off x="4769883" y="2110689"/>
            <a:ext cx="1060132" cy="338554"/>
          </a:xfrm>
          <a:prstGeom prst="rect">
            <a:avLst/>
          </a:prstGeom>
          <a:noFill/>
        </p:spPr>
        <p:txBody>
          <a:bodyPr wrap="square" rtlCol="0">
            <a:spAutoFit/>
          </a:bodyPr>
          <a:lstStyle/>
          <a:p>
            <a:r>
              <a:rPr lang="ja-JP" altLang="en-US" sz="800" dirty="0">
                <a:solidFill>
                  <a:srgbClr val="C00000"/>
                </a:solidFill>
              </a:rPr>
              <a:t>正確</a:t>
            </a:r>
            <a:r>
              <a:rPr lang="ja-JP" altLang="en-US" sz="800" dirty="0" smtClean="0">
                <a:solidFill>
                  <a:srgbClr val="C00000"/>
                </a:solidFill>
              </a:rPr>
              <a:t>なナビのために</a:t>
            </a:r>
            <a:endParaRPr lang="en-US" altLang="ja-JP" sz="800" dirty="0" smtClean="0">
              <a:solidFill>
                <a:srgbClr val="C00000"/>
              </a:solidFill>
            </a:endParaRPr>
          </a:p>
          <a:p>
            <a:r>
              <a:rPr lang="ja-JP" altLang="en-US" sz="800" dirty="0" smtClean="0">
                <a:solidFill>
                  <a:srgbClr val="C00000"/>
                </a:solidFill>
              </a:rPr>
              <a:t>地図を使う</a:t>
            </a:r>
            <a:endParaRPr lang="en-US" altLang="ja-JP" sz="800" dirty="0" smtClean="0">
              <a:solidFill>
                <a:srgbClr val="C00000"/>
              </a:solidFill>
            </a:endParaRPr>
          </a:p>
        </p:txBody>
      </p:sp>
      <p:sp>
        <p:nvSpPr>
          <p:cNvPr id="20" name="正方形/長方形 19"/>
          <p:cNvSpPr/>
          <p:nvPr/>
        </p:nvSpPr>
        <p:spPr>
          <a:xfrm>
            <a:off x="7692385" y="979886"/>
            <a:ext cx="4023360" cy="2243534"/>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smtClean="0">
                <a:solidFill>
                  <a:schemeClr val="tx1"/>
                </a:solidFill>
              </a:rPr>
              <a:t>slam_gmapping</a:t>
            </a:r>
            <a:endParaRPr kumimoji="1" lang="ja-JP" altLang="en-US" dirty="0">
              <a:solidFill>
                <a:schemeClr val="tx1"/>
              </a:solidFill>
            </a:endParaRPr>
          </a:p>
        </p:txBody>
      </p:sp>
      <p:sp>
        <p:nvSpPr>
          <p:cNvPr id="21" name="正方形/長方形 20"/>
          <p:cNvSpPr/>
          <p:nvPr/>
        </p:nvSpPr>
        <p:spPr>
          <a:xfrm>
            <a:off x="8482482" y="2741357"/>
            <a:ext cx="1452563" cy="304800"/>
          </a:xfrm>
          <a:prstGeom prst="rect">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smtClean="0">
                <a:solidFill>
                  <a:schemeClr val="tx1"/>
                </a:solidFill>
              </a:rPr>
              <a:t>gmapping</a:t>
            </a:r>
            <a:endParaRPr kumimoji="1" lang="ja-JP" altLang="en-US" dirty="0">
              <a:solidFill>
                <a:schemeClr val="tx1"/>
              </a:solidFill>
            </a:endParaRPr>
          </a:p>
        </p:txBody>
      </p:sp>
      <p:sp>
        <p:nvSpPr>
          <p:cNvPr id="23" name="正方形/長方形 22"/>
          <p:cNvSpPr/>
          <p:nvPr/>
        </p:nvSpPr>
        <p:spPr>
          <a:xfrm>
            <a:off x="6342100" y="2565204"/>
            <a:ext cx="838200" cy="65710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dirty="0" smtClean="0"/>
              <a:t>地図</a:t>
            </a:r>
            <a:endParaRPr lang="en-US" altLang="ja-JP" dirty="0" smtClean="0"/>
          </a:p>
          <a:p>
            <a:pPr algn="ctr"/>
            <a:r>
              <a:rPr kumimoji="1" lang="ja-JP" altLang="en-US" dirty="0"/>
              <a:t>データ</a:t>
            </a:r>
          </a:p>
        </p:txBody>
      </p:sp>
      <p:cxnSp>
        <p:nvCxnSpPr>
          <p:cNvPr id="25" name="直線矢印コネクタ 24"/>
          <p:cNvCxnSpPr>
            <a:stCxn id="21" idx="1"/>
            <a:endCxn id="23" idx="3"/>
          </p:cNvCxnSpPr>
          <p:nvPr/>
        </p:nvCxnSpPr>
        <p:spPr>
          <a:xfrm flipH="1">
            <a:off x="7180300" y="2893757"/>
            <a:ext cx="1302182" cy="0"/>
          </a:xfrm>
          <a:prstGeom prst="straightConnector1">
            <a:avLst/>
          </a:prstGeom>
          <a:noFill/>
          <a:ln w="19050">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 name="直線矢印コネクタ 26"/>
          <p:cNvCxnSpPr>
            <a:stCxn id="23" idx="1"/>
            <a:endCxn id="11" idx="3"/>
          </p:cNvCxnSpPr>
          <p:nvPr/>
        </p:nvCxnSpPr>
        <p:spPr>
          <a:xfrm flipH="1">
            <a:off x="4939665" y="2893757"/>
            <a:ext cx="1402435"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7663861" y="2678313"/>
            <a:ext cx="869287" cy="215444"/>
          </a:xfrm>
          <a:prstGeom prst="rect">
            <a:avLst/>
          </a:prstGeom>
          <a:noFill/>
        </p:spPr>
        <p:txBody>
          <a:bodyPr wrap="square" rtlCol="0">
            <a:spAutoFit/>
          </a:bodyPr>
          <a:lstStyle/>
          <a:p>
            <a:r>
              <a:rPr lang="ja-JP" altLang="en-US" sz="800" dirty="0" smtClean="0">
                <a:solidFill>
                  <a:schemeClr val="accent6">
                    <a:lumMod val="75000"/>
                  </a:schemeClr>
                </a:solidFill>
              </a:rPr>
              <a:t>地図を保存する</a:t>
            </a:r>
            <a:endParaRPr lang="en-US" altLang="ja-JP" sz="800" dirty="0" smtClean="0">
              <a:solidFill>
                <a:schemeClr val="accent6">
                  <a:lumMod val="75000"/>
                </a:schemeClr>
              </a:solidFill>
            </a:endParaRPr>
          </a:p>
        </p:txBody>
      </p:sp>
      <p:sp>
        <p:nvSpPr>
          <p:cNvPr id="29" name="テキスト ボックス 28"/>
          <p:cNvSpPr txBox="1"/>
          <p:nvPr/>
        </p:nvSpPr>
        <p:spPr>
          <a:xfrm>
            <a:off x="4981093" y="2678313"/>
            <a:ext cx="941071" cy="215444"/>
          </a:xfrm>
          <a:prstGeom prst="rect">
            <a:avLst/>
          </a:prstGeom>
          <a:noFill/>
        </p:spPr>
        <p:txBody>
          <a:bodyPr wrap="square" rtlCol="0">
            <a:spAutoFit/>
          </a:bodyPr>
          <a:lstStyle/>
          <a:p>
            <a:r>
              <a:rPr lang="ja-JP" altLang="en-US" sz="800" dirty="0" smtClean="0">
                <a:solidFill>
                  <a:schemeClr val="accent6">
                    <a:lumMod val="75000"/>
                  </a:schemeClr>
                </a:solidFill>
              </a:rPr>
              <a:t>地図を読み込む</a:t>
            </a:r>
            <a:endParaRPr lang="en-US" altLang="ja-JP" sz="800" dirty="0" smtClean="0">
              <a:solidFill>
                <a:schemeClr val="accent6">
                  <a:lumMod val="75000"/>
                </a:schemeClr>
              </a:solidFill>
            </a:endParaRPr>
          </a:p>
        </p:txBody>
      </p:sp>
      <p:sp>
        <p:nvSpPr>
          <p:cNvPr id="30" name="テキスト ボックス 29"/>
          <p:cNvSpPr txBox="1"/>
          <p:nvPr/>
        </p:nvSpPr>
        <p:spPr>
          <a:xfrm>
            <a:off x="10237946" y="2709091"/>
            <a:ext cx="1379288" cy="369332"/>
          </a:xfrm>
          <a:prstGeom prst="rect">
            <a:avLst/>
          </a:prstGeom>
          <a:noFill/>
        </p:spPr>
        <p:txBody>
          <a:bodyPr wrap="square" rtlCol="0">
            <a:spAutoFit/>
          </a:bodyPr>
          <a:lstStyle/>
          <a:p>
            <a:r>
              <a:rPr lang="ja-JP" altLang="en-US" dirty="0"/>
              <a:t>地図</a:t>
            </a:r>
            <a:r>
              <a:rPr lang="ja-JP" altLang="en-US" dirty="0" smtClean="0"/>
              <a:t>の生成</a:t>
            </a:r>
            <a:endParaRPr kumimoji="1" lang="ja-JP" altLang="en-US" dirty="0"/>
          </a:p>
        </p:txBody>
      </p:sp>
      <p:sp>
        <p:nvSpPr>
          <p:cNvPr id="31" name="テキスト ボックス 30"/>
          <p:cNvSpPr txBox="1"/>
          <p:nvPr/>
        </p:nvSpPr>
        <p:spPr>
          <a:xfrm>
            <a:off x="835808" y="1460186"/>
            <a:ext cx="655452" cy="369332"/>
          </a:xfrm>
          <a:prstGeom prst="rect">
            <a:avLst/>
          </a:prstGeom>
          <a:noFill/>
        </p:spPr>
        <p:txBody>
          <a:bodyPr wrap="square" rtlCol="0">
            <a:spAutoFit/>
          </a:bodyPr>
          <a:lstStyle/>
          <a:p>
            <a:r>
              <a:rPr kumimoji="1" lang="ja-JP" altLang="en-US" dirty="0" smtClean="0"/>
              <a:t>親分</a:t>
            </a:r>
            <a:endParaRPr kumimoji="1" lang="ja-JP" altLang="en-US" dirty="0"/>
          </a:p>
        </p:txBody>
      </p:sp>
      <p:sp>
        <p:nvSpPr>
          <p:cNvPr id="32" name="左中かっこ 31"/>
          <p:cNvSpPr/>
          <p:nvPr/>
        </p:nvSpPr>
        <p:spPr>
          <a:xfrm>
            <a:off x="1506500" y="2042160"/>
            <a:ext cx="162280" cy="103626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テキスト ボックス 32"/>
          <p:cNvSpPr txBox="1"/>
          <p:nvPr/>
        </p:nvSpPr>
        <p:spPr>
          <a:xfrm>
            <a:off x="844377" y="2393322"/>
            <a:ext cx="655452" cy="369332"/>
          </a:xfrm>
          <a:prstGeom prst="rect">
            <a:avLst/>
          </a:prstGeom>
          <a:noFill/>
        </p:spPr>
        <p:txBody>
          <a:bodyPr wrap="square" rtlCol="0">
            <a:spAutoFit/>
          </a:bodyPr>
          <a:lstStyle/>
          <a:p>
            <a:r>
              <a:rPr kumimoji="1" lang="ja-JP" altLang="en-US" dirty="0" smtClean="0"/>
              <a:t>子分</a:t>
            </a:r>
            <a:endParaRPr kumimoji="1" lang="ja-JP" altLang="en-US" dirty="0"/>
          </a:p>
        </p:txBody>
      </p:sp>
      <p:sp>
        <p:nvSpPr>
          <p:cNvPr id="34" name="左中かっこ 33"/>
          <p:cNvSpPr/>
          <p:nvPr/>
        </p:nvSpPr>
        <p:spPr>
          <a:xfrm>
            <a:off x="1499355" y="1477358"/>
            <a:ext cx="162280" cy="36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正方形/長方形 34"/>
          <p:cNvSpPr/>
          <p:nvPr/>
        </p:nvSpPr>
        <p:spPr>
          <a:xfrm>
            <a:off x="1790700" y="3495219"/>
            <a:ext cx="1135380" cy="286879"/>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200" dirty="0" smtClean="0">
                <a:solidFill>
                  <a:schemeClr val="tx1"/>
                </a:solidFill>
              </a:rPr>
              <a:t>メタパッケージ</a:t>
            </a:r>
            <a:endParaRPr kumimoji="1" lang="ja-JP" altLang="en-US" sz="1200" dirty="0">
              <a:solidFill>
                <a:schemeClr val="tx1"/>
              </a:solidFill>
            </a:endParaRPr>
          </a:p>
        </p:txBody>
      </p:sp>
      <p:sp>
        <p:nvSpPr>
          <p:cNvPr id="36" name="正方形/長方形 35"/>
          <p:cNvSpPr/>
          <p:nvPr/>
        </p:nvSpPr>
        <p:spPr>
          <a:xfrm>
            <a:off x="1790700" y="3843561"/>
            <a:ext cx="1135380" cy="286879"/>
          </a:xfrm>
          <a:prstGeom prst="rect">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200" dirty="0">
                <a:solidFill>
                  <a:schemeClr val="tx1"/>
                </a:solidFill>
              </a:rPr>
              <a:t>パッケージ</a:t>
            </a:r>
          </a:p>
        </p:txBody>
      </p:sp>
    </p:spTree>
    <p:extLst>
      <p:ext uri="{BB962C8B-B14F-4D97-AF65-F5344CB8AC3E}">
        <p14:creationId xmlns:p14="http://schemas.microsoft.com/office/powerpoint/2010/main" val="31996713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853" y="3765332"/>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a:off x="74317" y="3783984"/>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2925 w 5041650"/>
              <a:gd name="connsiteY0" fmla="*/ 819150 h 1485900"/>
              <a:gd name="connsiteX1" fmla="*/ 2431800 w 5041650"/>
              <a:gd name="connsiteY1" fmla="*/ 819150 h 1485900"/>
              <a:gd name="connsiteX2" fmla="*/ 2431800 w 5041650"/>
              <a:gd name="connsiteY2" fmla="*/ 0 h 1485900"/>
              <a:gd name="connsiteX3" fmla="*/ 3403350 w 5041650"/>
              <a:gd name="connsiteY3" fmla="*/ 0 h 1485900"/>
              <a:gd name="connsiteX4" fmla="*/ 3403350 w 5041650"/>
              <a:gd name="connsiteY4" fmla="*/ 790575 h 1485900"/>
              <a:gd name="connsiteX5" fmla="*/ 5041650 w 5041650"/>
              <a:gd name="connsiteY5" fmla="*/ 790575 h 1485900"/>
              <a:gd name="connsiteX6" fmla="*/ 5041650 w 5041650"/>
              <a:gd name="connsiteY6" fmla="*/ 1485900 h 1485900"/>
              <a:gd name="connsiteX7" fmla="*/ 0 w 5041650"/>
              <a:gd name="connsiteY7" fmla="*/ 1485900 h 1485900"/>
              <a:gd name="connsiteX8" fmla="*/ 2925 w 5041650"/>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4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4" y="1485900"/>
                </a:lnTo>
                <a:cubicBezTo>
                  <a:pt x="143" y="1263650"/>
                  <a:pt x="71" y="1041400"/>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円/楕円 20"/>
          <p:cNvSpPr/>
          <p:nvPr/>
        </p:nvSpPr>
        <p:spPr>
          <a:xfrm>
            <a:off x="3042692" y="4881180"/>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22" name="直線コネクタ 21"/>
          <p:cNvCxnSpPr>
            <a:cxnSpLocks noChangeAspect="1"/>
          </p:cNvCxnSpPr>
          <p:nvPr/>
        </p:nvCxnSpPr>
        <p:spPr>
          <a:xfrm flipV="1">
            <a:off x="3067385" y="4382719"/>
            <a:ext cx="256165" cy="49957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cxnSpLocks noChangeAspect="1"/>
          </p:cNvCxnSpPr>
          <p:nvPr/>
        </p:nvCxnSpPr>
        <p:spPr>
          <a:xfrm flipV="1">
            <a:off x="3047535" y="4569805"/>
            <a:ext cx="119035" cy="3240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a:cxnSpLocks noChangeAspect="1"/>
          </p:cNvCxnSpPr>
          <p:nvPr/>
        </p:nvCxnSpPr>
        <p:spPr>
          <a:xfrm flipV="1">
            <a:off x="3048215" y="4469041"/>
            <a:ext cx="340929" cy="4220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cxnSpLocks noChangeAspect="1"/>
          </p:cNvCxnSpPr>
          <p:nvPr/>
        </p:nvCxnSpPr>
        <p:spPr>
          <a:xfrm flipV="1">
            <a:off x="3059644" y="4690371"/>
            <a:ext cx="472364" cy="18870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a:cxnSpLocks noChangeAspect="1"/>
          </p:cNvCxnSpPr>
          <p:nvPr/>
        </p:nvCxnSpPr>
        <p:spPr>
          <a:xfrm flipV="1">
            <a:off x="3059644" y="4709370"/>
            <a:ext cx="761878" cy="16971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cxnSpLocks noChangeAspect="1"/>
          </p:cNvCxnSpPr>
          <p:nvPr/>
        </p:nvCxnSpPr>
        <p:spPr>
          <a:xfrm flipV="1">
            <a:off x="3059644" y="4881180"/>
            <a:ext cx="2087863" cy="1423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cxnSpLocks noChangeAspect="1"/>
          </p:cNvCxnSpPr>
          <p:nvPr/>
        </p:nvCxnSpPr>
        <p:spPr>
          <a:xfrm>
            <a:off x="3059644" y="4881180"/>
            <a:ext cx="2087863" cy="14713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cxnSpLocks noChangeAspect="1"/>
          </p:cNvCxnSpPr>
          <p:nvPr/>
        </p:nvCxnSpPr>
        <p:spPr>
          <a:xfrm>
            <a:off x="3059644" y="4881180"/>
            <a:ext cx="2087863" cy="3135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a:cxnSpLocks noChangeAspect="1"/>
          </p:cNvCxnSpPr>
          <p:nvPr/>
        </p:nvCxnSpPr>
        <p:spPr>
          <a:xfrm>
            <a:off x="3059644" y="4881180"/>
            <a:ext cx="2087863" cy="45178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3849860" y="4220789"/>
            <a:ext cx="1036380" cy="369332"/>
          </a:xfrm>
          <a:prstGeom prst="rect">
            <a:avLst/>
          </a:prstGeom>
          <a:noFill/>
        </p:spPr>
        <p:txBody>
          <a:bodyPr wrap="square" rtlCol="0">
            <a:spAutoFit/>
          </a:bodyPr>
          <a:lstStyle/>
          <a:p>
            <a:r>
              <a:rPr lang="ja-JP" altLang="en-US" b="1" dirty="0" smtClean="0">
                <a:solidFill>
                  <a:srgbClr val="7030A0"/>
                </a:solidFill>
              </a:rPr>
              <a:t>実観測</a:t>
            </a:r>
            <a:endParaRPr lang="ja-JP" altLang="en-US" b="1" dirty="0">
              <a:solidFill>
                <a:srgbClr val="7030A0"/>
              </a:solidFill>
            </a:endParaRPr>
          </a:p>
        </p:txBody>
      </p:sp>
      <p:sp>
        <p:nvSpPr>
          <p:cNvPr id="96" name="円/楕円 95"/>
          <p:cNvSpPr/>
          <p:nvPr/>
        </p:nvSpPr>
        <p:spPr>
          <a:xfrm>
            <a:off x="3059550" y="4252186"/>
            <a:ext cx="392042" cy="3893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人</a:t>
            </a:r>
            <a:endParaRPr kumimoji="1" lang="ja-JP" altLang="en-US" dirty="0"/>
          </a:p>
        </p:txBody>
      </p:sp>
      <mc:AlternateContent xmlns:mc="http://schemas.openxmlformats.org/markup-compatibility/2006">
        <mc:Choice xmlns:a14="http://schemas.microsoft.com/office/drawing/2010/main" Requires="a14">
          <p:sp>
            <p:nvSpPr>
              <p:cNvPr id="3" name="四角形吹き出し 2"/>
              <p:cNvSpPr/>
              <p:nvPr/>
            </p:nvSpPr>
            <p:spPr>
              <a:xfrm>
                <a:off x="117454" y="2922636"/>
                <a:ext cx="3334138" cy="1119115"/>
              </a:xfrm>
              <a:prstGeom prst="wedgeRectCallout">
                <a:avLst>
                  <a:gd name="adj1" fmla="val 36201"/>
                  <a:gd name="adj2" fmla="val 7415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chemeClr val="tx1"/>
                    </a:solidFill>
                  </a:rPr>
                  <a:t>モデルと照らしあわせると，</a:t>
                </a:r>
                <a:endParaRPr kumimoji="1" lang="en-US" altLang="ja-JP" sz="1600" dirty="0" smtClean="0">
                  <a:solidFill>
                    <a:schemeClr val="tx1"/>
                  </a:solidFill>
                </a:endParaRPr>
              </a:p>
              <a:p>
                <a:pPr algn="ctr"/>
                <a14:m>
                  <m:oMath xmlns:m="http://schemas.openxmlformats.org/officeDocument/2006/math">
                    <m:sSub>
                      <m:sSubPr>
                        <m:ctrlPr>
                          <a:rPr lang="en-US" altLang="ja-JP" sz="1600" i="1">
                            <a:solidFill>
                              <a:srgbClr val="0070C0"/>
                            </a:solidFill>
                            <a:latin typeface="Cambria Math" panose="02040503050406030204" pitchFamily="18" charset="0"/>
                          </a:rPr>
                        </m:ctrlPr>
                      </m:sSubPr>
                      <m:e>
                        <m:r>
                          <a:rPr lang="en-US" altLang="ja-JP" sz="1600" i="1">
                            <a:solidFill>
                              <a:srgbClr val="0070C0"/>
                            </a:solidFill>
                            <a:latin typeface="Cambria Math" panose="02040503050406030204" pitchFamily="18" charset="0"/>
                          </a:rPr>
                          <m:t>𝑧</m:t>
                        </m:r>
                      </m:e>
                      <m:sub>
                        <m:r>
                          <a:rPr lang="en-US" altLang="ja-JP" sz="1600" i="1">
                            <a:solidFill>
                              <a:srgbClr val="0070C0"/>
                            </a:solidFill>
                            <a:latin typeface="Cambria Math" panose="02040503050406030204" pitchFamily="18" charset="0"/>
                          </a:rPr>
                          <m:t>𝑒𝑥𝑝</m:t>
                        </m:r>
                      </m:sub>
                    </m:sSub>
                  </m:oMath>
                </a14:m>
                <a:r>
                  <a:rPr kumimoji="1" lang="ja-JP" altLang="en-US" sz="1600" dirty="0" smtClean="0">
                    <a:solidFill>
                      <a:schemeClr val="tx1"/>
                    </a:solidFill>
                  </a:rPr>
                  <a:t>になるはずなのに，</a:t>
                </a:r>
                <a:r>
                  <a:rPr lang="ja-JP" altLang="en-US" sz="1600" dirty="0">
                    <a:solidFill>
                      <a:schemeClr val="tx1"/>
                    </a:solidFill>
                  </a:rPr>
                  <a:t>観測</a:t>
                </a:r>
                <a:r>
                  <a:rPr kumimoji="1" lang="ja-JP" altLang="en-US" sz="1600" dirty="0" smtClean="0">
                    <a:solidFill>
                      <a:schemeClr val="tx1"/>
                    </a:solidFill>
                  </a:rPr>
                  <a:t>値が</a:t>
                </a:r>
                <a:endParaRPr kumimoji="1" lang="en-US" altLang="ja-JP" sz="1600" dirty="0" smtClean="0">
                  <a:solidFill>
                    <a:schemeClr val="tx1"/>
                  </a:solidFill>
                </a:endParaRPr>
              </a:p>
              <a:p>
                <a:pPr algn="ctr"/>
                <a:r>
                  <a:rPr kumimoji="1" lang="ja-JP" altLang="en-US" sz="1600" dirty="0" smtClean="0">
                    <a:solidFill>
                      <a:schemeClr val="tx1"/>
                    </a:solidFill>
                  </a:rPr>
                  <a:t>小さすぎる．</a:t>
                </a:r>
                <a:endParaRPr kumimoji="1" lang="en-US" altLang="ja-JP" sz="1600" dirty="0" smtClean="0">
                  <a:solidFill>
                    <a:schemeClr val="tx1"/>
                  </a:solidFill>
                </a:endParaRPr>
              </a:p>
              <a:p>
                <a:pPr algn="ctr"/>
                <a:r>
                  <a:rPr lang="ja-JP" altLang="en-US" sz="1600" dirty="0" smtClean="0">
                    <a:solidFill>
                      <a:schemeClr val="tx1"/>
                    </a:solidFill>
                  </a:rPr>
                  <a:t>この粒子は消してしまおう！</a:t>
                </a:r>
                <a:endParaRPr kumimoji="1" lang="ja-JP" altLang="en-US" sz="1600" dirty="0">
                  <a:solidFill>
                    <a:schemeClr val="tx1"/>
                  </a:solidFill>
                </a:endParaRPr>
              </a:p>
            </p:txBody>
          </p:sp>
        </mc:Choice>
        <mc:Fallback>
          <p:sp>
            <p:nvSpPr>
              <p:cNvPr id="3" name="四角形吹き出し 2"/>
              <p:cNvSpPr>
                <a:spLocks noRot="1" noChangeAspect="1" noMove="1" noResize="1" noEditPoints="1" noAdjustHandles="1" noChangeArrowheads="1" noChangeShapeType="1" noTextEdit="1"/>
              </p:cNvSpPr>
              <p:nvPr/>
            </p:nvSpPr>
            <p:spPr>
              <a:xfrm>
                <a:off x="117454" y="2922636"/>
                <a:ext cx="3334138" cy="1119115"/>
              </a:xfrm>
              <a:prstGeom prst="wedgeRectCallout">
                <a:avLst>
                  <a:gd name="adj1" fmla="val 36201"/>
                  <a:gd name="adj2" fmla="val 74153"/>
                </a:avLst>
              </a:prstGeom>
              <a:blipFill rotWithShape="0">
                <a:blip r:embed="rId3"/>
                <a:stretch>
                  <a:fillRect t="-433"/>
                </a:stretch>
              </a:blipFill>
              <a:ln>
                <a:solidFill>
                  <a:schemeClr val="tx1"/>
                </a:solidFill>
              </a:ln>
            </p:spPr>
            <p:txBody>
              <a:bodyPr/>
              <a:lstStyle/>
              <a:p>
                <a:r>
                  <a:rPr lang="ja-JP" altLang="en-US">
                    <a:noFill/>
                  </a:rPr>
                  <a:t> </a:t>
                </a:r>
              </a:p>
            </p:txBody>
          </p:sp>
        </mc:Fallback>
      </mc:AlternateContent>
      <p:grpSp>
        <p:nvGrpSpPr>
          <p:cNvPr id="151" name="Group 25"/>
          <p:cNvGrpSpPr>
            <a:grpSpLocks/>
          </p:cNvGrpSpPr>
          <p:nvPr/>
        </p:nvGrpSpPr>
        <p:grpSpPr bwMode="auto">
          <a:xfrm>
            <a:off x="5679995" y="502709"/>
            <a:ext cx="3697288" cy="2525713"/>
            <a:chOff x="379" y="1140"/>
            <a:chExt cx="2329" cy="1591"/>
          </a:xfrm>
        </p:grpSpPr>
        <p:pic>
          <p:nvPicPr>
            <p:cNvPr id="152" name="Picture 3" descr="fh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 y="1140"/>
              <a:ext cx="2208" cy="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 Box 12"/>
            <p:cNvSpPr txBox="1">
              <a:spLocks noChangeArrowheads="1"/>
            </p:cNvSpPr>
            <p:nvPr/>
          </p:nvSpPr>
          <p:spPr bwMode="auto">
            <a:xfrm>
              <a:off x="1261" y="2492"/>
              <a:ext cx="38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1pPr>
              <a:lvl2pPr marL="4572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2pPr>
              <a:lvl3pPr marL="9144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3pPr>
              <a:lvl4pPr marL="13716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4pPr>
              <a:lvl5pPr marL="18288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5pPr>
              <a:lvl6pPr marL="2286000" algn="l" defTabSz="914400" rtl="0" eaLnBrk="1" latinLnBrk="0" hangingPunct="1">
                <a:defRPr sz="2800" kern="1200">
                  <a:solidFill>
                    <a:schemeClr val="tx1"/>
                  </a:solidFill>
                  <a:latin typeface="Verdana" panose="020B0604030504040204" pitchFamily="34" charset="0"/>
                  <a:ea typeface="+mn-ea"/>
                  <a:cs typeface="+mn-cs"/>
                </a:defRPr>
              </a:lvl6pPr>
              <a:lvl7pPr marL="2743200" algn="l" defTabSz="914400" rtl="0" eaLnBrk="1" latinLnBrk="0" hangingPunct="1">
                <a:defRPr sz="2800" kern="1200">
                  <a:solidFill>
                    <a:schemeClr val="tx1"/>
                  </a:solidFill>
                  <a:latin typeface="Verdana" panose="020B0604030504040204" pitchFamily="34" charset="0"/>
                  <a:ea typeface="+mn-ea"/>
                  <a:cs typeface="+mn-cs"/>
                </a:defRPr>
              </a:lvl7pPr>
              <a:lvl8pPr marL="3200400" algn="l" defTabSz="914400" rtl="0" eaLnBrk="1" latinLnBrk="0" hangingPunct="1">
                <a:defRPr sz="2800" kern="1200">
                  <a:solidFill>
                    <a:schemeClr val="tx1"/>
                  </a:solidFill>
                  <a:latin typeface="Verdana" panose="020B0604030504040204" pitchFamily="34" charset="0"/>
                  <a:ea typeface="+mn-ea"/>
                  <a:cs typeface="+mn-cs"/>
                </a:defRPr>
              </a:lvl8pPr>
              <a:lvl9pPr marL="3657600" algn="l" defTabSz="914400" rtl="0" eaLnBrk="1" latinLnBrk="0" hangingPunct="1">
                <a:defRPr sz="2800" kern="1200">
                  <a:solidFill>
                    <a:schemeClr val="tx1"/>
                  </a:solidFill>
                  <a:latin typeface="Verdana" panose="020B0604030504040204" pitchFamily="34" charset="0"/>
                  <a:ea typeface="+mn-ea"/>
                  <a:cs typeface="+mn-cs"/>
                </a:defRPr>
              </a:lvl9pPr>
            </a:lstStyle>
            <a:p>
              <a:pPr algn="ctr"/>
              <a:r>
                <a:rPr lang="en-US" altLang="ja-JP" sz="2000" i="1">
                  <a:ea typeface="ＭＳ Ｐゴシック" panose="020B0600070205080204" pitchFamily="50" charset="-128"/>
                </a:rPr>
                <a:t>z</a:t>
              </a:r>
              <a:r>
                <a:rPr lang="en-US" altLang="ja-JP" sz="2000" i="1" baseline="-25000">
                  <a:ea typeface="ＭＳ Ｐゴシック" panose="020B0600070205080204" pitchFamily="50" charset="-128"/>
                </a:rPr>
                <a:t>exp</a:t>
              </a:r>
              <a:endParaRPr lang="en-US" altLang="ja-JP" sz="2000" i="1">
                <a:ea typeface="ＭＳ Ｐゴシック" panose="020B0600070205080204" pitchFamily="50" charset="-128"/>
              </a:endParaRPr>
            </a:p>
          </p:txBody>
        </p:sp>
        <p:sp>
          <p:nvSpPr>
            <p:cNvPr id="178" name="Text Box 13"/>
            <p:cNvSpPr txBox="1">
              <a:spLocks noChangeArrowheads="1"/>
            </p:cNvSpPr>
            <p:nvPr/>
          </p:nvSpPr>
          <p:spPr bwMode="auto">
            <a:xfrm>
              <a:off x="2283" y="2500"/>
              <a:ext cx="42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1pPr>
              <a:lvl2pPr marL="4572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2pPr>
              <a:lvl3pPr marL="9144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3pPr>
              <a:lvl4pPr marL="13716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4pPr>
              <a:lvl5pPr marL="18288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5pPr>
              <a:lvl6pPr marL="2286000" algn="l" defTabSz="914400" rtl="0" eaLnBrk="1" latinLnBrk="0" hangingPunct="1">
                <a:defRPr sz="2800" kern="1200">
                  <a:solidFill>
                    <a:schemeClr val="tx1"/>
                  </a:solidFill>
                  <a:latin typeface="Verdana" panose="020B0604030504040204" pitchFamily="34" charset="0"/>
                  <a:ea typeface="+mn-ea"/>
                  <a:cs typeface="+mn-cs"/>
                </a:defRPr>
              </a:lvl6pPr>
              <a:lvl7pPr marL="2743200" algn="l" defTabSz="914400" rtl="0" eaLnBrk="1" latinLnBrk="0" hangingPunct="1">
                <a:defRPr sz="2800" kern="1200">
                  <a:solidFill>
                    <a:schemeClr val="tx1"/>
                  </a:solidFill>
                  <a:latin typeface="Verdana" panose="020B0604030504040204" pitchFamily="34" charset="0"/>
                  <a:ea typeface="+mn-ea"/>
                  <a:cs typeface="+mn-cs"/>
                </a:defRPr>
              </a:lvl7pPr>
              <a:lvl8pPr marL="3200400" algn="l" defTabSz="914400" rtl="0" eaLnBrk="1" latinLnBrk="0" hangingPunct="1">
                <a:defRPr sz="2800" kern="1200">
                  <a:solidFill>
                    <a:schemeClr val="tx1"/>
                  </a:solidFill>
                  <a:latin typeface="Verdana" panose="020B0604030504040204" pitchFamily="34" charset="0"/>
                  <a:ea typeface="+mn-ea"/>
                  <a:cs typeface="+mn-cs"/>
                </a:defRPr>
              </a:lvl8pPr>
              <a:lvl9pPr marL="3657600" algn="l" defTabSz="914400" rtl="0" eaLnBrk="1" latinLnBrk="0" hangingPunct="1">
                <a:defRPr sz="2800" kern="1200">
                  <a:solidFill>
                    <a:schemeClr val="tx1"/>
                  </a:solidFill>
                  <a:latin typeface="Verdana" panose="020B0604030504040204" pitchFamily="34" charset="0"/>
                  <a:ea typeface="+mn-ea"/>
                  <a:cs typeface="+mn-cs"/>
                </a:defRPr>
              </a:lvl9pPr>
            </a:lstStyle>
            <a:p>
              <a:pPr algn="ctr"/>
              <a:r>
                <a:rPr lang="en-US" altLang="ja-JP" sz="2000" i="1">
                  <a:ea typeface="ＭＳ Ｐゴシック" panose="020B0600070205080204" pitchFamily="50" charset="-128"/>
                </a:rPr>
                <a:t>z</a:t>
              </a:r>
              <a:r>
                <a:rPr lang="en-US" altLang="ja-JP" sz="2000" i="1" baseline="-25000">
                  <a:ea typeface="ＭＳ Ｐゴシック" panose="020B0600070205080204" pitchFamily="50" charset="-128"/>
                </a:rPr>
                <a:t>max</a:t>
              </a:r>
              <a:endParaRPr lang="en-US" altLang="ja-JP" sz="2000" i="1">
                <a:ea typeface="ＭＳ Ｐゴシック" panose="020B0600070205080204" pitchFamily="50" charset="-128"/>
              </a:endParaRPr>
            </a:p>
          </p:txBody>
        </p:sp>
        <p:sp>
          <p:nvSpPr>
            <p:cNvPr id="179" name="Text Box 14"/>
            <p:cNvSpPr txBox="1">
              <a:spLocks noChangeArrowheads="1"/>
            </p:cNvSpPr>
            <p:nvPr/>
          </p:nvSpPr>
          <p:spPr bwMode="auto">
            <a:xfrm>
              <a:off x="379" y="2500"/>
              <a:ext cx="2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1pPr>
              <a:lvl2pPr marL="4572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2pPr>
              <a:lvl3pPr marL="9144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3pPr>
              <a:lvl4pPr marL="13716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4pPr>
              <a:lvl5pPr marL="18288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5pPr>
              <a:lvl6pPr marL="2286000" algn="l" defTabSz="914400" rtl="0" eaLnBrk="1" latinLnBrk="0" hangingPunct="1">
                <a:defRPr sz="2800" kern="1200">
                  <a:solidFill>
                    <a:schemeClr val="tx1"/>
                  </a:solidFill>
                  <a:latin typeface="Verdana" panose="020B0604030504040204" pitchFamily="34" charset="0"/>
                  <a:ea typeface="+mn-ea"/>
                  <a:cs typeface="+mn-cs"/>
                </a:defRPr>
              </a:lvl6pPr>
              <a:lvl7pPr marL="2743200" algn="l" defTabSz="914400" rtl="0" eaLnBrk="1" latinLnBrk="0" hangingPunct="1">
                <a:defRPr sz="2800" kern="1200">
                  <a:solidFill>
                    <a:schemeClr val="tx1"/>
                  </a:solidFill>
                  <a:latin typeface="Verdana" panose="020B0604030504040204" pitchFamily="34" charset="0"/>
                  <a:ea typeface="+mn-ea"/>
                  <a:cs typeface="+mn-cs"/>
                </a:defRPr>
              </a:lvl7pPr>
              <a:lvl8pPr marL="3200400" algn="l" defTabSz="914400" rtl="0" eaLnBrk="1" latinLnBrk="0" hangingPunct="1">
                <a:defRPr sz="2800" kern="1200">
                  <a:solidFill>
                    <a:schemeClr val="tx1"/>
                  </a:solidFill>
                  <a:latin typeface="Verdana" panose="020B0604030504040204" pitchFamily="34" charset="0"/>
                  <a:ea typeface="+mn-ea"/>
                  <a:cs typeface="+mn-cs"/>
                </a:defRPr>
              </a:lvl8pPr>
              <a:lvl9pPr marL="3657600" algn="l" defTabSz="914400" rtl="0" eaLnBrk="1" latinLnBrk="0" hangingPunct="1">
                <a:defRPr sz="2800" kern="1200">
                  <a:solidFill>
                    <a:schemeClr val="tx1"/>
                  </a:solidFill>
                  <a:latin typeface="Verdana" panose="020B0604030504040204" pitchFamily="34" charset="0"/>
                  <a:ea typeface="+mn-ea"/>
                  <a:cs typeface="+mn-cs"/>
                </a:defRPr>
              </a:lvl9pPr>
            </a:lstStyle>
            <a:p>
              <a:pPr algn="ctr"/>
              <a:r>
                <a:rPr lang="en-US" altLang="ja-JP" sz="2000">
                  <a:ea typeface="ＭＳ Ｐゴシック" panose="020B0600070205080204" pitchFamily="50" charset="-128"/>
                </a:rPr>
                <a:t>0</a:t>
              </a:r>
            </a:p>
          </p:txBody>
        </p:sp>
      </p:grpSp>
      <p:sp>
        <p:nvSpPr>
          <p:cNvPr id="180" name="正方形/長方形 179"/>
          <p:cNvSpPr/>
          <p:nvPr/>
        </p:nvSpPr>
        <p:spPr>
          <a:xfrm>
            <a:off x="74317" y="912777"/>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フリーフォーム 180"/>
          <p:cNvSpPr/>
          <p:nvPr/>
        </p:nvSpPr>
        <p:spPr>
          <a:xfrm>
            <a:off x="132782" y="931429"/>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9203 w 5047928"/>
              <a:gd name="connsiteY0" fmla="*/ 819150 h 1487955"/>
              <a:gd name="connsiteX1" fmla="*/ 2438078 w 5047928"/>
              <a:gd name="connsiteY1" fmla="*/ 819150 h 1487955"/>
              <a:gd name="connsiteX2" fmla="*/ 2438078 w 5047928"/>
              <a:gd name="connsiteY2" fmla="*/ 0 h 1487955"/>
              <a:gd name="connsiteX3" fmla="*/ 3409628 w 5047928"/>
              <a:gd name="connsiteY3" fmla="*/ 0 h 1487955"/>
              <a:gd name="connsiteX4" fmla="*/ 3409628 w 5047928"/>
              <a:gd name="connsiteY4" fmla="*/ 790575 h 1487955"/>
              <a:gd name="connsiteX5" fmla="*/ 5047928 w 5047928"/>
              <a:gd name="connsiteY5" fmla="*/ 790575 h 1487955"/>
              <a:gd name="connsiteX6" fmla="*/ 5047928 w 5047928"/>
              <a:gd name="connsiteY6" fmla="*/ 1485900 h 1487955"/>
              <a:gd name="connsiteX7" fmla="*/ 0 w 5047928"/>
              <a:gd name="connsiteY7" fmla="*/ 1487955 h 1487955"/>
              <a:gd name="connsiteX8" fmla="*/ 9203 w 5047928"/>
              <a:gd name="connsiteY8" fmla="*/ 819150 h 1487955"/>
              <a:gd name="connsiteX0" fmla="*/ 4494 w 5043219"/>
              <a:gd name="connsiteY0" fmla="*/ 819150 h 1485900"/>
              <a:gd name="connsiteX1" fmla="*/ 2433369 w 5043219"/>
              <a:gd name="connsiteY1" fmla="*/ 819150 h 1485900"/>
              <a:gd name="connsiteX2" fmla="*/ 2433369 w 5043219"/>
              <a:gd name="connsiteY2" fmla="*/ 0 h 1485900"/>
              <a:gd name="connsiteX3" fmla="*/ 3404919 w 5043219"/>
              <a:gd name="connsiteY3" fmla="*/ 0 h 1485900"/>
              <a:gd name="connsiteX4" fmla="*/ 3404919 w 5043219"/>
              <a:gd name="connsiteY4" fmla="*/ 790575 h 1485900"/>
              <a:gd name="connsiteX5" fmla="*/ 5043219 w 5043219"/>
              <a:gd name="connsiteY5" fmla="*/ 790575 h 1485900"/>
              <a:gd name="connsiteX6" fmla="*/ 5043219 w 5043219"/>
              <a:gd name="connsiteY6" fmla="*/ 1485900 h 1485900"/>
              <a:gd name="connsiteX7" fmla="*/ 0 w 5043219"/>
              <a:gd name="connsiteY7" fmla="*/ 1485900 h 1485900"/>
              <a:gd name="connsiteX8" fmla="*/ 4494 w 5043219"/>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570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570" y="1485900"/>
                </a:lnTo>
                <a:cubicBezTo>
                  <a:pt x="1713" y="1263650"/>
                  <a:pt x="857" y="1041400"/>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2" name="円/楕円 181"/>
          <p:cNvSpPr/>
          <p:nvPr/>
        </p:nvSpPr>
        <p:spPr>
          <a:xfrm>
            <a:off x="3051728" y="1991554"/>
            <a:ext cx="108000" cy="1080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83" name="直線コネクタ 182"/>
          <p:cNvCxnSpPr>
            <a:cxnSpLocks noChangeAspect="1"/>
          </p:cNvCxnSpPr>
          <p:nvPr/>
        </p:nvCxnSpPr>
        <p:spPr>
          <a:xfrm flipV="1">
            <a:off x="3125728" y="1172333"/>
            <a:ext cx="441663" cy="86132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p:cNvCxnSpPr>
            <a:cxnSpLocks noChangeAspect="1"/>
          </p:cNvCxnSpPr>
          <p:nvPr/>
        </p:nvCxnSpPr>
        <p:spPr>
          <a:xfrm flipV="1">
            <a:off x="3118108" y="930368"/>
            <a:ext cx="402717" cy="10961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p:cNvCxnSpPr>
            <a:cxnSpLocks noChangeAspect="1"/>
          </p:cNvCxnSpPr>
          <p:nvPr/>
        </p:nvCxnSpPr>
        <p:spPr>
          <a:xfrm flipV="1">
            <a:off x="3144778" y="1514884"/>
            <a:ext cx="405001" cy="5013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p:cNvCxnSpPr>
            <a:cxnSpLocks noChangeAspect="1"/>
          </p:cNvCxnSpPr>
          <p:nvPr/>
        </p:nvCxnSpPr>
        <p:spPr>
          <a:xfrm flipV="1">
            <a:off x="3118108" y="1837816"/>
            <a:ext cx="472364" cy="1887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p:cNvCxnSpPr>
            <a:cxnSpLocks noChangeAspect="1"/>
          </p:cNvCxnSpPr>
          <p:nvPr/>
        </p:nvCxnSpPr>
        <p:spPr>
          <a:xfrm flipV="1">
            <a:off x="3118108" y="1856815"/>
            <a:ext cx="761878" cy="16971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p:cNvCxnSpPr>
            <a:cxnSpLocks noChangeAspect="1"/>
          </p:cNvCxnSpPr>
          <p:nvPr/>
        </p:nvCxnSpPr>
        <p:spPr>
          <a:xfrm flipV="1">
            <a:off x="3118108" y="2028625"/>
            <a:ext cx="2087863" cy="142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a:cxnSpLocks noChangeAspect="1"/>
          </p:cNvCxnSpPr>
          <p:nvPr/>
        </p:nvCxnSpPr>
        <p:spPr>
          <a:xfrm>
            <a:off x="3118108" y="2028625"/>
            <a:ext cx="2087863" cy="1471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a:cxnSpLocks noChangeAspect="1"/>
          </p:cNvCxnSpPr>
          <p:nvPr/>
        </p:nvCxnSpPr>
        <p:spPr>
          <a:xfrm>
            <a:off x="3118108" y="2028625"/>
            <a:ext cx="2087863" cy="3135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a:cxnSpLocks noChangeAspect="1"/>
          </p:cNvCxnSpPr>
          <p:nvPr/>
        </p:nvCxnSpPr>
        <p:spPr>
          <a:xfrm>
            <a:off x="3118108" y="2028625"/>
            <a:ext cx="2087863" cy="4517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2" name="テキスト ボックス 191"/>
          <p:cNvSpPr txBox="1"/>
          <p:nvPr/>
        </p:nvSpPr>
        <p:spPr>
          <a:xfrm>
            <a:off x="3611394" y="980323"/>
            <a:ext cx="1749708" cy="861774"/>
          </a:xfrm>
          <a:prstGeom prst="rect">
            <a:avLst/>
          </a:prstGeom>
          <a:noFill/>
        </p:spPr>
        <p:txBody>
          <a:bodyPr wrap="square" rtlCol="0">
            <a:spAutoFit/>
          </a:bodyPr>
          <a:lstStyle/>
          <a:p>
            <a:r>
              <a:rPr lang="ja-JP" altLang="en-US" sz="1600" b="1" dirty="0" smtClean="0">
                <a:solidFill>
                  <a:srgbClr val="FF0000"/>
                </a:solidFill>
              </a:rPr>
              <a:t>ある粒子について</a:t>
            </a:r>
            <a:endParaRPr lang="en-US" altLang="ja-JP" sz="1600" b="1" dirty="0" smtClean="0">
              <a:solidFill>
                <a:srgbClr val="FF0000"/>
              </a:solidFill>
            </a:endParaRPr>
          </a:p>
          <a:p>
            <a:r>
              <a:rPr lang="ja-JP" altLang="en-US" sz="1600" b="1" dirty="0" smtClean="0">
                <a:solidFill>
                  <a:srgbClr val="FF0000"/>
                </a:solidFill>
              </a:rPr>
              <a:t>観測モデルから</a:t>
            </a:r>
            <a:endParaRPr lang="en-US" altLang="ja-JP" sz="1600" b="1" dirty="0" smtClean="0">
              <a:solidFill>
                <a:srgbClr val="FF0000"/>
              </a:solidFill>
            </a:endParaRPr>
          </a:p>
          <a:p>
            <a:r>
              <a:rPr lang="ja-JP" altLang="en-US" sz="1600" b="1" dirty="0" smtClean="0">
                <a:solidFill>
                  <a:srgbClr val="FF0000"/>
                </a:solidFill>
              </a:rPr>
              <a:t>算出した値</a:t>
            </a:r>
            <a:endParaRPr lang="ja-JP" altLang="en-US" sz="1600" b="1" dirty="0">
              <a:solidFill>
                <a:srgbClr val="FF0000"/>
              </a:solidFill>
            </a:endParaRPr>
          </a:p>
        </p:txBody>
      </p:sp>
      <p:sp>
        <p:nvSpPr>
          <p:cNvPr id="36" name="左中かっこ 35"/>
          <p:cNvSpPr/>
          <p:nvPr/>
        </p:nvSpPr>
        <p:spPr>
          <a:xfrm rot="1249926">
            <a:off x="3027623" y="842505"/>
            <a:ext cx="282053" cy="1043219"/>
          </a:xfrm>
          <a:prstGeom prst="lef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37" name="テキスト ボックス 36"/>
              <p:cNvSpPr txBox="1"/>
              <p:nvPr/>
            </p:nvSpPr>
            <p:spPr>
              <a:xfrm>
                <a:off x="2678304" y="905796"/>
                <a:ext cx="467629" cy="29841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solidFill>
                                <a:srgbClr val="0070C0"/>
                              </a:solidFill>
                              <a:latin typeface="Cambria Math" panose="02040503050406030204" pitchFamily="18" charset="0"/>
                            </a:rPr>
                          </m:ctrlPr>
                        </m:sSubPr>
                        <m:e>
                          <m:r>
                            <a:rPr kumimoji="1" lang="en-US" altLang="ja-JP" b="0" i="1" smtClean="0">
                              <a:solidFill>
                                <a:srgbClr val="0070C0"/>
                              </a:solidFill>
                              <a:latin typeface="Cambria Math" panose="02040503050406030204" pitchFamily="18" charset="0"/>
                            </a:rPr>
                            <m:t>𝑧</m:t>
                          </m:r>
                        </m:e>
                        <m:sub>
                          <m:r>
                            <a:rPr kumimoji="1" lang="en-US" altLang="ja-JP" b="0" i="1" smtClean="0">
                              <a:solidFill>
                                <a:srgbClr val="0070C0"/>
                              </a:solidFill>
                              <a:latin typeface="Cambria Math" panose="02040503050406030204" pitchFamily="18" charset="0"/>
                            </a:rPr>
                            <m:t>𝑒𝑥𝑝</m:t>
                          </m:r>
                        </m:sub>
                      </m:sSub>
                    </m:oMath>
                  </m:oMathPara>
                </a14:m>
                <a:endParaRPr kumimoji="1" lang="ja-JP" altLang="en-US" dirty="0">
                  <a:solidFill>
                    <a:srgbClr val="0070C0"/>
                  </a:solidFill>
                </a:endParaRPr>
              </a:p>
            </p:txBody>
          </p:sp>
        </mc:Choice>
        <mc:Fallback>
          <p:sp>
            <p:nvSpPr>
              <p:cNvPr id="37" name="テキスト ボックス 36"/>
              <p:cNvSpPr txBox="1">
                <a:spLocks noRot="1" noChangeAspect="1" noMove="1" noResize="1" noEditPoints="1" noAdjustHandles="1" noChangeArrowheads="1" noChangeShapeType="1" noTextEdit="1"/>
              </p:cNvSpPr>
              <p:nvPr/>
            </p:nvSpPr>
            <p:spPr>
              <a:xfrm>
                <a:off x="2678304" y="905796"/>
                <a:ext cx="467629" cy="298415"/>
              </a:xfrm>
              <a:prstGeom prst="rect">
                <a:avLst/>
              </a:prstGeom>
              <a:blipFill rotWithShape="0">
                <a:blip r:embed="rId5"/>
                <a:stretch>
                  <a:fillRect l="-6494" r="-5195" b="-2040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97" name="四角形吹き出し 196"/>
              <p:cNvSpPr/>
              <p:nvPr/>
            </p:nvSpPr>
            <p:spPr>
              <a:xfrm>
                <a:off x="80795" y="39551"/>
                <a:ext cx="2858443" cy="775662"/>
              </a:xfrm>
              <a:prstGeom prst="wedgeRectCallout">
                <a:avLst>
                  <a:gd name="adj1" fmla="val 39270"/>
                  <a:gd name="adj2" fmla="val 805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ここは</a:t>
                </a:r>
                <a14:m>
                  <m:oMath xmlns:m="http://schemas.openxmlformats.org/officeDocument/2006/math">
                    <m:sSub>
                      <m:sSubPr>
                        <m:ctrlPr>
                          <a:rPr lang="en-US" altLang="ja-JP" sz="1600" i="1">
                            <a:solidFill>
                              <a:srgbClr val="0070C0"/>
                            </a:solidFill>
                            <a:latin typeface="Cambria Math" panose="02040503050406030204" pitchFamily="18" charset="0"/>
                          </a:rPr>
                        </m:ctrlPr>
                      </m:sSubPr>
                      <m:e>
                        <m:r>
                          <a:rPr lang="en-US" altLang="ja-JP" sz="1600" i="1">
                            <a:solidFill>
                              <a:srgbClr val="0070C0"/>
                            </a:solidFill>
                            <a:latin typeface="Cambria Math" panose="02040503050406030204" pitchFamily="18" charset="0"/>
                          </a:rPr>
                          <m:t>𝑧</m:t>
                        </m:r>
                      </m:e>
                      <m:sub>
                        <m:r>
                          <a:rPr lang="en-US" altLang="ja-JP" sz="1600" i="1">
                            <a:solidFill>
                              <a:srgbClr val="0070C0"/>
                            </a:solidFill>
                            <a:latin typeface="Cambria Math" panose="02040503050406030204" pitchFamily="18" charset="0"/>
                          </a:rPr>
                          <m:t>𝑒𝑥𝑝</m:t>
                        </m:r>
                      </m:sub>
                    </m:sSub>
                  </m:oMath>
                </a14:m>
                <a:r>
                  <a:rPr lang="ja-JP" altLang="en-US" sz="1600" dirty="0" smtClean="0">
                    <a:solidFill>
                      <a:schemeClr val="tx1"/>
                    </a:solidFill>
                  </a:rPr>
                  <a:t>になるはずだ．</a:t>
                </a:r>
                <a:endParaRPr lang="en-US" altLang="ja-JP" sz="1600" dirty="0" smtClean="0">
                  <a:solidFill>
                    <a:schemeClr val="tx1"/>
                  </a:solidFill>
                </a:endParaRPr>
              </a:p>
              <a:p>
                <a:pPr algn="ctr"/>
                <a:r>
                  <a:rPr kumimoji="1" lang="ja-JP" altLang="en-US" sz="1600" dirty="0" smtClean="0">
                    <a:solidFill>
                      <a:schemeClr val="tx1"/>
                    </a:solidFill>
                  </a:rPr>
                  <a:t>それから大きく外れた観測を</a:t>
                </a:r>
                <a:endParaRPr kumimoji="1" lang="en-US" altLang="ja-JP" sz="1600" dirty="0" smtClean="0">
                  <a:solidFill>
                    <a:schemeClr val="tx1"/>
                  </a:solidFill>
                </a:endParaRPr>
              </a:p>
              <a:p>
                <a:pPr algn="ctr"/>
                <a:r>
                  <a:rPr lang="ja-JP" altLang="en-US" sz="1600" dirty="0" smtClean="0">
                    <a:solidFill>
                      <a:schemeClr val="tx1"/>
                    </a:solidFill>
                  </a:rPr>
                  <a:t>得たら，この粒子は消去する！</a:t>
                </a:r>
                <a:endParaRPr kumimoji="1" lang="ja-JP" altLang="en-US" sz="1600" dirty="0">
                  <a:solidFill>
                    <a:schemeClr val="tx1"/>
                  </a:solidFill>
                </a:endParaRPr>
              </a:p>
            </p:txBody>
          </p:sp>
        </mc:Choice>
        <mc:Fallback>
          <p:sp>
            <p:nvSpPr>
              <p:cNvPr id="197" name="四角形吹き出し 196"/>
              <p:cNvSpPr>
                <a:spLocks noRot="1" noChangeAspect="1" noMove="1" noResize="1" noEditPoints="1" noAdjustHandles="1" noChangeArrowheads="1" noChangeShapeType="1" noTextEdit="1"/>
              </p:cNvSpPr>
              <p:nvPr/>
            </p:nvSpPr>
            <p:spPr>
              <a:xfrm>
                <a:off x="80795" y="39551"/>
                <a:ext cx="2858443" cy="775662"/>
              </a:xfrm>
              <a:prstGeom prst="wedgeRectCallout">
                <a:avLst>
                  <a:gd name="adj1" fmla="val 39270"/>
                  <a:gd name="adj2" fmla="val 80500"/>
                </a:avLst>
              </a:prstGeom>
              <a:blipFill rotWithShape="0">
                <a:blip r:embed="rId6"/>
                <a:stretch>
                  <a:fillRect t="-5294"/>
                </a:stretch>
              </a:blipFill>
              <a:ln>
                <a:solidFill>
                  <a:schemeClr val="tx1"/>
                </a:solidFill>
              </a:ln>
            </p:spPr>
            <p:txBody>
              <a:bodyPr/>
              <a:lstStyle/>
              <a:p>
                <a:r>
                  <a:rPr lang="ja-JP" altLang="en-US">
                    <a:noFill/>
                  </a:rPr>
                  <a:t> </a:t>
                </a:r>
              </a:p>
            </p:txBody>
          </p:sp>
        </mc:Fallback>
      </mc:AlternateContent>
      <p:grpSp>
        <p:nvGrpSpPr>
          <p:cNvPr id="117" name="Group 25"/>
          <p:cNvGrpSpPr>
            <a:grpSpLocks/>
          </p:cNvGrpSpPr>
          <p:nvPr/>
        </p:nvGrpSpPr>
        <p:grpSpPr bwMode="auto">
          <a:xfrm>
            <a:off x="5665876" y="3441779"/>
            <a:ext cx="3697288" cy="2525713"/>
            <a:chOff x="379" y="1140"/>
            <a:chExt cx="2329" cy="1591"/>
          </a:xfrm>
        </p:grpSpPr>
        <p:pic>
          <p:nvPicPr>
            <p:cNvPr id="119" name="Picture 3" descr="fh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 y="1140"/>
              <a:ext cx="2208" cy="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Text Box 12"/>
            <p:cNvSpPr txBox="1">
              <a:spLocks noChangeArrowheads="1"/>
            </p:cNvSpPr>
            <p:nvPr/>
          </p:nvSpPr>
          <p:spPr bwMode="auto">
            <a:xfrm>
              <a:off x="1261" y="2492"/>
              <a:ext cx="38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1pPr>
              <a:lvl2pPr marL="4572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2pPr>
              <a:lvl3pPr marL="9144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3pPr>
              <a:lvl4pPr marL="13716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4pPr>
              <a:lvl5pPr marL="18288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5pPr>
              <a:lvl6pPr marL="2286000" algn="l" defTabSz="914400" rtl="0" eaLnBrk="1" latinLnBrk="0" hangingPunct="1">
                <a:defRPr sz="2800" kern="1200">
                  <a:solidFill>
                    <a:schemeClr val="tx1"/>
                  </a:solidFill>
                  <a:latin typeface="Verdana" panose="020B0604030504040204" pitchFamily="34" charset="0"/>
                  <a:ea typeface="+mn-ea"/>
                  <a:cs typeface="+mn-cs"/>
                </a:defRPr>
              </a:lvl6pPr>
              <a:lvl7pPr marL="2743200" algn="l" defTabSz="914400" rtl="0" eaLnBrk="1" latinLnBrk="0" hangingPunct="1">
                <a:defRPr sz="2800" kern="1200">
                  <a:solidFill>
                    <a:schemeClr val="tx1"/>
                  </a:solidFill>
                  <a:latin typeface="Verdana" panose="020B0604030504040204" pitchFamily="34" charset="0"/>
                  <a:ea typeface="+mn-ea"/>
                  <a:cs typeface="+mn-cs"/>
                </a:defRPr>
              </a:lvl7pPr>
              <a:lvl8pPr marL="3200400" algn="l" defTabSz="914400" rtl="0" eaLnBrk="1" latinLnBrk="0" hangingPunct="1">
                <a:defRPr sz="2800" kern="1200">
                  <a:solidFill>
                    <a:schemeClr val="tx1"/>
                  </a:solidFill>
                  <a:latin typeface="Verdana" panose="020B0604030504040204" pitchFamily="34" charset="0"/>
                  <a:ea typeface="+mn-ea"/>
                  <a:cs typeface="+mn-cs"/>
                </a:defRPr>
              </a:lvl8pPr>
              <a:lvl9pPr marL="3657600" algn="l" defTabSz="914400" rtl="0" eaLnBrk="1" latinLnBrk="0" hangingPunct="1">
                <a:defRPr sz="2800" kern="1200">
                  <a:solidFill>
                    <a:schemeClr val="tx1"/>
                  </a:solidFill>
                  <a:latin typeface="Verdana" panose="020B0604030504040204" pitchFamily="34" charset="0"/>
                  <a:ea typeface="+mn-ea"/>
                  <a:cs typeface="+mn-cs"/>
                </a:defRPr>
              </a:lvl9pPr>
            </a:lstStyle>
            <a:p>
              <a:pPr algn="ctr"/>
              <a:r>
                <a:rPr lang="en-US" altLang="ja-JP" sz="2000" i="1">
                  <a:ea typeface="ＭＳ Ｐゴシック" panose="020B0600070205080204" pitchFamily="50" charset="-128"/>
                </a:rPr>
                <a:t>z</a:t>
              </a:r>
              <a:r>
                <a:rPr lang="en-US" altLang="ja-JP" sz="2000" i="1" baseline="-25000">
                  <a:ea typeface="ＭＳ Ｐゴシック" panose="020B0600070205080204" pitchFamily="50" charset="-128"/>
                </a:rPr>
                <a:t>exp</a:t>
              </a:r>
              <a:endParaRPr lang="en-US" altLang="ja-JP" sz="2000" i="1">
                <a:ea typeface="ＭＳ Ｐゴシック" panose="020B0600070205080204" pitchFamily="50" charset="-128"/>
              </a:endParaRPr>
            </a:p>
          </p:txBody>
        </p:sp>
        <p:sp>
          <p:nvSpPr>
            <p:cNvPr id="121" name="Text Box 13"/>
            <p:cNvSpPr txBox="1">
              <a:spLocks noChangeArrowheads="1"/>
            </p:cNvSpPr>
            <p:nvPr/>
          </p:nvSpPr>
          <p:spPr bwMode="auto">
            <a:xfrm>
              <a:off x="2283" y="2500"/>
              <a:ext cx="42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1pPr>
              <a:lvl2pPr marL="4572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2pPr>
              <a:lvl3pPr marL="9144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3pPr>
              <a:lvl4pPr marL="13716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4pPr>
              <a:lvl5pPr marL="18288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5pPr>
              <a:lvl6pPr marL="2286000" algn="l" defTabSz="914400" rtl="0" eaLnBrk="1" latinLnBrk="0" hangingPunct="1">
                <a:defRPr sz="2800" kern="1200">
                  <a:solidFill>
                    <a:schemeClr val="tx1"/>
                  </a:solidFill>
                  <a:latin typeface="Verdana" panose="020B0604030504040204" pitchFamily="34" charset="0"/>
                  <a:ea typeface="+mn-ea"/>
                  <a:cs typeface="+mn-cs"/>
                </a:defRPr>
              </a:lvl6pPr>
              <a:lvl7pPr marL="2743200" algn="l" defTabSz="914400" rtl="0" eaLnBrk="1" latinLnBrk="0" hangingPunct="1">
                <a:defRPr sz="2800" kern="1200">
                  <a:solidFill>
                    <a:schemeClr val="tx1"/>
                  </a:solidFill>
                  <a:latin typeface="Verdana" panose="020B0604030504040204" pitchFamily="34" charset="0"/>
                  <a:ea typeface="+mn-ea"/>
                  <a:cs typeface="+mn-cs"/>
                </a:defRPr>
              </a:lvl7pPr>
              <a:lvl8pPr marL="3200400" algn="l" defTabSz="914400" rtl="0" eaLnBrk="1" latinLnBrk="0" hangingPunct="1">
                <a:defRPr sz="2800" kern="1200">
                  <a:solidFill>
                    <a:schemeClr val="tx1"/>
                  </a:solidFill>
                  <a:latin typeface="Verdana" panose="020B0604030504040204" pitchFamily="34" charset="0"/>
                  <a:ea typeface="+mn-ea"/>
                  <a:cs typeface="+mn-cs"/>
                </a:defRPr>
              </a:lvl8pPr>
              <a:lvl9pPr marL="3657600" algn="l" defTabSz="914400" rtl="0" eaLnBrk="1" latinLnBrk="0" hangingPunct="1">
                <a:defRPr sz="2800" kern="1200">
                  <a:solidFill>
                    <a:schemeClr val="tx1"/>
                  </a:solidFill>
                  <a:latin typeface="Verdana" panose="020B0604030504040204" pitchFamily="34" charset="0"/>
                  <a:ea typeface="+mn-ea"/>
                  <a:cs typeface="+mn-cs"/>
                </a:defRPr>
              </a:lvl9pPr>
            </a:lstStyle>
            <a:p>
              <a:pPr algn="ctr"/>
              <a:r>
                <a:rPr lang="en-US" altLang="ja-JP" sz="2000" i="1">
                  <a:ea typeface="ＭＳ Ｐゴシック" panose="020B0600070205080204" pitchFamily="50" charset="-128"/>
                </a:rPr>
                <a:t>z</a:t>
              </a:r>
              <a:r>
                <a:rPr lang="en-US" altLang="ja-JP" sz="2000" i="1" baseline="-25000">
                  <a:ea typeface="ＭＳ Ｐゴシック" panose="020B0600070205080204" pitchFamily="50" charset="-128"/>
                </a:rPr>
                <a:t>max</a:t>
              </a:r>
              <a:endParaRPr lang="en-US" altLang="ja-JP" sz="2000" i="1">
                <a:ea typeface="ＭＳ Ｐゴシック" panose="020B0600070205080204" pitchFamily="50" charset="-128"/>
              </a:endParaRPr>
            </a:p>
          </p:txBody>
        </p:sp>
        <p:sp>
          <p:nvSpPr>
            <p:cNvPr id="122" name="Text Box 14"/>
            <p:cNvSpPr txBox="1">
              <a:spLocks noChangeArrowheads="1"/>
            </p:cNvSpPr>
            <p:nvPr/>
          </p:nvSpPr>
          <p:spPr bwMode="auto">
            <a:xfrm>
              <a:off x="379" y="2500"/>
              <a:ext cx="2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1pPr>
              <a:lvl2pPr marL="4572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2pPr>
              <a:lvl3pPr marL="9144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3pPr>
              <a:lvl4pPr marL="13716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4pPr>
              <a:lvl5pPr marL="18288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5pPr>
              <a:lvl6pPr marL="2286000" algn="l" defTabSz="914400" rtl="0" eaLnBrk="1" latinLnBrk="0" hangingPunct="1">
                <a:defRPr sz="2800" kern="1200">
                  <a:solidFill>
                    <a:schemeClr val="tx1"/>
                  </a:solidFill>
                  <a:latin typeface="Verdana" panose="020B0604030504040204" pitchFamily="34" charset="0"/>
                  <a:ea typeface="+mn-ea"/>
                  <a:cs typeface="+mn-cs"/>
                </a:defRPr>
              </a:lvl6pPr>
              <a:lvl7pPr marL="2743200" algn="l" defTabSz="914400" rtl="0" eaLnBrk="1" latinLnBrk="0" hangingPunct="1">
                <a:defRPr sz="2800" kern="1200">
                  <a:solidFill>
                    <a:schemeClr val="tx1"/>
                  </a:solidFill>
                  <a:latin typeface="Verdana" panose="020B0604030504040204" pitchFamily="34" charset="0"/>
                  <a:ea typeface="+mn-ea"/>
                  <a:cs typeface="+mn-cs"/>
                </a:defRPr>
              </a:lvl7pPr>
              <a:lvl8pPr marL="3200400" algn="l" defTabSz="914400" rtl="0" eaLnBrk="1" latinLnBrk="0" hangingPunct="1">
                <a:defRPr sz="2800" kern="1200">
                  <a:solidFill>
                    <a:schemeClr val="tx1"/>
                  </a:solidFill>
                  <a:latin typeface="Verdana" panose="020B0604030504040204" pitchFamily="34" charset="0"/>
                  <a:ea typeface="+mn-ea"/>
                  <a:cs typeface="+mn-cs"/>
                </a:defRPr>
              </a:lvl8pPr>
              <a:lvl9pPr marL="3657600" algn="l" defTabSz="914400" rtl="0" eaLnBrk="1" latinLnBrk="0" hangingPunct="1">
                <a:defRPr sz="2800" kern="1200">
                  <a:solidFill>
                    <a:schemeClr val="tx1"/>
                  </a:solidFill>
                  <a:latin typeface="Verdana" panose="020B0604030504040204" pitchFamily="34" charset="0"/>
                  <a:ea typeface="+mn-ea"/>
                  <a:cs typeface="+mn-cs"/>
                </a:defRPr>
              </a:lvl9pPr>
            </a:lstStyle>
            <a:p>
              <a:pPr algn="ctr"/>
              <a:r>
                <a:rPr lang="en-US" altLang="ja-JP" sz="2000">
                  <a:ea typeface="ＭＳ Ｐゴシック" panose="020B0600070205080204" pitchFamily="50" charset="-128"/>
                </a:rPr>
                <a:t>0</a:t>
              </a:r>
            </a:p>
          </p:txBody>
        </p:sp>
      </p:grpSp>
      <mc:AlternateContent xmlns:mc="http://schemas.openxmlformats.org/markup-compatibility/2006">
        <mc:Choice xmlns:a14="http://schemas.microsoft.com/office/drawing/2010/main" Requires="a14">
          <p:sp>
            <p:nvSpPr>
              <p:cNvPr id="139" name="テキスト ボックス 138"/>
              <p:cNvSpPr txBox="1"/>
              <p:nvPr/>
            </p:nvSpPr>
            <p:spPr>
              <a:xfrm>
                <a:off x="2573584" y="4316515"/>
                <a:ext cx="43800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solidFill>
                                <a:srgbClr val="7030A0"/>
                              </a:solidFill>
                              <a:latin typeface="Cambria Math" panose="02040503050406030204" pitchFamily="18" charset="0"/>
                            </a:rPr>
                          </m:ctrlPr>
                        </m:sSubPr>
                        <m:e>
                          <m:r>
                            <a:rPr kumimoji="1" lang="en-US" altLang="ja-JP" b="0" i="1" smtClean="0">
                              <a:solidFill>
                                <a:srgbClr val="7030A0"/>
                              </a:solidFill>
                              <a:latin typeface="Cambria Math" panose="02040503050406030204" pitchFamily="18" charset="0"/>
                            </a:rPr>
                            <m:t>𝑧</m:t>
                          </m:r>
                        </m:e>
                        <m:sub>
                          <m:r>
                            <a:rPr kumimoji="1" lang="en-US" altLang="ja-JP" b="0" i="1" smtClean="0">
                              <a:solidFill>
                                <a:srgbClr val="7030A0"/>
                              </a:solidFill>
                              <a:latin typeface="Cambria Math" panose="02040503050406030204" pitchFamily="18" charset="0"/>
                            </a:rPr>
                            <m:t>𝑎𝑐𝑡</m:t>
                          </m:r>
                        </m:sub>
                      </m:sSub>
                    </m:oMath>
                  </m:oMathPara>
                </a14:m>
                <a:endParaRPr kumimoji="1" lang="ja-JP" altLang="en-US" dirty="0">
                  <a:solidFill>
                    <a:srgbClr val="7030A0"/>
                  </a:solidFill>
                </a:endParaRPr>
              </a:p>
            </p:txBody>
          </p:sp>
        </mc:Choice>
        <mc:Fallback>
          <p:sp>
            <p:nvSpPr>
              <p:cNvPr id="139" name="テキスト ボックス 138"/>
              <p:cNvSpPr txBox="1">
                <a:spLocks noRot="1" noChangeAspect="1" noMove="1" noResize="1" noEditPoints="1" noAdjustHandles="1" noChangeArrowheads="1" noChangeShapeType="1" noTextEdit="1"/>
              </p:cNvSpPr>
              <p:nvPr/>
            </p:nvSpPr>
            <p:spPr>
              <a:xfrm>
                <a:off x="2573584" y="4316515"/>
                <a:ext cx="438005" cy="276999"/>
              </a:xfrm>
              <a:prstGeom prst="rect">
                <a:avLst/>
              </a:prstGeom>
              <a:blipFill rotWithShape="0">
                <a:blip r:embed="rId7"/>
                <a:stretch>
                  <a:fillRect l="-6944" r="-2778" b="-13043"/>
                </a:stretch>
              </a:blipFill>
            </p:spPr>
            <p:txBody>
              <a:bodyPr/>
              <a:lstStyle/>
              <a:p>
                <a:r>
                  <a:rPr lang="ja-JP" altLang="en-US">
                    <a:noFill/>
                  </a:rPr>
                  <a:t> </a:t>
                </a:r>
              </a:p>
            </p:txBody>
          </p:sp>
        </mc:Fallback>
      </mc:AlternateContent>
      <p:grpSp>
        <p:nvGrpSpPr>
          <p:cNvPr id="18" name="グループ化 17"/>
          <p:cNvGrpSpPr/>
          <p:nvPr/>
        </p:nvGrpSpPr>
        <p:grpSpPr>
          <a:xfrm rot="2116704">
            <a:off x="2873391" y="4764668"/>
            <a:ext cx="304800" cy="304800"/>
            <a:chOff x="2305050" y="3905250"/>
            <a:chExt cx="304800" cy="304800"/>
          </a:xfrm>
        </p:grpSpPr>
        <p:sp>
          <p:nvSpPr>
            <p:cNvPr id="19" name="円/楕円 18"/>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p:cNvCxnSpPr>
              <a:endCxn id="19"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0" name="左中かっこ 139"/>
          <p:cNvSpPr/>
          <p:nvPr/>
        </p:nvSpPr>
        <p:spPr>
          <a:xfrm rot="1096861">
            <a:off x="2992924" y="4562654"/>
            <a:ext cx="90914" cy="257655"/>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41" name="テキスト ボックス 140"/>
              <p:cNvSpPr txBox="1"/>
              <p:nvPr/>
            </p:nvSpPr>
            <p:spPr>
              <a:xfrm>
                <a:off x="6156486" y="5611775"/>
                <a:ext cx="43800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solidFill>
                                <a:srgbClr val="7030A0"/>
                              </a:solidFill>
                              <a:latin typeface="Cambria Math" panose="02040503050406030204" pitchFamily="18" charset="0"/>
                            </a:rPr>
                          </m:ctrlPr>
                        </m:sSubPr>
                        <m:e>
                          <m:r>
                            <a:rPr kumimoji="1" lang="en-US" altLang="ja-JP" b="0" i="1" smtClean="0">
                              <a:solidFill>
                                <a:srgbClr val="7030A0"/>
                              </a:solidFill>
                              <a:latin typeface="Cambria Math" panose="02040503050406030204" pitchFamily="18" charset="0"/>
                            </a:rPr>
                            <m:t>𝑧</m:t>
                          </m:r>
                        </m:e>
                        <m:sub>
                          <m:r>
                            <a:rPr kumimoji="1" lang="en-US" altLang="ja-JP" b="0" i="1" smtClean="0">
                              <a:solidFill>
                                <a:srgbClr val="7030A0"/>
                              </a:solidFill>
                              <a:latin typeface="Cambria Math" panose="02040503050406030204" pitchFamily="18" charset="0"/>
                            </a:rPr>
                            <m:t>𝑎𝑐𝑡</m:t>
                          </m:r>
                        </m:sub>
                      </m:sSub>
                    </m:oMath>
                  </m:oMathPara>
                </a14:m>
                <a:endParaRPr kumimoji="1" lang="ja-JP" altLang="en-US" dirty="0">
                  <a:solidFill>
                    <a:srgbClr val="7030A0"/>
                  </a:solidFill>
                </a:endParaRPr>
              </a:p>
            </p:txBody>
          </p:sp>
        </mc:Choice>
        <mc:Fallback>
          <p:sp>
            <p:nvSpPr>
              <p:cNvPr id="141" name="テキスト ボックス 140"/>
              <p:cNvSpPr txBox="1">
                <a:spLocks noRot="1" noChangeAspect="1" noMove="1" noResize="1" noEditPoints="1" noAdjustHandles="1" noChangeArrowheads="1" noChangeShapeType="1" noTextEdit="1"/>
              </p:cNvSpPr>
              <p:nvPr/>
            </p:nvSpPr>
            <p:spPr>
              <a:xfrm>
                <a:off x="6156486" y="5611775"/>
                <a:ext cx="438005" cy="276999"/>
              </a:xfrm>
              <a:prstGeom prst="rect">
                <a:avLst/>
              </a:prstGeom>
              <a:blipFill rotWithShape="0">
                <a:blip r:embed="rId8"/>
                <a:stretch>
                  <a:fillRect l="-6944" r="-2778" b="-15556"/>
                </a:stretch>
              </a:blipFill>
            </p:spPr>
            <p:txBody>
              <a:bodyPr/>
              <a:lstStyle/>
              <a:p>
                <a:r>
                  <a:rPr lang="ja-JP" altLang="en-US">
                    <a:noFill/>
                  </a:rPr>
                  <a:t> </a:t>
                </a:r>
              </a:p>
            </p:txBody>
          </p:sp>
        </mc:Fallback>
      </mc:AlternateContent>
      <p:sp>
        <p:nvSpPr>
          <p:cNvPr id="2" name="テキスト ボックス 1"/>
          <p:cNvSpPr txBox="1"/>
          <p:nvPr/>
        </p:nvSpPr>
        <p:spPr>
          <a:xfrm>
            <a:off x="5895322" y="4940448"/>
            <a:ext cx="934949" cy="584775"/>
          </a:xfrm>
          <a:prstGeom prst="rect">
            <a:avLst/>
          </a:prstGeom>
          <a:noFill/>
        </p:spPr>
        <p:txBody>
          <a:bodyPr wrap="square" rtlCol="0">
            <a:spAutoFit/>
          </a:bodyPr>
          <a:lstStyle/>
          <a:p>
            <a:pPr algn="ctr"/>
            <a:r>
              <a:rPr lang="ja-JP" altLang="en-US" sz="1600" dirty="0">
                <a:solidFill>
                  <a:srgbClr val="7030A0"/>
                </a:solidFill>
              </a:rPr>
              <a:t>尤度</a:t>
            </a:r>
            <a:r>
              <a:rPr lang="ja-JP" altLang="en-US" sz="1600" dirty="0" smtClean="0">
                <a:solidFill>
                  <a:srgbClr val="7030A0"/>
                </a:solidFill>
              </a:rPr>
              <a:t>は</a:t>
            </a:r>
            <a:endParaRPr lang="en-US" altLang="ja-JP" sz="1600" dirty="0" smtClean="0">
              <a:solidFill>
                <a:srgbClr val="7030A0"/>
              </a:solidFill>
            </a:endParaRPr>
          </a:p>
          <a:p>
            <a:pPr algn="ctr"/>
            <a:r>
              <a:rPr lang="ja-JP" altLang="en-US" sz="1600" dirty="0" smtClean="0">
                <a:solidFill>
                  <a:srgbClr val="7030A0"/>
                </a:solidFill>
              </a:rPr>
              <a:t>ほぼ</a:t>
            </a:r>
            <a:r>
              <a:rPr lang="en-US" altLang="ja-JP" sz="1600" dirty="0" smtClean="0">
                <a:solidFill>
                  <a:srgbClr val="7030A0"/>
                </a:solidFill>
              </a:rPr>
              <a:t>0</a:t>
            </a:r>
            <a:endParaRPr kumimoji="1" lang="ja-JP" altLang="en-US" sz="1600" dirty="0">
              <a:solidFill>
                <a:srgbClr val="7030A0"/>
              </a:solidFill>
            </a:endParaRPr>
          </a:p>
        </p:txBody>
      </p:sp>
      <p:sp>
        <p:nvSpPr>
          <p:cNvPr id="5" name="テキスト ボックス 4"/>
          <p:cNvSpPr txBox="1"/>
          <p:nvPr/>
        </p:nvSpPr>
        <p:spPr>
          <a:xfrm>
            <a:off x="3532008" y="104216"/>
            <a:ext cx="1875006" cy="646331"/>
          </a:xfrm>
          <a:prstGeom prst="rect">
            <a:avLst/>
          </a:prstGeom>
          <a:noFill/>
        </p:spPr>
        <p:txBody>
          <a:bodyPr wrap="square" rtlCol="0">
            <a:spAutoFit/>
          </a:bodyPr>
          <a:lstStyle/>
          <a:p>
            <a:pPr algn="ctr"/>
            <a:r>
              <a:rPr lang="ja-JP" altLang="en-US" dirty="0" smtClean="0"/>
              <a:t>厳しい尤度関数</a:t>
            </a:r>
            <a:endParaRPr lang="en-US" altLang="ja-JP" dirty="0" smtClean="0"/>
          </a:p>
          <a:p>
            <a:pPr algn="ctr"/>
            <a:r>
              <a:rPr lang="ja-JP" altLang="en-US" dirty="0" smtClean="0"/>
              <a:t>の場合</a:t>
            </a:r>
            <a:endParaRPr kumimoji="1" lang="ja-JP" altLang="en-US" dirty="0"/>
          </a:p>
        </p:txBody>
      </p:sp>
      <p:sp>
        <p:nvSpPr>
          <p:cNvPr id="142" name="テキスト ボックス 141"/>
          <p:cNvSpPr txBox="1"/>
          <p:nvPr/>
        </p:nvSpPr>
        <p:spPr>
          <a:xfrm>
            <a:off x="3532008" y="3063629"/>
            <a:ext cx="1875006" cy="646331"/>
          </a:xfrm>
          <a:prstGeom prst="rect">
            <a:avLst/>
          </a:prstGeom>
          <a:noFill/>
        </p:spPr>
        <p:txBody>
          <a:bodyPr wrap="square" rtlCol="0">
            <a:spAutoFit/>
          </a:bodyPr>
          <a:lstStyle/>
          <a:p>
            <a:pPr algn="ctr"/>
            <a:r>
              <a:rPr lang="ja-JP" altLang="en-US" dirty="0" smtClean="0"/>
              <a:t>厳しい尤度関数</a:t>
            </a:r>
            <a:endParaRPr lang="en-US" altLang="ja-JP" dirty="0" smtClean="0"/>
          </a:p>
          <a:p>
            <a:pPr algn="ctr"/>
            <a:r>
              <a:rPr lang="ja-JP" altLang="en-US" dirty="0" smtClean="0"/>
              <a:t>の場合</a:t>
            </a:r>
            <a:endParaRPr kumimoji="1" lang="ja-JP" altLang="en-US" dirty="0"/>
          </a:p>
        </p:txBody>
      </p:sp>
      <p:sp>
        <p:nvSpPr>
          <p:cNvPr id="143" name="テキスト ボックス 142"/>
          <p:cNvSpPr txBox="1"/>
          <p:nvPr/>
        </p:nvSpPr>
        <p:spPr>
          <a:xfrm>
            <a:off x="6830271" y="518674"/>
            <a:ext cx="1066800" cy="307777"/>
          </a:xfrm>
          <a:prstGeom prst="rect">
            <a:avLst/>
          </a:prstGeom>
          <a:noFill/>
        </p:spPr>
        <p:txBody>
          <a:bodyPr wrap="square" rtlCol="0">
            <a:spAutoFit/>
          </a:bodyPr>
          <a:lstStyle/>
          <a:p>
            <a:pPr algn="ctr"/>
            <a:r>
              <a:rPr lang="ja-JP" altLang="en-US" sz="1400" b="1" dirty="0" smtClean="0">
                <a:solidFill>
                  <a:srgbClr val="00B050"/>
                </a:solidFill>
              </a:rPr>
              <a:t>観測ノイズ</a:t>
            </a:r>
            <a:endParaRPr kumimoji="1" lang="ja-JP" altLang="en-US" sz="1400" b="1" dirty="0">
              <a:solidFill>
                <a:srgbClr val="00B050"/>
              </a:solidFill>
            </a:endParaRPr>
          </a:p>
        </p:txBody>
      </p:sp>
      <p:sp>
        <p:nvSpPr>
          <p:cNvPr id="144" name="テキスト ボックス 143"/>
          <p:cNvSpPr txBox="1"/>
          <p:nvPr/>
        </p:nvSpPr>
        <p:spPr>
          <a:xfrm>
            <a:off x="6830271" y="3453230"/>
            <a:ext cx="1066800" cy="307777"/>
          </a:xfrm>
          <a:prstGeom prst="rect">
            <a:avLst/>
          </a:prstGeom>
          <a:noFill/>
        </p:spPr>
        <p:txBody>
          <a:bodyPr wrap="square" rtlCol="0">
            <a:spAutoFit/>
          </a:bodyPr>
          <a:lstStyle/>
          <a:p>
            <a:pPr algn="ctr"/>
            <a:r>
              <a:rPr lang="ja-JP" altLang="en-US" sz="1400" b="1" dirty="0" smtClean="0">
                <a:solidFill>
                  <a:srgbClr val="00B050"/>
                </a:solidFill>
              </a:rPr>
              <a:t>観測ノイズ</a:t>
            </a:r>
            <a:endParaRPr kumimoji="1" lang="ja-JP" altLang="en-US" sz="1400" b="1" dirty="0">
              <a:solidFill>
                <a:srgbClr val="00B050"/>
              </a:solidFill>
            </a:endParaRPr>
          </a:p>
        </p:txBody>
      </p:sp>
      <mc:AlternateContent xmlns:mc="http://schemas.openxmlformats.org/markup-compatibility/2006">
        <mc:Choice xmlns:a14="http://schemas.microsoft.com/office/drawing/2010/main" Requires="a14">
          <p:sp>
            <p:nvSpPr>
              <p:cNvPr id="145" name="テキスト ボックス 144"/>
              <p:cNvSpPr txBox="1"/>
              <p:nvPr/>
            </p:nvSpPr>
            <p:spPr>
              <a:xfrm>
                <a:off x="7158555" y="5630911"/>
                <a:ext cx="460767" cy="301686"/>
              </a:xfrm>
              <a:prstGeom prst="rect">
                <a:avLst/>
              </a:prstGeom>
              <a:solidFill>
                <a:schemeClr val="bg1"/>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solidFill>
                                <a:srgbClr val="00B050"/>
                              </a:solidFill>
                              <a:latin typeface="Cambria Math" panose="02040503050406030204" pitchFamily="18" charset="0"/>
                            </a:rPr>
                          </m:ctrlPr>
                        </m:sSubPr>
                        <m:e>
                          <m:r>
                            <a:rPr kumimoji="1" lang="en-US" altLang="ja-JP" b="0" i="1" smtClean="0">
                              <a:solidFill>
                                <a:srgbClr val="00B050"/>
                              </a:solidFill>
                              <a:latin typeface="Cambria Math" panose="02040503050406030204" pitchFamily="18" charset="0"/>
                            </a:rPr>
                            <m:t>𝑧</m:t>
                          </m:r>
                        </m:e>
                        <m:sub>
                          <m:r>
                            <m:rPr>
                              <m:sty m:val="p"/>
                            </m:rPr>
                            <a:rPr kumimoji="1" lang="en-US" altLang="ja-JP" b="0" i="0" smtClean="0">
                              <a:solidFill>
                                <a:srgbClr val="00B050"/>
                              </a:solidFill>
                              <a:latin typeface="Cambria Math" panose="02040503050406030204" pitchFamily="18" charset="0"/>
                            </a:rPr>
                            <m:t>exp</m:t>
                          </m:r>
                        </m:sub>
                      </m:sSub>
                    </m:oMath>
                  </m:oMathPara>
                </a14:m>
                <a:endParaRPr kumimoji="1" lang="ja-JP" altLang="en-US" dirty="0">
                  <a:solidFill>
                    <a:srgbClr val="00B050"/>
                  </a:solidFill>
                </a:endParaRPr>
              </a:p>
            </p:txBody>
          </p:sp>
        </mc:Choice>
        <mc:Fallback>
          <p:sp>
            <p:nvSpPr>
              <p:cNvPr id="145" name="テキスト ボックス 144"/>
              <p:cNvSpPr txBox="1">
                <a:spLocks noRot="1" noChangeAspect="1" noMove="1" noResize="1" noEditPoints="1" noAdjustHandles="1" noChangeArrowheads="1" noChangeShapeType="1" noTextEdit="1"/>
              </p:cNvSpPr>
              <p:nvPr/>
            </p:nvSpPr>
            <p:spPr>
              <a:xfrm>
                <a:off x="7158555" y="5630911"/>
                <a:ext cx="460767" cy="301686"/>
              </a:xfrm>
              <a:prstGeom prst="rect">
                <a:avLst/>
              </a:prstGeom>
              <a:blipFill rotWithShape="0">
                <a:blip r:embed="rId9"/>
                <a:stretch>
                  <a:fillRect l="-6579" r="-6579" b="-2244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93" name="テキスト ボックス 192"/>
              <p:cNvSpPr txBox="1"/>
              <p:nvPr/>
            </p:nvSpPr>
            <p:spPr>
              <a:xfrm>
                <a:off x="7144436" y="2708761"/>
                <a:ext cx="460767" cy="301686"/>
              </a:xfrm>
              <a:prstGeom prst="rect">
                <a:avLst/>
              </a:prstGeom>
              <a:solidFill>
                <a:schemeClr val="bg1"/>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solidFill>
                                <a:srgbClr val="00B050"/>
                              </a:solidFill>
                              <a:latin typeface="Cambria Math" panose="02040503050406030204" pitchFamily="18" charset="0"/>
                            </a:rPr>
                          </m:ctrlPr>
                        </m:sSubPr>
                        <m:e>
                          <m:r>
                            <a:rPr kumimoji="1" lang="en-US" altLang="ja-JP" b="0" i="1" smtClean="0">
                              <a:solidFill>
                                <a:srgbClr val="00B050"/>
                              </a:solidFill>
                              <a:latin typeface="Cambria Math" panose="02040503050406030204" pitchFamily="18" charset="0"/>
                            </a:rPr>
                            <m:t>𝑧</m:t>
                          </m:r>
                        </m:e>
                        <m:sub>
                          <m:r>
                            <m:rPr>
                              <m:sty m:val="p"/>
                            </m:rPr>
                            <a:rPr kumimoji="1" lang="en-US" altLang="ja-JP" b="0" i="0" smtClean="0">
                              <a:solidFill>
                                <a:srgbClr val="00B050"/>
                              </a:solidFill>
                              <a:latin typeface="Cambria Math" panose="02040503050406030204" pitchFamily="18" charset="0"/>
                            </a:rPr>
                            <m:t>exp</m:t>
                          </m:r>
                        </m:sub>
                      </m:sSub>
                    </m:oMath>
                  </m:oMathPara>
                </a14:m>
                <a:endParaRPr kumimoji="1" lang="ja-JP" altLang="en-US" dirty="0">
                  <a:solidFill>
                    <a:srgbClr val="00B050"/>
                  </a:solidFill>
                </a:endParaRPr>
              </a:p>
            </p:txBody>
          </p:sp>
        </mc:Choice>
        <mc:Fallback>
          <p:sp>
            <p:nvSpPr>
              <p:cNvPr id="193" name="テキスト ボックス 192"/>
              <p:cNvSpPr txBox="1">
                <a:spLocks noRot="1" noChangeAspect="1" noMove="1" noResize="1" noEditPoints="1" noAdjustHandles="1" noChangeArrowheads="1" noChangeShapeType="1" noTextEdit="1"/>
              </p:cNvSpPr>
              <p:nvPr/>
            </p:nvSpPr>
            <p:spPr>
              <a:xfrm>
                <a:off x="7144436" y="2708761"/>
                <a:ext cx="460767" cy="301686"/>
              </a:xfrm>
              <a:prstGeom prst="rect">
                <a:avLst/>
              </a:prstGeom>
              <a:blipFill rotWithShape="0">
                <a:blip r:embed="rId10"/>
                <a:stretch>
                  <a:fillRect l="-6579" r="-5263" b="-22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94" name="テキスト ボックス 193"/>
              <p:cNvSpPr txBox="1"/>
              <p:nvPr/>
            </p:nvSpPr>
            <p:spPr>
              <a:xfrm>
                <a:off x="8648643" y="2690931"/>
                <a:ext cx="745976" cy="276999"/>
              </a:xfrm>
              <a:prstGeom prst="rect">
                <a:avLst/>
              </a:prstGeom>
              <a:solidFill>
                <a:schemeClr val="bg1"/>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ja-JP" i="1">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𝑧</m:t>
                          </m:r>
                        </m:e>
                        <m:sub>
                          <m:r>
                            <m:rPr>
                              <m:sty m:val="p"/>
                            </m:rPr>
                            <a:rPr lang="en-US" altLang="ja-JP" b="0" i="0" smtClean="0">
                              <a:solidFill>
                                <a:schemeClr val="tx1"/>
                              </a:solidFill>
                              <a:latin typeface="Cambria Math" panose="02040503050406030204" pitchFamily="18" charset="0"/>
                            </a:rPr>
                            <m:t>max</m:t>
                          </m:r>
                        </m:sub>
                      </m:sSub>
                    </m:oMath>
                  </m:oMathPara>
                </a14:m>
                <a:endParaRPr kumimoji="1" lang="ja-JP" altLang="en-US" dirty="0">
                  <a:solidFill>
                    <a:srgbClr val="7030A0"/>
                  </a:solidFill>
                </a:endParaRPr>
              </a:p>
            </p:txBody>
          </p:sp>
        </mc:Choice>
        <mc:Fallback>
          <p:sp>
            <p:nvSpPr>
              <p:cNvPr id="194" name="テキスト ボックス 193"/>
              <p:cNvSpPr txBox="1">
                <a:spLocks noRot="1" noChangeAspect="1" noMove="1" noResize="1" noEditPoints="1" noAdjustHandles="1" noChangeArrowheads="1" noChangeShapeType="1" noTextEdit="1"/>
              </p:cNvSpPr>
              <p:nvPr/>
            </p:nvSpPr>
            <p:spPr>
              <a:xfrm>
                <a:off x="8648643" y="2690931"/>
                <a:ext cx="745976" cy="276999"/>
              </a:xfrm>
              <a:prstGeom prst="rect">
                <a:avLst/>
              </a:prstGeom>
              <a:blipFill rotWithShape="0">
                <a:blip r:embed="rId11"/>
                <a:stretch>
                  <a:fillRect b="-1087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95" name="テキスト ボックス 194"/>
              <p:cNvSpPr txBox="1"/>
              <p:nvPr/>
            </p:nvSpPr>
            <p:spPr>
              <a:xfrm>
                <a:off x="8666951" y="5677793"/>
                <a:ext cx="745976" cy="276999"/>
              </a:xfrm>
              <a:prstGeom prst="rect">
                <a:avLst/>
              </a:prstGeom>
              <a:solidFill>
                <a:schemeClr val="bg1"/>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ja-JP" i="1">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𝑧</m:t>
                          </m:r>
                        </m:e>
                        <m:sub>
                          <m:r>
                            <m:rPr>
                              <m:sty m:val="p"/>
                            </m:rPr>
                            <a:rPr lang="en-US" altLang="ja-JP" b="0" i="0" smtClean="0">
                              <a:solidFill>
                                <a:schemeClr val="tx1"/>
                              </a:solidFill>
                              <a:latin typeface="Cambria Math" panose="02040503050406030204" pitchFamily="18" charset="0"/>
                            </a:rPr>
                            <m:t>max</m:t>
                          </m:r>
                        </m:sub>
                      </m:sSub>
                    </m:oMath>
                  </m:oMathPara>
                </a14:m>
                <a:endParaRPr kumimoji="1" lang="ja-JP" altLang="en-US" dirty="0">
                  <a:solidFill>
                    <a:srgbClr val="7030A0"/>
                  </a:solidFill>
                </a:endParaRPr>
              </a:p>
            </p:txBody>
          </p:sp>
        </mc:Choice>
        <mc:Fallback>
          <p:sp>
            <p:nvSpPr>
              <p:cNvPr id="195" name="テキスト ボックス 194"/>
              <p:cNvSpPr txBox="1">
                <a:spLocks noRot="1" noChangeAspect="1" noMove="1" noResize="1" noEditPoints="1" noAdjustHandles="1" noChangeArrowheads="1" noChangeShapeType="1" noTextEdit="1"/>
              </p:cNvSpPr>
              <p:nvPr/>
            </p:nvSpPr>
            <p:spPr>
              <a:xfrm>
                <a:off x="8666951" y="5677793"/>
                <a:ext cx="745976" cy="276999"/>
              </a:xfrm>
              <a:prstGeom prst="rect">
                <a:avLst/>
              </a:prstGeom>
              <a:blipFill rotWithShape="0">
                <a:blip r:embed="rId12"/>
                <a:stretch>
                  <a:fillRect b="-1087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34646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7798" y="330819"/>
            <a:ext cx="3983037" cy="201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正方形/長方形 4"/>
          <p:cNvSpPr/>
          <p:nvPr/>
        </p:nvSpPr>
        <p:spPr>
          <a:xfrm>
            <a:off x="5657798" y="1743463"/>
            <a:ext cx="1865423" cy="487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7523222" y="615703"/>
            <a:ext cx="889686" cy="161544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9411012" y="1439675"/>
            <a:ext cx="136370" cy="7920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659382" y="2235906"/>
            <a:ext cx="3888000" cy="106276"/>
          </a:xfrm>
          <a:prstGeom prst="rect">
            <a:avLst/>
          </a:prstGeom>
          <a:noFill/>
          <a:ln>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434665" y="87720"/>
            <a:ext cx="1066800" cy="523220"/>
          </a:xfrm>
          <a:prstGeom prst="rect">
            <a:avLst/>
          </a:prstGeom>
          <a:noFill/>
        </p:spPr>
        <p:txBody>
          <a:bodyPr wrap="square" rtlCol="0">
            <a:spAutoFit/>
          </a:bodyPr>
          <a:lstStyle/>
          <a:p>
            <a:pPr algn="ctr"/>
            <a:r>
              <a:rPr lang="ja-JP" altLang="en-US" sz="1400" b="1" dirty="0">
                <a:solidFill>
                  <a:srgbClr val="00B050"/>
                </a:solidFill>
              </a:rPr>
              <a:t>定常的</a:t>
            </a:r>
            <a:r>
              <a:rPr lang="ja-JP" altLang="en-US" sz="1400" b="1" dirty="0" smtClean="0">
                <a:solidFill>
                  <a:srgbClr val="00B050"/>
                </a:solidFill>
              </a:rPr>
              <a:t>な</a:t>
            </a:r>
            <a:endParaRPr lang="en-US" altLang="ja-JP" sz="1400" b="1" dirty="0" smtClean="0">
              <a:solidFill>
                <a:srgbClr val="00B050"/>
              </a:solidFill>
            </a:endParaRPr>
          </a:p>
          <a:p>
            <a:pPr algn="ctr"/>
            <a:r>
              <a:rPr lang="ja-JP" altLang="en-US" sz="1400" b="1" dirty="0" smtClean="0">
                <a:solidFill>
                  <a:srgbClr val="00B050"/>
                </a:solidFill>
              </a:rPr>
              <a:t>観測ノイズ</a:t>
            </a:r>
            <a:endParaRPr kumimoji="1" lang="ja-JP" altLang="en-US" sz="1400" b="1" dirty="0">
              <a:solidFill>
                <a:srgbClr val="00B050"/>
              </a:solidFill>
            </a:endParaRPr>
          </a:p>
        </p:txBody>
      </p:sp>
      <p:sp>
        <p:nvSpPr>
          <p:cNvPr id="12" name="テキスト ボックス 11"/>
          <p:cNvSpPr txBox="1"/>
          <p:nvPr/>
        </p:nvSpPr>
        <p:spPr>
          <a:xfrm>
            <a:off x="6154654" y="1232923"/>
            <a:ext cx="740928" cy="523220"/>
          </a:xfrm>
          <a:prstGeom prst="rect">
            <a:avLst/>
          </a:prstGeom>
          <a:noFill/>
        </p:spPr>
        <p:txBody>
          <a:bodyPr wrap="square" rtlCol="0">
            <a:spAutoFit/>
          </a:bodyPr>
          <a:lstStyle/>
          <a:p>
            <a:pPr algn="ctr"/>
            <a:r>
              <a:rPr kumimoji="1" lang="ja-JP" altLang="en-US" sz="1400" b="1" dirty="0" smtClean="0">
                <a:solidFill>
                  <a:srgbClr val="FF0000"/>
                </a:solidFill>
              </a:rPr>
              <a:t>障害物</a:t>
            </a:r>
            <a:endParaRPr kumimoji="1" lang="en-US" altLang="ja-JP" sz="1400" b="1" dirty="0" smtClean="0">
              <a:solidFill>
                <a:srgbClr val="FF0000"/>
              </a:solidFill>
            </a:endParaRPr>
          </a:p>
          <a:p>
            <a:pPr algn="ctr"/>
            <a:r>
              <a:rPr lang="ja-JP" altLang="en-US" sz="1400" b="1" dirty="0">
                <a:solidFill>
                  <a:srgbClr val="FF0000"/>
                </a:solidFill>
              </a:rPr>
              <a:t>対策</a:t>
            </a:r>
            <a:endParaRPr kumimoji="1" lang="ja-JP" altLang="en-US" sz="1400" b="1" dirty="0">
              <a:solidFill>
                <a:srgbClr val="FF0000"/>
              </a:solidFill>
            </a:endParaRPr>
          </a:p>
        </p:txBody>
      </p:sp>
      <p:sp>
        <p:nvSpPr>
          <p:cNvPr id="13" name="テキスト ボックス 12"/>
          <p:cNvSpPr txBox="1"/>
          <p:nvPr/>
        </p:nvSpPr>
        <p:spPr>
          <a:xfrm>
            <a:off x="8769196" y="833037"/>
            <a:ext cx="1420002" cy="523220"/>
          </a:xfrm>
          <a:prstGeom prst="rect">
            <a:avLst/>
          </a:prstGeom>
          <a:noFill/>
        </p:spPr>
        <p:txBody>
          <a:bodyPr wrap="square" rtlCol="0">
            <a:spAutoFit/>
          </a:bodyPr>
          <a:lstStyle/>
          <a:p>
            <a:pPr algn="ctr"/>
            <a:r>
              <a:rPr kumimoji="1" lang="ja-JP" altLang="en-US" sz="1400" b="1" dirty="0" smtClean="0">
                <a:solidFill>
                  <a:srgbClr val="0070C0"/>
                </a:solidFill>
              </a:rPr>
              <a:t>最大値</a:t>
            </a:r>
            <a:endParaRPr kumimoji="1" lang="en-US" altLang="ja-JP" sz="1400" b="1" dirty="0" smtClean="0">
              <a:solidFill>
                <a:srgbClr val="0070C0"/>
              </a:solidFill>
            </a:endParaRPr>
          </a:p>
          <a:p>
            <a:pPr algn="ctr"/>
            <a:r>
              <a:rPr lang="ja-JP" altLang="en-US" sz="1400" b="1" dirty="0" smtClean="0">
                <a:solidFill>
                  <a:srgbClr val="0070C0"/>
                </a:solidFill>
              </a:rPr>
              <a:t>（乱反射対策）</a:t>
            </a:r>
            <a:endParaRPr kumimoji="1" lang="ja-JP" altLang="en-US" sz="1400" b="1" dirty="0">
              <a:solidFill>
                <a:srgbClr val="0070C0"/>
              </a:solidFill>
            </a:endParaRPr>
          </a:p>
        </p:txBody>
      </p:sp>
      <p:sp>
        <p:nvSpPr>
          <p:cNvPr id="14" name="テキスト ボックス 13"/>
          <p:cNvSpPr txBox="1"/>
          <p:nvPr/>
        </p:nvSpPr>
        <p:spPr>
          <a:xfrm>
            <a:off x="6819382" y="2362138"/>
            <a:ext cx="1955976" cy="523220"/>
          </a:xfrm>
          <a:prstGeom prst="rect">
            <a:avLst/>
          </a:prstGeom>
          <a:noFill/>
        </p:spPr>
        <p:txBody>
          <a:bodyPr wrap="square" rtlCol="0">
            <a:spAutoFit/>
          </a:bodyPr>
          <a:lstStyle/>
          <a:p>
            <a:pPr algn="ctr"/>
            <a:r>
              <a:rPr kumimoji="1" lang="ja-JP" altLang="en-US" sz="1400" b="1" dirty="0" smtClean="0">
                <a:solidFill>
                  <a:srgbClr val="FF99FF"/>
                </a:solidFill>
              </a:rPr>
              <a:t>全域にランダムノイズ</a:t>
            </a:r>
            <a:endParaRPr kumimoji="1" lang="en-US" altLang="ja-JP" sz="1400" b="1" dirty="0" smtClean="0">
              <a:solidFill>
                <a:srgbClr val="FF99FF"/>
              </a:solidFill>
            </a:endParaRPr>
          </a:p>
          <a:p>
            <a:pPr algn="ctr"/>
            <a:r>
              <a:rPr lang="ja-JP" altLang="en-US" sz="1400" b="1" dirty="0" smtClean="0">
                <a:solidFill>
                  <a:srgbClr val="FF99FF"/>
                </a:solidFill>
              </a:rPr>
              <a:t>（誘拐問題対策）</a:t>
            </a:r>
            <a:endParaRPr kumimoji="1" lang="ja-JP" altLang="en-US" sz="1400" b="1" dirty="0">
              <a:solidFill>
                <a:srgbClr val="FF99FF"/>
              </a:solidFill>
            </a:endParaRPr>
          </a:p>
        </p:txBody>
      </p:sp>
      <p:sp>
        <p:nvSpPr>
          <p:cNvPr id="31" name="正方形/長方形 30"/>
          <p:cNvSpPr/>
          <p:nvPr/>
        </p:nvSpPr>
        <p:spPr>
          <a:xfrm>
            <a:off x="74317" y="912777"/>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リーフォーム 31"/>
          <p:cNvSpPr/>
          <p:nvPr/>
        </p:nvSpPr>
        <p:spPr>
          <a:xfrm>
            <a:off x="132782" y="931429"/>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9203 w 5047928"/>
              <a:gd name="connsiteY0" fmla="*/ 819150 h 1487955"/>
              <a:gd name="connsiteX1" fmla="*/ 2438078 w 5047928"/>
              <a:gd name="connsiteY1" fmla="*/ 819150 h 1487955"/>
              <a:gd name="connsiteX2" fmla="*/ 2438078 w 5047928"/>
              <a:gd name="connsiteY2" fmla="*/ 0 h 1487955"/>
              <a:gd name="connsiteX3" fmla="*/ 3409628 w 5047928"/>
              <a:gd name="connsiteY3" fmla="*/ 0 h 1487955"/>
              <a:gd name="connsiteX4" fmla="*/ 3409628 w 5047928"/>
              <a:gd name="connsiteY4" fmla="*/ 790575 h 1487955"/>
              <a:gd name="connsiteX5" fmla="*/ 5047928 w 5047928"/>
              <a:gd name="connsiteY5" fmla="*/ 790575 h 1487955"/>
              <a:gd name="connsiteX6" fmla="*/ 5047928 w 5047928"/>
              <a:gd name="connsiteY6" fmla="*/ 1485900 h 1487955"/>
              <a:gd name="connsiteX7" fmla="*/ 0 w 5047928"/>
              <a:gd name="connsiteY7" fmla="*/ 1487955 h 1487955"/>
              <a:gd name="connsiteX8" fmla="*/ 9203 w 5047928"/>
              <a:gd name="connsiteY8" fmla="*/ 819150 h 1487955"/>
              <a:gd name="connsiteX0" fmla="*/ 4494 w 5043219"/>
              <a:gd name="connsiteY0" fmla="*/ 819150 h 1485900"/>
              <a:gd name="connsiteX1" fmla="*/ 2433369 w 5043219"/>
              <a:gd name="connsiteY1" fmla="*/ 819150 h 1485900"/>
              <a:gd name="connsiteX2" fmla="*/ 2433369 w 5043219"/>
              <a:gd name="connsiteY2" fmla="*/ 0 h 1485900"/>
              <a:gd name="connsiteX3" fmla="*/ 3404919 w 5043219"/>
              <a:gd name="connsiteY3" fmla="*/ 0 h 1485900"/>
              <a:gd name="connsiteX4" fmla="*/ 3404919 w 5043219"/>
              <a:gd name="connsiteY4" fmla="*/ 790575 h 1485900"/>
              <a:gd name="connsiteX5" fmla="*/ 5043219 w 5043219"/>
              <a:gd name="connsiteY5" fmla="*/ 790575 h 1485900"/>
              <a:gd name="connsiteX6" fmla="*/ 5043219 w 5043219"/>
              <a:gd name="connsiteY6" fmla="*/ 1485900 h 1485900"/>
              <a:gd name="connsiteX7" fmla="*/ 0 w 5043219"/>
              <a:gd name="connsiteY7" fmla="*/ 1485900 h 1485900"/>
              <a:gd name="connsiteX8" fmla="*/ 4494 w 5043219"/>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570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570" y="1485900"/>
                </a:lnTo>
                <a:cubicBezTo>
                  <a:pt x="1713" y="1263650"/>
                  <a:pt x="857" y="1041400"/>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3" name="円/楕円 32"/>
          <p:cNvSpPr/>
          <p:nvPr/>
        </p:nvSpPr>
        <p:spPr>
          <a:xfrm>
            <a:off x="3051728" y="1991554"/>
            <a:ext cx="108000" cy="1080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34" name="直線コネクタ 33"/>
          <p:cNvCxnSpPr>
            <a:cxnSpLocks noChangeAspect="1"/>
          </p:cNvCxnSpPr>
          <p:nvPr/>
        </p:nvCxnSpPr>
        <p:spPr>
          <a:xfrm flipV="1">
            <a:off x="3125728" y="1172333"/>
            <a:ext cx="441663" cy="86132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a:cxnSpLocks noChangeAspect="1"/>
          </p:cNvCxnSpPr>
          <p:nvPr/>
        </p:nvCxnSpPr>
        <p:spPr>
          <a:xfrm flipV="1">
            <a:off x="3118108" y="930368"/>
            <a:ext cx="402717" cy="10961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a:cxnSpLocks noChangeAspect="1"/>
          </p:cNvCxnSpPr>
          <p:nvPr/>
        </p:nvCxnSpPr>
        <p:spPr>
          <a:xfrm flipV="1">
            <a:off x="3144778" y="1514884"/>
            <a:ext cx="405001" cy="5013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a:cxnSpLocks noChangeAspect="1"/>
          </p:cNvCxnSpPr>
          <p:nvPr/>
        </p:nvCxnSpPr>
        <p:spPr>
          <a:xfrm flipV="1">
            <a:off x="3118108" y="1837816"/>
            <a:ext cx="472364" cy="1887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cxnSpLocks noChangeAspect="1"/>
          </p:cNvCxnSpPr>
          <p:nvPr/>
        </p:nvCxnSpPr>
        <p:spPr>
          <a:xfrm flipV="1">
            <a:off x="3118108" y="1856815"/>
            <a:ext cx="761878" cy="16971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a:cxnSpLocks noChangeAspect="1"/>
          </p:cNvCxnSpPr>
          <p:nvPr/>
        </p:nvCxnSpPr>
        <p:spPr>
          <a:xfrm flipV="1">
            <a:off x="3118108" y="2028625"/>
            <a:ext cx="2087863" cy="142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cxnSpLocks noChangeAspect="1"/>
          </p:cNvCxnSpPr>
          <p:nvPr/>
        </p:nvCxnSpPr>
        <p:spPr>
          <a:xfrm>
            <a:off x="3118108" y="2028625"/>
            <a:ext cx="2087863" cy="1471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a:cxnSpLocks noChangeAspect="1"/>
          </p:cNvCxnSpPr>
          <p:nvPr/>
        </p:nvCxnSpPr>
        <p:spPr>
          <a:xfrm>
            <a:off x="3118108" y="2028625"/>
            <a:ext cx="2087863" cy="3135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a:cxnSpLocks noChangeAspect="1"/>
          </p:cNvCxnSpPr>
          <p:nvPr/>
        </p:nvCxnSpPr>
        <p:spPr>
          <a:xfrm>
            <a:off x="3118108" y="2028625"/>
            <a:ext cx="2087863" cy="4517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3611394" y="980323"/>
            <a:ext cx="1749708" cy="861774"/>
          </a:xfrm>
          <a:prstGeom prst="rect">
            <a:avLst/>
          </a:prstGeom>
          <a:noFill/>
        </p:spPr>
        <p:txBody>
          <a:bodyPr wrap="square" rtlCol="0">
            <a:spAutoFit/>
          </a:bodyPr>
          <a:lstStyle/>
          <a:p>
            <a:r>
              <a:rPr lang="ja-JP" altLang="en-US" sz="1600" b="1" dirty="0" smtClean="0">
                <a:solidFill>
                  <a:srgbClr val="FF0000"/>
                </a:solidFill>
              </a:rPr>
              <a:t>ある粒子について</a:t>
            </a:r>
            <a:endParaRPr lang="en-US" altLang="ja-JP" sz="1600" b="1" dirty="0" smtClean="0">
              <a:solidFill>
                <a:srgbClr val="FF0000"/>
              </a:solidFill>
            </a:endParaRPr>
          </a:p>
          <a:p>
            <a:r>
              <a:rPr lang="ja-JP" altLang="en-US" sz="1600" b="1" dirty="0" smtClean="0">
                <a:solidFill>
                  <a:srgbClr val="FF0000"/>
                </a:solidFill>
              </a:rPr>
              <a:t>観測モデルから</a:t>
            </a:r>
            <a:endParaRPr lang="en-US" altLang="ja-JP" sz="1600" b="1" dirty="0" smtClean="0">
              <a:solidFill>
                <a:srgbClr val="FF0000"/>
              </a:solidFill>
            </a:endParaRPr>
          </a:p>
          <a:p>
            <a:r>
              <a:rPr lang="ja-JP" altLang="en-US" sz="1600" b="1" dirty="0" smtClean="0">
                <a:solidFill>
                  <a:srgbClr val="FF0000"/>
                </a:solidFill>
              </a:rPr>
              <a:t>算出した値</a:t>
            </a:r>
            <a:endParaRPr lang="ja-JP" altLang="en-US" sz="1600" b="1" dirty="0">
              <a:solidFill>
                <a:srgbClr val="FF0000"/>
              </a:solidFill>
            </a:endParaRPr>
          </a:p>
        </p:txBody>
      </p:sp>
      <p:sp>
        <p:nvSpPr>
          <p:cNvPr id="44" name="左中かっこ 43"/>
          <p:cNvSpPr/>
          <p:nvPr/>
        </p:nvSpPr>
        <p:spPr>
          <a:xfrm rot="1249926">
            <a:off x="3027623" y="842505"/>
            <a:ext cx="282053" cy="1043219"/>
          </a:xfrm>
          <a:prstGeom prst="lef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45" name="テキスト ボックス 44"/>
              <p:cNvSpPr txBox="1"/>
              <p:nvPr/>
            </p:nvSpPr>
            <p:spPr>
              <a:xfrm>
                <a:off x="2678304" y="905796"/>
                <a:ext cx="467629" cy="29841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solidFill>
                                <a:srgbClr val="0070C0"/>
                              </a:solidFill>
                              <a:latin typeface="Cambria Math" panose="02040503050406030204" pitchFamily="18" charset="0"/>
                            </a:rPr>
                          </m:ctrlPr>
                        </m:sSubPr>
                        <m:e>
                          <m:r>
                            <a:rPr kumimoji="1" lang="en-US" altLang="ja-JP" b="0" i="1" smtClean="0">
                              <a:solidFill>
                                <a:srgbClr val="0070C0"/>
                              </a:solidFill>
                              <a:latin typeface="Cambria Math" panose="02040503050406030204" pitchFamily="18" charset="0"/>
                            </a:rPr>
                            <m:t>𝑧</m:t>
                          </m:r>
                        </m:e>
                        <m:sub>
                          <m:r>
                            <a:rPr kumimoji="1" lang="en-US" altLang="ja-JP" b="0" i="1" smtClean="0">
                              <a:solidFill>
                                <a:srgbClr val="0070C0"/>
                              </a:solidFill>
                              <a:latin typeface="Cambria Math" panose="02040503050406030204" pitchFamily="18" charset="0"/>
                            </a:rPr>
                            <m:t>𝑒𝑥𝑝</m:t>
                          </m:r>
                        </m:sub>
                      </m:sSub>
                    </m:oMath>
                  </m:oMathPara>
                </a14:m>
                <a:endParaRPr kumimoji="1" lang="ja-JP" altLang="en-US" dirty="0">
                  <a:solidFill>
                    <a:srgbClr val="0070C0"/>
                  </a:solidFill>
                </a:endParaRPr>
              </a:p>
            </p:txBody>
          </p:sp>
        </mc:Choice>
        <mc:Fallback>
          <p:sp>
            <p:nvSpPr>
              <p:cNvPr id="45" name="テキスト ボックス 44"/>
              <p:cNvSpPr txBox="1">
                <a:spLocks noRot="1" noChangeAspect="1" noMove="1" noResize="1" noEditPoints="1" noAdjustHandles="1" noChangeArrowheads="1" noChangeShapeType="1" noTextEdit="1"/>
              </p:cNvSpPr>
              <p:nvPr/>
            </p:nvSpPr>
            <p:spPr>
              <a:xfrm>
                <a:off x="2678304" y="905796"/>
                <a:ext cx="467629" cy="298415"/>
              </a:xfrm>
              <a:prstGeom prst="rect">
                <a:avLst/>
              </a:prstGeom>
              <a:blipFill rotWithShape="0">
                <a:blip r:embed="rId3"/>
                <a:stretch>
                  <a:fillRect l="-6494" r="-5195" b="-2040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6" name="四角形吹き出し 45"/>
              <p:cNvSpPr/>
              <p:nvPr/>
            </p:nvSpPr>
            <p:spPr>
              <a:xfrm>
                <a:off x="80795" y="39551"/>
                <a:ext cx="2858443" cy="775662"/>
              </a:xfrm>
              <a:prstGeom prst="wedgeRectCallout">
                <a:avLst>
                  <a:gd name="adj1" fmla="val 39270"/>
                  <a:gd name="adj2" fmla="val 805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ここは</a:t>
                </a:r>
                <a14:m>
                  <m:oMath xmlns:m="http://schemas.openxmlformats.org/officeDocument/2006/math">
                    <m:sSub>
                      <m:sSubPr>
                        <m:ctrlPr>
                          <a:rPr lang="en-US" altLang="ja-JP" sz="1600" i="1">
                            <a:solidFill>
                              <a:srgbClr val="0070C0"/>
                            </a:solidFill>
                            <a:latin typeface="Cambria Math" panose="02040503050406030204" pitchFamily="18" charset="0"/>
                          </a:rPr>
                        </m:ctrlPr>
                      </m:sSubPr>
                      <m:e>
                        <m:r>
                          <a:rPr lang="en-US" altLang="ja-JP" sz="1600" i="1">
                            <a:solidFill>
                              <a:srgbClr val="0070C0"/>
                            </a:solidFill>
                            <a:latin typeface="Cambria Math" panose="02040503050406030204" pitchFamily="18" charset="0"/>
                          </a:rPr>
                          <m:t>𝑧</m:t>
                        </m:r>
                      </m:e>
                      <m:sub>
                        <m:r>
                          <a:rPr lang="en-US" altLang="ja-JP" sz="1600" i="1">
                            <a:solidFill>
                              <a:srgbClr val="0070C0"/>
                            </a:solidFill>
                            <a:latin typeface="Cambria Math" panose="02040503050406030204" pitchFamily="18" charset="0"/>
                          </a:rPr>
                          <m:t>𝑒𝑥𝑝</m:t>
                        </m:r>
                      </m:sub>
                    </m:sSub>
                  </m:oMath>
                </a14:m>
                <a:r>
                  <a:rPr lang="ja-JP" altLang="en-US" sz="1600" dirty="0" smtClean="0">
                    <a:solidFill>
                      <a:schemeClr val="tx1"/>
                    </a:solidFill>
                  </a:rPr>
                  <a:t>になるはずだ．</a:t>
                </a:r>
                <a:endParaRPr lang="en-US" altLang="ja-JP" sz="1600" dirty="0" smtClean="0">
                  <a:solidFill>
                    <a:schemeClr val="tx1"/>
                  </a:solidFill>
                </a:endParaRPr>
              </a:p>
              <a:p>
                <a:pPr algn="ctr"/>
                <a:r>
                  <a:rPr kumimoji="1" lang="ja-JP" altLang="en-US" sz="1600" dirty="0" smtClean="0">
                    <a:solidFill>
                      <a:schemeClr val="tx1"/>
                    </a:solidFill>
                  </a:rPr>
                  <a:t>でも，そこから外れたからって</a:t>
                </a:r>
                <a:endParaRPr kumimoji="1" lang="en-US" altLang="ja-JP" sz="1600" dirty="0" smtClean="0">
                  <a:solidFill>
                    <a:schemeClr val="tx1"/>
                  </a:solidFill>
                </a:endParaRPr>
              </a:p>
              <a:p>
                <a:pPr algn="ctr"/>
                <a:r>
                  <a:rPr kumimoji="1" lang="ja-JP" altLang="en-US" sz="1600" dirty="0" smtClean="0">
                    <a:solidFill>
                      <a:schemeClr val="tx1"/>
                    </a:solidFill>
                  </a:rPr>
                  <a:t>一概に間違いとは言えない．</a:t>
                </a:r>
                <a:endParaRPr kumimoji="1" lang="ja-JP" altLang="en-US" sz="1600" dirty="0">
                  <a:solidFill>
                    <a:schemeClr val="tx1"/>
                  </a:solidFill>
                </a:endParaRPr>
              </a:p>
            </p:txBody>
          </p:sp>
        </mc:Choice>
        <mc:Fallback>
          <p:sp>
            <p:nvSpPr>
              <p:cNvPr id="46" name="四角形吹き出し 45"/>
              <p:cNvSpPr>
                <a:spLocks noRot="1" noChangeAspect="1" noMove="1" noResize="1" noEditPoints="1" noAdjustHandles="1" noChangeArrowheads="1" noChangeShapeType="1" noTextEdit="1"/>
              </p:cNvSpPr>
              <p:nvPr/>
            </p:nvSpPr>
            <p:spPr>
              <a:xfrm>
                <a:off x="80795" y="39551"/>
                <a:ext cx="2858443" cy="775662"/>
              </a:xfrm>
              <a:prstGeom prst="wedgeRectCallout">
                <a:avLst>
                  <a:gd name="adj1" fmla="val 39270"/>
                  <a:gd name="adj2" fmla="val 80500"/>
                </a:avLst>
              </a:prstGeom>
              <a:blipFill rotWithShape="0">
                <a:blip r:embed="rId4"/>
                <a:stretch>
                  <a:fillRect t="-5294"/>
                </a:stretch>
              </a:blipFill>
              <a:ln>
                <a:solidFill>
                  <a:schemeClr val="tx1"/>
                </a:solidFill>
              </a:ln>
            </p:spPr>
            <p:txBody>
              <a:bodyPr/>
              <a:lstStyle/>
              <a:p>
                <a:r>
                  <a:rPr lang="ja-JP" altLang="en-US">
                    <a:noFill/>
                  </a:rPr>
                  <a:t> </a:t>
                </a:r>
              </a:p>
            </p:txBody>
          </p:sp>
        </mc:Fallback>
      </mc:AlternateContent>
      <p:sp>
        <p:nvSpPr>
          <p:cNvPr id="47" name="テキスト ボックス 46"/>
          <p:cNvSpPr txBox="1"/>
          <p:nvPr/>
        </p:nvSpPr>
        <p:spPr>
          <a:xfrm>
            <a:off x="3532008" y="104216"/>
            <a:ext cx="1875006" cy="646331"/>
          </a:xfrm>
          <a:prstGeom prst="rect">
            <a:avLst/>
          </a:prstGeom>
          <a:noFill/>
        </p:spPr>
        <p:txBody>
          <a:bodyPr wrap="square" rtlCol="0">
            <a:spAutoFit/>
          </a:bodyPr>
          <a:lstStyle/>
          <a:p>
            <a:pPr algn="ctr"/>
            <a:r>
              <a:rPr lang="ja-JP" altLang="en-US" dirty="0" smtClean="0"/>
              <a:t>優しい尤度関数</a:t>
            </a:r>
            <a:endParaRPr lang="en-US" altLang="ja-JP" dirty="0" smtClean="0"/>
          </a:p>
          <a:p>
            <a:pPr algn="ctr"/>
            <a:r>
              <a:rPr lang="ja-JP" altLang="en-US" dirty="0" smtClean="0"/>
              <a:t>の場合</a:t>
            </a:r>
            <a:endParaRPr kumimoji="1" lang="ja-JP" altLang="en-US" dirty="0"/>
          </a:p>
        </p:txBody>
      </p:sp>
      <p:sp>
        <p:nvSpPr>
          <p:cNvPr id="48" name="テキスト ボックス 47"/>
          <p:cNvSpPr txBox="1"/>
          <p:nvPr/>
        </p:nvSpPr>
        <p:spPr>
          <a:xfrm>
            <a:off x="6948767" y="3233418"/>
            <a:ext cx="1875006" cy="646331"/>
          </a:xfrm>
          <a:prstGeom prst="rect">
            <a:avLst/>
          </a:prstGeom>
          <a:noFill/>
        </p:spPr>
        <p:txBody>
          <a:bodyPr wrap="square" rtlCol="0">
            <a:spAutoFit/>
          </a:bodyPr>
          <a:lstStyle/>
          <a:p>
            <a:pPr algn="ctr"/>
            <a:r>
              <a:rPr kumimoji="1" lang="ja-JP" altLang="en-US" dirty="0" smtClean="0"/>
              <a:t>優しさの成分</a:t>
            </a:r>
            <a:endParaRPr kumimoji="1" lang="en-US" altLang="ja-JP" dirty="0" smtClean="0"/>
          </a:p>
          <a:p>
            <a:pPr algn="ctr"/>
            <a:r>
              <a:rPr lang="ja-JP" altLang="en-US" dirty="0" smtClean="0"/>
              <a:t>を</a:t>
            </a:r>
            <a:r>
              <a:rPr lang="ja-JP" altLang="en-US" dirty="0"/>
              <a:t>プラス</a:t>
            </a:r>
            <a:endParaRPr lang="en-US" altLang="ja-JP" dirty="0" smtClean="0"/>
          </a:p>
        </p:txBody>
      </p:sp>
      <p:cxnSp>
        <p:nvCxnSpPr>
          <p:cNvPr id="50" name="直線矢印コネクタ 49"/>
          <p:cNvCxnSpPr/>
          <p:nvPr/>
        </p:nvCxnSpPr>
        <p:spPr>
          <a:xfrm flipH="1" flipV="1">
            <a:off x="7792213" y="2885358"/>
            <a:ext cx="0" cy="348060"/>
          </a:xfrm>
          <a:prstGeom prst="straightConnector1">
            <a:avLst/>
          </a:prstGeom>
          <a:ln>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51" name="円弧 50"/>
          <p:cNvSpPr/>
          <p:nvPr/>
        </p:nvSpPr>
        <p:spPr>
          <a:xfrm rot="4642169">
            <a:off x="7399478" y="792087"/>
            <a:ext cx="2614935" cy="2614935"/>
          </a:xfrm>
          <a:prstGeom prst="arc">
            <a:avLst>
              <a:gd name="adj1" fmla="val 15038781"/>
              <a:gd name="adj2" fmla="val 614309"/>
            </a:avLst>
          </a:prstGeom>
          <a:ln>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2" name="円弧 51"/>
          <p:cNvSpPr/>
          <p:nvPr/>
        </p:nvSpPr>
        <p:spPr>
          <a:xfrm rot="16957831" flipH="1">
            <a:off x="5940674" y="973226"/>
            <a:ext cx="2452710" cy="2452710"/>
          </a:xfrm>
          <a:prstGeom prst="arc">
            <a:avLst>
              <a:gd name="adj1" fmla="val 15038781"/>
              <a:gd name="adj2" fmla="val 614309"/>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240603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152" y="3698954"/>
            <a:ext cx="3983037" cy="201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正方形/長方形 51"/>
          <p:cNvSpPr/>
          <p:nvPr/>
        </p:nvSpPr>
        <p:spPr>
          <a:xfrm>
            <a:off x="5678152" y="5111598"/>
            <a:ext cx="1865423" cy="487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7543576" y="3983838"/>
            <a:ext cx="889686" cy="161544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9431366" y="4807810"/>
            <a:ext cx="136370" cy="7920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5679736" y="5604041"/>
            <a:ext cx="3888000" cy="106276"/>
          </a:xfrm>
          <a:prstGeom prst="rect">
            <a:avLst/>
          </a:prstGeom>
          <a:noFill/>
          <a:ln>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p:cNvSpPr txBox="1"/>
          <p:nvPr/>
        </p:nvSpPr>
        <p:spPr>
          <a:xfrm>
            <a:off x="7455019" y="3455855"/>
            <a:ext cx="1066800" cy="523220"/>
          </a:xfrm>
          <a:prstGeom prst="rect">
            <a:avLst/>
          </a:prstGeom>
          <a:noFill/>
        </p:spPr>
        <p:txBody>
          <a:bodyPr wrap="square" rtlCol="0">
            <a:spAutoFit/>
          </a:bodyPr>
          <a:lstStyle/>
          <a:p>
            <a:pPr algn="ctr"/>
            <a:r>
              <a:rPr lang="ja-JP" altLang="en-US" sz="1400" b="1" dirty="0">
                <a:solidFill>
                  <a:srgbClr val="00B050"/>
                </a:solidFill>
              </a:rPr>
              <a:t>定常的</a:t>
            </a:r>
            <a:r>
              <a:rPr lang="ja-JP" altLang="en-US" sz="1400" b="1" dirty="0" smtClean="0">
                <a:solidFill>
                  <a:srgbClr val="00B050"/>
                </a:solidFill>
              </a:rPr>
              <a:t>な</a:t>
            </a:r>
            <a:endParaRPr lang="en-US" altLang="ja-JP" sz="1400" b="1" dirty="0" smtClean="0">
              <a:solidFill>
                <a:srgbClr val="00B050"/>
              </a:solidFill>
            </a:endParaRPr>
          </a:p>
          <a:p>
            <a:pPr algn="ctr"/>
            <a:r>
              <a:rPr lang="ja-JP" altLang="en-US" sz="1400" b="1" dirty="0" smtClean="0">
                <a:solidFill>
                  <a:srgbClr val="00B050"/>
                </a:solidFill>
              </a:rPr>
              <a:t>観測ノイズ</a:t>
            </a:r>
            <a:endParaRPr kumimoji="1" lang="ja-JP" altLang="en-US" sz="1400" b="1" dirty="0">
              <a:solidFill>
                <a:srgbClr val="00B050"/>
              </a:solidFill>
            </a:endParaRPr>
          </a:p>
        </p:txBody>
      </p:sp>
      <p:sp>
        <p:nvSpPr>
          <p:cNvPr id="57" name="テキスト ボックス 56"/>
          <p:cNvSpPr txBox="1"/>
          <p:nvPr/>
        </p:nvSpPr>
        <p:spPr>
          <a:xfrm>
            <a:off x="6761181" y="4617470"/>
            <a:ext cx="740928" cy="523220"/>
          </a:xfrm>
          <a:prstGeom prst="rect">
            <a:avLst/>
          </a:prstGeom>
          <a:noFill/>
        </p:spPr>
        <p:txBody>
          <a:bodyPr wrap="square" rtlCol="0">
            <a:spAutoFit/>
          </a:bodyPr>
          <a:lstStyle/>
          <a:p>
            <a:pPr algn="ctr"/>
            <a:r>
              <a:rPr kumimoji="1" lang="ja-JP" altLang="en-US" sz="1400" b="1" dirty="0" smtClean="0">
                <a:solidFill>
                  <a:srgbClr val="FF0000"/>
                </a:solidFill>
              </a:rPr>
              <a:t>障害物対策</a:t>
            </a:r>
            <a:endParaRPr kumimoji="1" lang="ja-JP" altLang="en-US" sz="1400" b="1" dirty="0">
              <a:solidFill>
                <a:srgbClr val="FF0000"/>
              </a:solidFill>
            </a:endParaRPr>
          </a:p>
        </p:txBody>
      </p:sp>
      <p:sp>
        <p:nvSpPr>
          <p:cNvPr id="4" name="正方形/長方形 3"/>
          <p:cNvSpPr/>
          <p:nvPr/>
        </p:nvSpPr>
        <p:spPr>
          <a:xfrm>
            <a:off x="15853" y="3765332"/>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a:off x="74317" y="3783984"/>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2925 w 5041650"/>
              <a:gd name="connsiteY0" fmla="*/ 819150 h 1485900"/>
              <a:gd name="connsiteX1" fmla="*/ 2431800 w 5041650"/>
              <a:gd name="connsiteY1" fmla="*/ 819150 h 1485900"/>
              <a:gd name="connsiteX2" fmla="*/ 2431800 w 5041650"/>
              <a:gd name="connsiteY2" fmla="*/ 0 h 1485900"/>
              <a:gd name="connsiteX3" fmla="*/ 3403350 w 5041650"/>
              <a:gd name="connsiteY3" fmla="*/ 0 h 1485900"/>
              <a:gd name="connsiteX4" fmla="*/ 3403350 w 5041650"/>
              <a:gd name="connsiteY4" fmla="*/ 790575 h 1485900"/>
              <a:gd name="connsiteX5" fmla="*/ 5041650 w 5041650"/>
              <a:gd name="connsiteY5" fmla="*/ 790575 h 1485900"/>
              <a:gd name="connsiteX6" fmla="*/ 5041650 w 5041650"/>
              <a:gd name="connsiteY6" fmla="*/ 1485900 h 1485900"/>
              <a:gd name="connsiteX7" fmla="*/ 0 w 5041650"/>
              <a:gd name="connsiteY7" fmla="*/ 1485900 h 1485900"/>
              <a:gd name="connsiteX8" fmla="*/ 2925 w 5041650"/>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4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4" y="1485900"/>
                </a:lnTo>
                <a:cubicBezTo>
                  <a:pt x="143" y="1263650"/>
                  <a:pt x="71" y="1041400"/>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円/楕円 20"/>
          <p:cNvSpPr/>
          <p:nvPr/>
        </p:nvSpPr>
        <p:spPr>
          <a:xfrm>
            <a:off x="3042692" y="4881180"/>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22" name="直線コネクタ 21"/>
          <p:cNvCxnSpPr>
            <a:cxnSpLocks noChangeAspect="1"/>
          </p:cNvCxnSpPr>
          <p:nvPr/>
        </p:nvCxnSpPr>
        <p:spPr>
          <a:xfrm flipV="1">
            <a:off x="3067385" y="4382719"/>
            <a:ext cx="256165" cy="49957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cxnSpLocks noChangeAspect="1"/>
          </p:cNvCxnSpPr>
          <p:nvPr/>
        </p:nvCxnSpPr>
        <p:spPr>
          <a:xfrm flipV="1">
            <a:off x="3047535" y="4569805"/>
            <a:ext cx="119035" cy="3240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a:cxnSpLocks noChangeAspect="1"/>
          </p:cNvCxnSpPr>
          <p:nvPr/>
        </p:nvCxnSpPr>
        <p:spPr>
          <a:xfrm flipV="1">
            <a:off x="3048215" y="4469041"/>
            <a:ext cx="340929" cy="4220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cxnSpLocks noChangeAspect="1"/>
          </p:cNvCxnSpPr>
          <p:nvPr/>
        </p:nvCxnSpPr>
        <p:spPr>
          <a:xfrm flipV="1">
            <a:off x="3059644" y="4690371"/>
            <a:ext cx="472364" cy="18870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a:cxnSpLocks noChangeAspect="1"/>
          </p:cNvCxnSpPr>
          <p:nvPr/>
        </p:nvCxnSpPr>
        <p:spPr>
          <a:xfrm flipV="1">
            <a:off x="3059644" y="4709370"/>
            <a:ext cx="761878" cy="16971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cxnSpLocks noChangeAspect="1"/>
          </p:cNvCxnSpPr>
          <p:nvPr/>
        </p:nvCxnSpPr>
        <p:spPr>
          <a:xfrm flipV="1">
            <a:off x="3059644" y="4881180"/>
            <a:ext cx="2087863" cy="1423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cxnSpLocks noChangeAspect="1"/>
          </p:cNvCxnSpPr>
          <p:nvPr/>
        </p:nvCxnSpPr>
        <p:spPr>
          <a:xfrm>
            <a:off x="3059644" y="4881180"/>
            <a:ext cx="2087863" cy="14713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cxnSpLocks noChangeAspect="1"/>
          </p:cNvCxnSpPr>
          <p:nvPr/>
        </p:nvCxnSpPr>
        <p:spPr>
          <a:xfrm>
            <a:off x="3059644" y="4881180"/>
            <a:ext cx="2087863" cy="3135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a:cxnSpLocks noChangeAspect="1"/>
          </p:cNvCxnSpPr>
          <p:nvPr/>
        </p:nvCxnSpPr>
        <p:spPr>
          <a:xfrm>
            <a:off x="3059644" y="4881180"/>
            <a:ext cx="2087863" cy="45178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3849860" y="4220789"/>
            <a:ext cx="1036380" cy="369332"/>
          </a:xfrm>
          <a:prstGeom prst="rect">
            <a:avLst/>
          </a:prstGeom>
          <a:noFill/>
        </p:spPr>
        <p:txBody>
          <a:bodyPr wrap="square" rtlCol="0">
            <a:spAutoFit/>
          </a:bodyPr>
          <a:lstStyle/>
          <a:p>
            <a:r>
              <a:rPr lang="ja-JP" altLang="en-US" b="1" dirty="0" smtClean="0">
                <a:solidFill>
                  <a:srgbClr val="7030A0"/>
                </a:solidFill>
              </a:rPr>
              <a:t>実観測</a:t>
            </a:r>
            <a:endParaRPr lang="ja-JP" altLang="en-US" b="1" dirty="0">
              <a:solidFill>
                <a:srgbClr val="7030A0"/>
              </a:solidFill>
            </a:endParaRPr>
          </a:p>
        </p:txBody>
      </p:sp>
      <p:sp>
        <p:nvSpPr>
          <p:cNvPr id="96" name="円/楕円 95"/>
          <p:cNvSpPr/>
          <p:nvPr/>
        </p:nvSpPr>
        <p:spPr>
          <a:xfrm>
            <a:off x="3059550" y="4252186"/>
            <a:ext cx="392042" cy="3893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人</a:t>
            </a:r>
            <a:endParaRPr kumimoji="1" lang="ja-JP" altLang="en-US" dirty="0"/>
          </a:p>
        </p:txBody>
      </p:sp>
      <p:pic>
        <p:nvPicPr>
          <p:cNvPr id="15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2533" y="164399"/>
            <a:ext cx="3983037" cy="201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3" name="四角形吹き出し 2"/>
              <p:cNvSpPr/>
              <p:nvPr/>
            </p:nvSpPr>
            <p:spPr>
              <a:xfrm>
                <a:off x="117454" y="2975719"/>
                <a:ext cx="3206096" cy="1066032"/>
              </a:xfrm>
              <a:prstGeom prst="wedgeRectCallout">
                <a:avLst>
                  <a:gd name="adj1" fmla="val 39248"/>
                  <a:gd name="adj2" fmla="val 8034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chemeClr val="tx1"/>
                    </a:solidFill>
                  </a:rPr>
                  <a:t>モデルと照らしあわせると，</a:t>
                </a:r>
                <a:endParaRPr kumimoji="1" lang="en-US" altLang="ja-JP" sz="1600" dirty="0" smtClean="0">
                  <a:solidFill>
                    <a:schemeClr val="tx1"/>
                  </a:solidFill>
                </a:endParaRPr>
              </a:p>
              <a:p>
                <a:pPr algn="ctr"/>
                <a14:m>
                  <m:oMath xmlns:m="http://schemas.openxmlformats.org/officeDocument/2006/math">
                    <m:sSub>
                      <m:sSubPr>
                        <m:ctrlPr>
                          <a:rPr lang="en-US" altLang="ja-JP" sz="1600" i="1">
                            <a:solidFill>
                              <a:srgbClr val="0070C0"/>
                            </a:solidFill>
                            <a:latin typeface="Cambria Math" panose="02040503050406030204" pitchFamily="18" charset="0"/>
                          </a:rPr>
                        </m:ctrlPr>
                      </m:sSubPr>
                      <m:e>
                        <m:r>
                          <a:rPr lang="en-US" altLang="ja-JP" sz="1600" i="1">
                            <a:solidFill>
                              <a:srgbClr val="0070C0"/>
                            </a:solidFill>
                            <a:latin typeface="Cambria Math" panose="02040503050406030204" pitchFamily="18" charset="0"/>
                          </a:rPr>
                          <m:t>𝑧</m:t>
                        </m:r>
                      </m:e>
                      <m:sub>
                        <m:r>
                          <a:rPr lang="en-US" altLang="ja-JP" sz="1600" i="1">
                            <a:solidFill>
                              <a:srgbClr val="0070C0"/>
                            </a:solidFill>
                            <a:latin typeface="Cambria Math" panose="02040503050406030204" pitchFamily="18" charset="0"/>
                          </a:rPr>
                          <m:t>𝑒𝑥𝑝</m:t>
                        </m:r>
                      </m:sub>
                    </m:sSub>
                  </m:oMath>
                </a14:m>
                <a:r>
                  <a:rPr kumimoji="1" lang="ja-JP" altLang="en-US" sz="1600" dirty="0" smtClean="0">
                    <a:solidFill>
                      <a:schemeClr val="tx1"/>
                    </a:solidFill>
                  </a:rPr>
                  <a:t> からずれてはいる．</a:t>
                </a:r>
                <a:endParaRPr kumimoji="1" lang="en-US" altLang="ja-JP" sz="1600" dirty="0" smtClean="0">
                  <a:solidFill>
                    <a:schemeClr val="tx1"/>
                  </a:solidFill>
                </a:endParaRPr>
              </a:p>
              <a:p>
                <a:pPr algn="ctr"/>
                <a:r>
                  <a:rPr kumimoji="1" lang="ja-JP" altLang="en-US" sz="1600" dirty="0" smtClean="0">
                    <a:solidFill>
                      <a:schemeClr val="tx1"/>
                    </a:solidFill>
                  </a:rPr>
                  <a:t>しかし，障害物の影響かもしれない</a:t>
                </a:r>
                <a:endParaRPr kumimoji="1" lang="en-US" altLang="ja-JP" sz="1600" dirty="0" smtClean="0">
                  <a:solidFill>
                    <a:schemeClr val="tx1"/>
                  </a:solidFill>
                </a:endParaRPr>
              </a:p>
              <a:p>
                <a:pPr algn="ctr"/>
                <a:r>
                  <a:rPr lang="ja-JP" altLang="en-US" sz="1600" dirty="0" err="1" smtClean="0">
                    <a:solidFill>
                      <a:schemeClr val="tx1"/>
                    </a:solidFill>
                  </a:rPr>
                  <a:t>ので</a:t>
                </a:r>
                <a:r>
                  <a:rPr lang="ja-JP" altLang="en-US" sz="1600" dirty="0" smtClean="0">
                    <a:solidFill>
                      <a:schemeClr val="tx1"/>
                    </a:solidFill>
                  </a:rPr>
                  <a:t>生かしておこう</a:t>
                </a:r>
                <a:r>
                  <a:rPr lang="ja-JP" altLang="en-US" sz="1600" dirty="0">
                    <a:solidFill>
                      <a:schemeClr val="tx1"/>
                    </a:solidFill>
                  </a:rPr>
                  <a:t>．</a:t>
                </a:r>
                <a:endParaRPr kumimoji="1" lang="ja-JP" altLang="en-US" sz="1600" dirty="0">
                  <a:solidFill>
                    <a:schemeClr val="tx1"/>
                  </a:solidFill>
                </a:endParaRPr>
              </a:p>
            </p:txBody>
          </p:sp>
        </mc:Choice>
        <mc:Fallback>
          <p:sp>
            <p:nvSpPr>
              <p:cNvPr id="3" name="四角形吹き出し 2"/>
              <p:cNvSpPr>
                <a:spLocks noRot="1" noChangeAspect="1" noMove="1" noResize="1" noEditPoints="1" noAdjustHandles="1" noChangeArrowheads="1" noChangeShapeType="1" noTextEdit="1"/>
              </p:cNvSpPr>
              <p:nvPr/>
            </p:nvSpPr>
            <p:spPr>
              <a:xfrm>
                <a:off x="117454" y="2975719"/>
                <a:ext cx="3206096" cy="1066032"/>
              </a:xfrm>
              <a:prstGeom prst="wedgeRectCallout">
                <a:avLst>
                  <a:gd name="adj1" fmla="val 39248"/>
                  <a:gd name="adj2" fmla="val 80347"/>
                </a:avLst>
              </a:prstGeom>
              <a:blipFill rotWithShape="0">
                <a:blip r:embed="rId4"/>
                <a:stretch>
                  <a:fillRect t="-2165"/>
                </a:stretch>
              </a:blipFill>
              <a:ln>
                <a:solidFill>
                  <a:schemeClr val="tx1"/>
                </a:solidFill>
              </a:ln>
            </p:spPr>
            <p:txBody>
              <a:bodyPr/>
              <a:lstStyle/>
              <a:p>
                <a:r>
                  <a:rPr lang="ja-JP" altLang="en-US">
                    <a:noFill/>
                  </a:rPr>
                  <a:t> </a:t>
                </a:r>
              </a:p>
            </p:txBody>
          </p:sp>
        </mc:Fallback>
      </mc:AlternateContent>
      <p:grpSp>
        <p:nvGrpSpPr>
          <p:cNvPr id="151" name="Group 25"/>
          <p:cNvGrpSpPr>
            <a:grpSpLocks/>
          </p:cNvGrpSpPr>
          <p:nvPr/>
        </p:nvGrpSpPr>
        <p:grpSpPr bwMode="auto">
          <a:xfrm>
            <a:off x="5679995" y="502709"/>
            <a:ext cx="3697288" cy="2525713"/>
            <a:chOff x="379" y="1140"/>
            <a:chExt cx="2329" cy="1591"/>
          </a:xfrm>
        </p:grpSpPr>
        <p:pic>
          <p:nvPicPr>
            <p:cNvPr id="152" name="Picture 3" descr="fhi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 y="1140"/>
              <a:ext cx="2208" cy="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 Box 12"/>
            <p:cNvSpPr txBox="1">
              <a:spLocks noChangeArrowheads="1"/>
            </p:cNvSpPr>
            <p:nvPr/>
          </p:nvSpPr>
          <p:spPr bwMode="auto">
            <a:xfrm>
              <a:off x="1261" y="2492"/>
              <a:ext cx="38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1pPr>
              <a:lvl2pPr marL="4572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2pPr>
              <a:lvl3pPr marL="9144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3pPr>
              <a:lvl4pPr marL="13716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4pPr>
              <a:lvl5pPr marL="18288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5pPr>
              <a:lvl6pPr marL="2286000" algn="l" defTabSz="914400" rtl="0" eaLnBrk="1" latinLnBrk="0" hangingPunct="1">
                <a:defRPr sz="2800" kern="1200">
                  <a:solidFill>
                    <a:schemeClr val="tx1"/>
                  </a:solidFill>
                  <a:latin typeface="Verdana" panose="020B0604030504040204" pitchFamily="34" charset="0"/>
                  <a:ea typeface="+mn-ea"/>
                  <a:cs typeface="+mn-cs"/>
                </a:defRPr>
              </a:lvl6pPr>
              <a:lvl7pPr marL="2743200" algn="l" defTabSz="914400" rtl="0" eaLnBrk="1" latinLnBrk="0" hangingPunct="1">
                <a:defRPr sz="2800" kern="1200">
                  <a:solidFill>
                    <a:schemeClr val="tx1"/>
                  </a:solidFill>
                  <a:latin typeface="Verdana" panose="020B0604030504040204" pitchFamily="34" charset="0"/>
                  <a:ea typeface="+mn-ea"/>
                  <a:cs typeface="+mn-cs"/>
                </a:defRPr>
              </a:lvl7pPr>
              <a:lvl8pPr marL="3200400" algn="l" defTabSz="914400" rtl="0" eaLnBrk="1" latinLnBrk="0" hangingPunct="1">
                <a:defRPr sz="2800" kern="1200">
                  <a:solidFill>
                    <a:schemeClr val="tx1"/>
                  </a:solidFill>
                  <a:latin typeface="Verdana" panose="020B0604030504040204" pitchFamily="34" charset="0"/>
                  <a:ea typeface="+mn-ea"/>
                  <a:cs typeface="+mn-cs"/>
                </a:defRPr>
              </a:lvl8pPr>
              <a:lvl9pPr marL="3657600" algn="l" defTabSz="914400" rtl="0" eaLnBrk="1" latinLnBrk="0" hangingPunct="1">
                <a:defRPr sz="2800" kern="1200">
                  <a:solidFill>
                    <a:schemeClr val="tx1"/>
                  </a:solidFill>
                  <a:latin typeface="Verdana" panose="020B0604030504040204" pitchFamily="34" charset="0"/>
                  <a:ea typeface="+mn-ea"/>
                  <a:cs typeface="+mn-cs"/>
                </a:defRPr>
              </a:lvl9pPr>
            </a:lstStyle>
            <a:p>
              <a:pPr algn="ctr"/>
              <a:r>
                <a:rPr lang="en-US" altLang="ja-JP" sz="2000" i="1">
                  <a:ea typeface="ＭＳ Ｐゴシック" panose="020B0600070205080204" pitchFamily="50" charset="-128"/>
                </a:rPr>
                <a:t>z</a:t>
              </a:r>
              <a:r>
                <a:rPr lang="en-US" altLang="ja-JP" sz="2000" i="1" baseline="-25000">
                  <a:ea typeface="ＭＳ Ｐゴシック" panose="020B0600070205080204" pitchFamily="50" charset="-128"/>
                </a:rPr>
                <a:t>exp</a:t>
              </a:r>
              <a:endParaRPr lang="en-US" altLang="ja-JP" sz="2000" i="1">
                <a:ea typeface="ＭＳ Ｐゴシック" panose="020B0600070205080204" pitchFamily="50" charset="-128"/>
              </a:endParaRPr>
            </a:p>
          </p:txBody>
        </p:sp>
        <p:sp>
          <p:nvSpPr>
            <p:cNvPr id="178" name="Text Box 13"/>
            <p:cNvSpPr txBox="1">
              <a:spLocks noChangeArrowheads="1"/>
            </p:cNvSpPr>
            <p:nvPr/>
          </p:nvSpPr>
          <p:spPr bwMode="auto">
            <a:xfrm>
              <a:off x="2283" y="2500"/>
              <a:ext cx="42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1pPr>
              <a:lvl2pPr marL="4572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2pPr>
              <a:lvl3pPr marL="9144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3pPr>
              <a:lvl4pPr marL="13716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4pPr>
              <a:lvl5pPr marL="18288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5pPr>
              <a:lvl6pPr marL="2286000" algn="l" defTabSz="914400" rtl="0" eaLnBrk="1" latinLnBrk="0" hangingPunct="1">
                <a:defRPr sz="2800" kern="1200">
                  <a:solidFill>
                    <a:schemeClr val="tx1"/>
                  </a:solidFill>
                  <a:latin typeface="Verdana" panose="020B0604030504040204" pitchFamily="34" charset="0"/>
                  <a:ea typeface="+mn-ea"/>
                  <a:cs typeface="+mn-cs"/>
                </a:defRPr>
              </a:lvl6pPr>
              <a:lvl7pPr marL="2743200" algn="l" defTabSz="914400" rtl="0" eaLnBrk="1" latinLnBrk="0" hangingPunct="1">
                <a:defRPr sz="2800" kern="1200">
                  <a:solidFill>
                    <a:schemeClr val="tx1"/>
                  </a:solidFill>
                  <a:latin typeface="Verdana" panose="020B0604030504040204" pitchFamily="34" charset="0"/>
                  <a:ea typeface="+mn-ea"/>
                  <a:cs typeface="+mn-cs"/>
                </a:defRPr>
              </a:lvl7pPr>
              <a:lvl8pPr marL="3200400" algn="l" defTabSz="914400" rtl="0" eaLnBrk="1" latinLnBrk="0" hangingPunct="1">
                <a:defRPr sz="2800" kern="1200">
                  <a:solidFill>
                    <a:schemeClr val="tx1"/>
                  </a:solidFill>
                  <a:latin typeface="Verdana" panose="020B0604030504040204" pitchFamily="34" charset="0"/>
                  <a:ea typeface="+mn-ea"/>
                  <a:cs typeface="+mn-cs"/>
                </a:defRPr>
              </a:lvl8pPr>
              <a:lvl9pPr marL="3657600" algn="l" defTabSz="914400" rtl="0" eaLnBrk="1" latinLnBrk="0" hangingPunct="1">
                <a:defRPr sz="2800" kern="1200">
                  <a:solidFill>
                    <a:schemeClr val="tx1"/>
                  </a:solidFill>
                  <a:latin typeface="Verdana" panose="020B0604030504040204" pitchFamily="34" charset="0"/>
                  <a:ea typeface="+mn-ea"/>
                  <a:cs typeface="+mn-cs"/>
                </a:defRPr>
              </a:lvl9pPr>
            </a:lstStyle>
            <a:p>
              <a:pPr algn="ctr"/>
              <a:r>
                <a:rPr lang="en-US" altLang="ja-JP" sz="2000" i="1">
                  <a:ea typeface="ＭＳ Ｐゴシック" panose="020B0600070205080204" pitchFamily="50" charset="-128"/>
                </a:rPr>
                <a:t>z</a:t>
              </a:r>
              <a:r>
                <a:rPr lang="en-US" altLang="ja-JP" sz="2000" i="1" baseline="-25000">
                  <a:ea typeface="ＭＳ Ｐゴシック" panose="020B0600070205080204" pitchFamily="50" charset="-128"/>
                </a:rPr>
                <a:t>max</a:t>
              </a:r>
              <a:endParaRPr lang="en-US" altLang="ja-JP" sz="2000" i="1">
                <a:ea typeface="ＭＳ Ｐゴシック" panose="020B0600070205080204" pitchFamily="50" charset="-128"/>
              </a:endParaRPr>
            </a:p>
          </p:txBody>
        </p:sp>
        <p:sp>
          <p:nvSpPr>
            <p:cNvPr id="179" name="Text Box 14"/>
            <p:cNvSpPr txBox="1">
              <a:spLocks noChangeArrowheads="1"/>
            </p:cNvSpPr>
            <p:nvPr/>
          </p:nvSpPr>
          <p:spPr bwMode="auto">
            <a:xfrm>
              <a:off x="379" y="2500"/>
              <a:ext cx="2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1pPr>
              <a:lvl2pPr marL="4572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2pPr>
              <a:lvl3pPr marL="9144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3pPr>
              <a:lvl4pPr marL="13716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4pPr>
              <a:lvl5pPr marL="18288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5pPr>
              <a:lvl6pPr marL="2286000" algn="l" defTabSz="914400" rtl="0" eaLnBrk="1" latinLnBrk="0" hangingPunct="1">
                <a:defRPr sz="2800" kern="1200">
                  <a:solidFill>
                    <a:schemeClr val="tx1"/>
                  </a:solidFill>
                  <a:latin typeface="Verdana" panose="020B0604030504040204" pitchFamily="34" charset="0"/>
                  <a:ea typeface="+mn-ea"/>
                  <a:cs typeface="+mn-cs"/>
                </a:defRPr>
              </a:lvl6pPr>
              <a:lvl7pPr marL="2743200" algn="l" defTabSz="914400" rtl="0" eaLnBrk="1" latinLnBrk="0" hangingPunct="1">
                <a:defRPr sz="2800" kern="1200">
                  <a:solidFill>
                    <a:schemeClr val="tx1"/>
                  </a:solidFill>
                  <a:latin typeface="Verdana" panose="020B0604030504040204" pitchFamily="34" charset="0"/>
                  <a:ea typeface="+mn-ea"/>
                  <a:cs typeface="+mn-cs"/>
                </a:defRPr>
              </a:lvl7pPr>
              <a:lvl8pPr marL="3200400" algn="l" defTabSz="914400" rtl="0" eaLnBrk="1" latinLnBrk="0" hangingPunct="1">
                <a:defRPr sz="2800" kern="1200">
                  <a:solidFill>
                    <a:schemeClr val="tx1"/>
                  </a:solidFill>
                  <a:latin typeface="Verdana" panose="020B0604030504040204" pitchFamily="34" charset="0"/>
                  <a:ea typeface="+mn-ea"/>
                  <a:cs typeface="+mn-cs"/>
                </a:defRPr>
              </a:lvl8pPr>
              <a:lvl9pPr marL="3657600" algn="l" defTabSz="914400" rtl="0" eaLnBrk="1" latinLnBrk="0" hangingPunct="1">
                <a:defRPr sz="2800" kern="1200">
                  <a:solidFill>
                    <a:schemeClr val="tx1"/>
                  </a:solidFill>
                  <a:latin typeface="Verdana" panose="020B0604030504040204" pitchFamily="34" charset="0"/>
                  <a:ea typeface="+mn-ea"/>
                  <a:cs typeface="+mn-cs"/>
                </a:defRPr>
              </a:lvl9pPr>
            </a:lstStyle>
            <a:p>
              <a:pPr algn="ctr"/>
              <a:r>
                <a:rPr lang="en-US" altLang="ja-JP" sz="2000">
                  <a:ea typeface="ＭＳ Ｐゴシック" panose="020B0600070205080204" pitchFamily="50" charset="-128"/>
                </a:rPr>
                <a:t>0</a:t>
              </a:r>
            </a:p>
          </p:txBody>
        </p:sp>
      </p:grpSp>
      <p:sp>
        <p:nvSpPr>
          <p:cNvPr id="180" name="正方形/長方形 179"/>
          <p:cNvSpPr/>
          <p:nvPr/>
        </p:nvSpPr>
        <p:spPr>
          <a:xfrm>
            <a:off x="74317" y="912777"/>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フリーフォーム 180"/>
          <p:cNvSpPr/>
          <p:nvPr/>
        </p:nvSpPr>
        <p:spPr>
          <a:xfrm>
            <a:off x="132782" y="931429"/>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9203 w 5047928"/>
              <a:gd name="connsiteY0" fmla="*/ 819150 h 1487955"/>
              <a:gd name="connsiteX1" fmla="*/ 2438078 w 5047928"/>
              <a:gd name="connsiteY1" fmla="*/ 819150 h 1487955"/>
              <a:gd name="connsiteX2" fmla="*/ 2438078 w 5047928"/>
              <a:gd name="connsiteY2" fmla="*/ 0 h 1487955"/>
              <a:gd name="connsiteX3" fmla="*/ 3409628 w 5047928"/>
              <a:gd name="connsiteY3" fmla="*/ 0 h 1487955"/>
              <a:gd name="connsiteX4" fmla="*/ 3409628 w 5047928"/>
              <a:gd name="connsiteY4" fmla="*/ 790575 h 1487955"/>
              <a:gd name="connsiteX5" fmla="*/ 5047928 w 5047928"/>
              <a:gd name="connsiteY5" fmla="*/ 790575 h 1487955"/>
              <a:gd name="connsiteX6" fmla="*/ 5047928 w 5047928"/>
              <a:gd name="connsiteY6" fmla="*/ 1485900 h 1487955"/>
              <a:gd name="connsiteX7" fmla="*/ 0 w 5047928"/>
              <a:gd name="connsiteY7" fmla="*/ 1487955 h 1487955"/>
              <a:gd name="connsiteX8" fmla="*/ 9203 w 5047928"/>
              <a:gd name="connsiteY8" fmla="*/ 819150 h 1487955"/>
              <a:gd name="connsiteX0" fmla="*/ 4494 w 5043219"/>
              <a:gd name="connsiteY0" fmla="*/ 819150 h 1485900"/>
              <a:gd name="connsiteX1" fmla="*/ 2433369 w 5043219"/>
              <a:gd name="connsiteY1" fmla="*/ 819150 h 1485900"/>
              <a:gd name="connsiteX2" fmla="*/ 2433369 w 5043219"/>
              <a:gd name="connsiteY2" fmla="*/ 0 h 1485900"/>
              <a:gd name="connsiteX3" fmla="*/ 3404919 w 5043219"/>
              <a:gd name="connsiteY3" fmla="*/ 0 h 1485900"/>
              <a:gd name="connsiteX4" fmla="*/ 3404919 w 5043219"/>
              <a:gd name="connsiteY4" fmla="*/ 790575 h 1485900"/>
              <a:gd name="connsiteX5" fmla="*/ 5043219 w 5043219"/>
              <a:gd name="connsiteY5" fmla="*/ 790575 h 1485900"/>
              <a:gd name="connsiteX6" fmla="*/ 5043219 w 5043219"/>
              <a:gd name="connsiteY6" fmla="*/ 1485900 h 1485900"/>
              <a:gd name="connsiteX7" fmla="*/ 0 w 5043219"/>
              <a:gd name="connsiteY7" fmla="*/ 1485900 h 1485900"/>
              <a:gd name="connsiteX8" fmla="*/ 4494 w 5043219"/>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570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570" y="1485900"/>
                </a:lnTo>
                <a:cubicBezTo>
                  <a:pt x="1713" y="1263650"/>
                  <a:pt x="857" y="1041400"/>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2" name="円/楕円 181"/>
          <p:cNvSpPr/>
          <p:nvPr/>
        </p:nvSpPr>
        <p:spPr>
          <a:xfrm>
            <a:off x="3051728" y="1991554"/>
            <a:ext cx="108000" cy="1080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83" name="直線コネクタ 182"/>
          <p:cNvCxnSpPr>
            <a:cxnSpLocks noChangeAspect="1"/>
          </p:cNvCxnSpPr>
          <p:nvPr/>
        </p:nvCxnSpPr>
        <p:spPr>
          <a:xfrm flipV="1">
            <a:off x="3125728" y="1172333"/>
            <a:ext cx="441663" cy="86132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p:cNvCxnSpPr>
            <a:cxnSpLocks noChangeAspect="1"/>
          </p:cNvCxnSpPr>
          <p:nvPr/>
        </p:nvCxnSpPr>
        <p:spPr>
          <a:xfrm flipV="1">
            <a:off x="3118108" y="930368"/>
            <a:ext cx="402717" cy="10961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p:cNvCxnSpPr>
            <a:cxnSpLocks noChangeAspect="1"/>
          </p:cNvCxnSpPr>
          <p:nvPr/>
        </p:nvCxnSpPr>
        <p:spPr>
          <a:xfrm flipV="1">
            <a:off x="3144778" y="1514884"/>
            <a:ext cx="405001" cy="5013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p:cNvCxnSpPr>
            <a:cxnSpLocks noChangeAspect="1"/>
          </p:cNvCxnSpPr>
          <p:nvPr/>
        </p:nvCxnSpPr>
        <p:spPr>
          <a:xfrm flipV="1">
            <a:off x="3118108" y="1837816"/>
            <a:ext cx="472364" cy="1887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p:cNvCxnSpPr>
            <a:cxnSpLocks noChangeAspect="1"/>
          </p:cNvCxnSpPr>
          <p:nvPr/>
        </p:nvCxnSpPr>
        <p:spPr>
          <a:xfrm flipV="1">
            <a:off x="3118108" y="1856815"/>
            <a:ext cx="761878" cy="16971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p:cNvCxnSpPr>
            <a:cxnSpLocks noChangeAspect="1"/>
          </p:cNvCxnSpPr>
          <p:nvPr/>
        </p:nvCxnSpPr>
        <p:spPr>
          <a:xfrm flipV="1">
            <a:off x="3118108" y="2028625"/>
            <a:ext cx="2087863" cy="142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a:cxnSpLocks noChangeAspect="1"/>
          </p:cNvCxnSpPr>
          <p:nvPr/>
        </p:nvCxnSpPr>
        <p:spPr>
          <a:xfrm>
            <a:off x="3118108" y="2028625"/>
            <a:ext cx="2087863" cy="1471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a:cxnSpLocks noChangeAspect="1"/>
          </p:cNvCxnSpPr>
          <p:nvPr/>
        </p:nvCxnSpPr>
        <p:spPr>
          <a:xfrm>
            <a:off x="3118108" y="2028625"/>
            <a:ext cx="2087863" cy="3135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a:cxnSpLocks noChangeAspect="1"/>
          </p:cNvCxnSpPr>
          <p:nvPr/>
        </p:nvCxnSpPr>
        <p:spPr>
          <a:xfrm>
            <a:off x="3118108" y="2028625"/>
            <a:ext cx="2087863" cy="4517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2" name="テキスト ボックス 191"/>
          <p:cNvSpPr txBox="1"/>
          <p:nvPr/>
        </p:nvSpPr>
        <p:spPr>
          <a:xfrm>
            <a:off x="3611394" y="980323"/>
            <a:ext cx="1749708" cy="861774"/>
          </a:xfrm>
          <a:prstGeom prst="rect">
            <a:avLst/>
          </a:prstGeom>
          <a:noFill/>
        </p:spPr>
        <p:txBody>
          <a:bodyPr wrap="square" rtlCol="0">
            <a:spAutoFit/>
          </a:bodyPr>
          <a:lstStyle/>
          <a:p>
            <a:r>
              <a:rPr lang="ja-JP" altLang="en-US" sz="1600" b="1" dirty="0" smtClean="0">
                <a:solidFill>
                  <a:srgbClr val="FF0000"/>
                </a:solidFill>
              </a:rPr>
              <a:t>ある粒子について</a:t>
            </a:r>
            <a:endParaRPr lang="en-US" altLang="ja-JP" sz="1600" b="1" dirty="0" smtClean="0">
              <a:solidFill>
                <a:srgbClr val="FF0000"/>
              </a:solidFill>
            </a:endParaRPr>
          </a:p>
          <a:p>
            <a:r>
              <a:rPr lang="ja-JP" altLang="en-US" sz="1600" b="1" dirty="0" smtClean="0">
                <a:solidFill>
                  <a:srgbClr val="FF0000"/>
                </a:solidFill>
              </a:rPr>
              <a:t>観測モデルから</a:t>
            </a:r>
            <a:endParaRPr lang="en-US" altLang="ja-JP" sz="1600" b="1" dirty="0" smtClean="0">
              <a:solidFill>
                <a:srgbClr val="FF0000"/>
              </a:solidFill>
            </a:endParaRPr>
          </a:p>
          <a:p>
            <a:r>
              <a:rPr lang="ja-JP" altLang="en-US" sz="1600" b="1" dirty="0" smtClean="0">
                <a:solidFill>
                  <a:srgbClr val="FF0000"/>
                </a:solidFill>
              </a:rPr>
              <a:t>算出した値</a:t>
            </a:r>
            <a:endParaRPr lang="ja-JP" altLang="en-US" sz="1600" b="1" dirty="0">
              <a:solidFill>
                <a:srgbClr val="FF0000"/>
              </a:solidFill>
            </a:endParaRPr>
          </a:p>
        </p:txBody>
      </p:sp>
      <p:sp>
        <p:nvSpPr>
          <p:cNvPr id="36" name="左中かっこ 35"/>
          <p:cNvSpPr/>
          <p:nvPr/>
        </p:nvSpPr>
        <p:spPr>
          <a:xfrm rot="1249926">
            <a:off x="3027623" y="842505"/>
            <a:ext cx="282053" cy="1043219"/>
          </a:xfrm>
          <a:prstGeom prst="lef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37" name="テキスト ボックス 36"/>
              <p:cNvSpPr txBox="1"/>
              <p:nvPr/>
            </p:nvSpPr>
            <p:spPr>
              <a:xfrm>
                <a:off x="2678304" y="905796"/>
                <a:ext cx="460767" cy="30168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solidFill>
                                <a:srgbClr val="00B050"/>
                              </a:solidFill>
                              <a:latin typeface="Cambria Math" panose="02040503050406030204" pitchFamily="18" charset="0"/>
                            </a:rPr>
                          </m:ctrlPr>
                        </m:sSubPr>
                        <m:e>
                          <m:r>
                            <a:rPr kumimoji="1" lang="en-US" altLang="ja-JP" b="0" i="1" smtClean="0">
                              <a:solidFill>
                                <a:srgbClr val="00B050"/>
                              </a:solidFill>
                              <a:latin typeface="Cambria Math" panose="02040503050406030204" pitchFamily="18" charset="0"/>
                            </a:rPr>
                            <m:t>𝑧</m:t>
                          </m:r>
                        </m:e>
                        <m:sub>
                          <m:r>
                            <m:rPr>
                              <m:sty m:val="p"/>
                            </m:rPr>
                            <a:rPr kumimoji="1" lang="en-US" altLang="ja-JP" b="0" i="0" smtClean="0">
                              <a:solidFill>
                                <a:srgbClr val="00B050"/>
                              </a:solidFill>
                              <a:latin typeface="Cambria Math" panose="02040503050406030204" pitchFamily="18" charset="0"/>
                            </a:rPr>
                            <m:t>exp</m:t>
                          </m:r>
                        </m:sub>
                      </m:sSub>
                    </m:oMath>
                  </m:oMathPara>
                </a14:m>
                <a:endParaRPr kumimoji="1" lang="ja-JP" altLang="en-US" dirty="0">
                  <a:solidFill>
                    <a:srgbClr val="00B050"/>
                  </a:solidFill>
                </a:endParaRPr>
              </a:p>
            </p:txBody>
          </p:sp>
        </mc:Choice>
        <mc:Fallback>
          <p:sp>
            <p:nvSpPr>
              <p:cNvPr id="37" name="テキスト ボックス 36"/>
              <p:cNvSpPr txBox="1">
                <a:spLocks noRot="1" noChangeAspect="1" noMove="1" noResize="1" noEditPoints="1" noAdjustHandles="1" noChangeArrowheads="1" noChangeShapeType="1" noTextEdit="1"/>
              </p:cNvSpPr>
              <p:nvPr/>
            </p:nvSpPr>
            <p:spPr>
              <a:xfrm>
                <a:off x="2678304" y="905796"/>
                <a:ext cx="460767" cy="301686"/>
              </a:xfrm>
              <a:prstGeom prst="rect">
                <a:avLst/>
              </a:prstGeom>
              <a:blipFill rotWithShape="0">
                <a:blip r:embed="rId6"/>
                <a:stretch>
                  <a:fillRect l="-6579" r="-6579" b="-2244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97" name="四角形吹き出し 196"/>
              <p:cNvSpPr/>
              <p:nvPr/>
            </p:nvSpPr>
            <p:spPr>
              <a:xfrm>
                <a:off x="80795" y="39551"/>
                <a:ext cx="2858443" cy="775662"/>
              </a:xfrm>
              <a:prstGeom prst="wedgeRectCallout">
                <a:avLst>
                  <a:gd name="adj1" fmla="val 39270"/>
                  <a:gd name="adj2" fmla="val 805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ここは</a:t>
                </a:r>
                <a14:m>
                  <m:oMath xmlns:m="http://schemas.openxmlformats.org/officeDocument/2006/math">
                    <m:sSub>
                      <m:sSubPr>
                        <m:ctrlPr>
                          <a:rPr lang="en-US" altLang="ja-JP" sz="1600" i="1">
                            <a:solidFill>
                              <a:srgbClr val="0070C0"/>
                            </a:solidFill>
                            <a:latin typeface="Cambria Math" panose="02040503050406030204" pitchFamily="18" charset="0"/>
                          </a:rPr>
                        </m:ctrlPr>
                      </m:sSubPr>
                      <m:e>
                        <m:r>
                          <a:rPr lang="en-US" altLang="ja-JP" sz="1600" i="1">
                            <a:solidFill>
                              <a:srgbClr val="0070C0"/>
                            </a:solidFill>
                            <a:latin typeface="Cambria Math" panose="02040503050406030204" pitchFamily="18" charset="0"/>
                          </a:rPr>
                          <m:t>𝑧</m:t>
                        </m:r>
                      </m:e>
                      <m:sub>
                        <m:r>
                          <a:rPr lang="en-US" altLang="ja-JP" sz="1600" i="1">
                            <a:solidFill>
                              <a:srgbClr val="0070C0"/>
                            </a:solidFill>
                            <a:latin typeface="Cambria Math" panose="02040503050406030204" pitchFamily="18" charset="0"/>
                          </a:rPr>
                          <m:t>𝑒𝑥𝑝</m:t>
                        </m:r>
                      </m:sub>
                    </m:sSub>
                  </m:oMath>
                </a14:m>
                <a:r>
                  <a:rPr lang="ja-JP" altLang="en-US" sz="1600" dirty="0" smtClean="0">
                    <a:solidFill>
                      <a:schemeClr val="tx1"/>
                    </a:solidFill>
                  </a:rPr>
                  <a:t>になるはずだ．</a:t>
                </a:r>
                <a:endParaRPr lang="en-US" altLang="ja-JP" sz="1600" dirty="0" smtClean="0">
                  <a:solidFill>
                    <a:schemeClr val="tx1"/>
                  </a:solidFill>
                </a:endParaRPr>
              </a:p>
              <a:p>
                <a:pPr algn="ctr"/>
                <a:r>
                  <a:rPr kumimoji="1" lang="ja-JP" altLang="en-US" sz="1600" dirty="0" smtClean="0">
                    <a:solidFill>
                      <a:schemeClr val="tx1"/>
                    </a:solidFill>
                  </a:rPr>
                  <a:t>それから大きく外れた観測を</a:t>
                </a:r>
                <a:endParaRPr kumimoji="1" lang="en-US" altLang="ja-JP" sz="1600" dirty="0" smtClean="0">
                  <a:solidFill>
                    <a:schemeClr val="tx1"/>
                  </a:solidFill>
                </a:endParaRPr>
              </a:p>
              <a:p>
                <a:pPr algn="ctr"/>
                <a:r>
                  <a:rPr lang="ja-JP" altLang="en-US" sz="1600" dirty="0" smtClean="0">
                    <a:solidFill>
                      <a:schemeClr val="tx1"/>
                    </a:solidFill>
                  </a:rPr>
                  <a:t>得たら，この粒子は消去する！</a:t>
                </a:r>
                <a:endParaRPr kumimoji="1" lang="ja-JP" altLang="en-US" sz="1600" dirty="0">
                  <a:solidFill>
                    <a:schemeClr val="tx1"/>
                  </a:solidFill>
                </a:endParaRPr>
              </a:p>
            </p:txBody>
          </p:sp>
        </mc:Choice>
        <mc:Fallback>
          <p:sp>
            <p:nvSpPr>
              <p:cNvPr id="197" name="四角形吹き出し 196"/>
              <p:cNvSpPr>
                <a:spLocks noRot="1" noChangeAspect="1" noMove="1" noResize="1" noEditPoints="1" noAdjustHandles="1" noChangeArrowheads="1" noChangeShapeType="1" noTextEdit="1"/>
              </p:cNvSpPr>
              <p:nvPr/>
            </p:nvSpPr>
            <p:spPr>
              <a:xfrm>
                <a:off x="80795" y="39551"/>
                <a:ext cx="2858443" cy="775662"/>
              </a:xfrm>
              <a:prstGeom prst="wedgeRectCallout">
                <a:avLst>
                  <a:gd name="adj1" fmla="val 39270"/>
                  <a:gd name="adj2" fmla="val 80500"/>
                </a:avLst>
              </a:prstGeom>
              <a:blipFill rotWithShape="0">
                <a:blip r:embed="rId7"/>
                <a:stretch>
                  <a:fillRect t="-5294"/>
                </a:stretch>
              </a:blipFill>
              <a:ln>
                <a:solidFill>
                  <a:schemeClr val="tx1"/>
                </a:solid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9" name="テキスト ボックス 138"/>
              <p:cNvSpPr txBox="1"/>
              <p:nvPr/>
            </p:nvSpPr>
            <p:spPr>
              <a:xfrm>
                <a:off x="2573584" y="4316515"/>
                <a:ext cx="41267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solidFill>
                                <a:srgbClr val="7030A0"/>
                              </a:solidFill>
                              <a:latin typeface="Cambria Math" panose="02040503050406030204" pitchFamily="18" charset="0"/>
                            </a:rPr>
                          </m:ctrlPr>
                        </m:sSubPr>
                        <m:e>
                          <m:r>
                            <a:rPr kumimoji="1" lang="en-US" altLang="ja-JP" b="0" i="1" smtClean="0">
                              <a:solidFill>
                                <a:srgbClr val="7030A0"/>
                              </a:solidFill>
                              <a:latin typeface="Cambria Math" panose="02040503050406030204" pitchFamily="18" charset="0"/>
                            </a:rPr>
                            <m:t>𝑧</m:t>
                          </m:r>
                        </m:e>
                        <m:sub>
                          <m:r>
                            <m:rPr>
                              <m:sty m:val="p"/>
                            </m:rPr>
                            <a:rPr kumimoji="1" lang="en-US" altLang="ja-JP" b="0" i="0" smtClean="0">
                              <a:solidFill>
                                <a:srgbClr val="7030A0"/>
                              </a:solidFill>
                              <a:latin typeface="Cambria Math" panose="02040503050406030204" pitchFamily="18" charset="0"/>
                            </a:rPr>
                            <m:t>act</m:t>
                          </m:r>
                        </m:sub>
                      </m:sSub>
                    </m:oMath>
                  </m:oMathPara>
                </a14:m>
                <a:endParaRPr kumimoji="1" lang="ja-JP" altLang="en-US" dirty="0">
                  <a:solidFill>
                    <a:srgbClr val="7030A0"/>
                  </a:solidFill>
                </a:endParaRPr>
              </a:p>
            </p:txBody>
          </p:sp>
        </mc:Choice>
        <mc:Fallback>
          <p:sp>
            <p:nvSpPr>
              <p:cNvPr id="139" name="テキスト ボックス 138"/>
              <p:cNvSpPr txBox="1">
                <a:spLocks noRot="1" noChangeAspect="1" noMove="1" noResize="1" noEditPoints="1" noAdjustHandles="1" noChangeArrowheads="1" noChangeShapeType="1" noTextEdit="1"/>
              </p:cNvSpPr>
              <p:nvPr/>
            </p:nvSpPr>
            <p:spPr>
              <a:xfrm>
                <a:off x="2573584" y="4316515"/>
                <a:ext cx="412677" cy="276999"/>
              </a:xfrm>
              <a:prstGeom prst="rect">
                <a:avLst/>
              </a:prstGeom>
              <a:blipFill rotWithShape="0">
                <a:blip r:embed="rId8"/>
                <a:stretch>
                  <a:fillRect l="-7353" r="-4412" b="-13043"/>
                </a:stretch>
              </a:blipFill>
            </p:spPr>
            <p:txBody>
              <a:bodyPr/>
              <a:lstStyle/>
              <a:p>
                <a:r>
                  <a:rPr lang="ja-JP" altLang="en-US">
                    <a:noFill/>
                  </a:rPr>
                  <a:t> </a:t>
                </a:r>
              </a:p>
            </p:txBody>
          </p:sp>
        </mc:Fallback>
      </mc:AlternateContent>
      <p:grpSp>
        <p:nvGrpSpPr>
          <p:cNvPr id="18" name="グループ化 17"/>
          <p:cNvGrpSpPr/>
          <p:nvPr/>
        </p:nvGrpSpPr>
        <p:grpSpPr>
          <a:xfrm rot="2116704">
            <a:off x="2873391" y="4764668"/>
            <a:ext cx="304800" cy="304800"/>
            <a:chOff x="2305050" y="3905250"/>
            <a:chExt cx="304800" cy="304800"/>
          </a:xfrm>
        </p:grpSpPr>
        <p:sp>
          <p:nvSpPr>
            <p:cNvPr id="19" name="円/楕円 18"/>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p:cNvCxnSpPr>
              <a:endCxn id="19"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0" name="左中かっこ 139"/>
          <p:cNvSpPr/>
          <p:nvPr/>
        </p:nvSpPr>
        <p:spPr>
          <a:xfrm rot="1096861">
            <a:off x="2992924" y="4562654"/>
            <a:ext cx="90914" cy="257655"/>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41" name="テキスト ボックス 140"/>
              <p:cNvSpPr txBox="1"/>
              <p:nvPr/>
            </p:nvSpPr>
            <p:spPr>
              <a:xfrm>
                <a:off x="6175008" y="5722580"/>
                <a:ext cx="41267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solidFill>
                                <a:srgbClr val="7030A0"/>
                              </a:solidFill>
                              <a:latin typeface="Cambria Math" panose="02040503050406030204" pitchFamily="18" charset="0"/>
                            </a:rPr>
                          </m:ctrlPr>
                        </m:sSubPr>
                        <m:e>
                          <m:r>
                            <a:rPr kumimoji="1" lang="en-US" altLang="ja-JP" b="0" i="1" smtClean="0">
                              <a:solidFill>
                                <a:srgbClr val="7030A0"/>
                              </a:solidFill>
                              <a:latin typeface="Cambria Math" panose="02040503050406030204" pitchFamily="18" charset="0"/>
                            </a:rPr>
                            <m:t>𝑧</m:t>
                          </m:r>
                        </m:e>
                        <m:sub>
                          <m:r>
                            <m:rPr>
                              <m:sty m:val="p"/>
                            </m:rPr>
                            <a:rPr kumimoji="1" lang="en-US" altLang="ja-JP" b="0" i="0" smtClean="0">
                              <a:solidFill>
                                <a:srgbClr val="7030A0"/>
                              </a:solidFill>
                              <a:latin typeface="Cambria Math" panose="02040503050406030204" pitchFamily="18" charset="0"/>
                            </a:rPr>
                            <m:t>act</m:t>
                          </m:r>
                        </m:sub>
                      </m:sSub>
                    </m:oMath>
                  </m:oMathPara>
                </a14:m>
                <a:endParaRPr kumimoji="1" lang="ja-JP" altLang="en-US" dirty="0">
                  <a:solidFill>
                    <a:srgbClr val="7030A0"/>
                  </a:solidFill>
                </a:endParaRPr>
              </a:p>
            </p:txBody>
          </p:sp>
        </mc:Choice>
        <mc:Fallback>
          <p:sp>
            <p:nvSpPr>
              <p:cNvPr id="141" name="テキスト ボックス 140"/>
              <p:cNvSpPr txBox="1">
                <a:spLocks noRot="1" noChangeAspect="1" noMove="1" noResize="1" noEditPoints="1" noAdjustHandles="1" noChangeArrowheads="1" noChangeShapeType="1" noTextEdit="1"/>
              </p:cNvSpPr>
              <p:nvPr/>
            </p:nvSpPr>
            <p:spPr>
              <a:xfrm>
                <a:off x="6175008" y="5722580"/>
                <a:ext cx="412677" cy="276999"/>
              </a:xfrm>
              <a:prstGeom prst="rect">
                <a:avLst/>
              </a:prstGeom>
              <a:blipFill rotWithShape="0">
                <a:blip r:embed="rId9"/>
                <a:stretch>
                  <a:fillRect l="-7353" r="-4412" b="-15556"/>
                </a:stretch>
              </a:blipFill>
            </p:spPr>
            <p:txBody>
              <a:bodyPr/>
              <a:lstStyle/>
              <a:p>
                <a:r>
                  <a:rPr lang="ja-JP" altLang="en-US">
                    <a:noFill/>
                  </a:rPr>
                  <a:t> </a:t>
                </a:r>
              </a:p>
            </p:txBody>
          </p:sp>
        </mc:Fallback>
      </mc:AlternateContent>
      <p:sp>
        <p:nvSpPr>
          <p:cNvPr id="2" name="テキスト ボックス 1"/>
          <p:cNvSpPr txBox="1"/>
          <p:nvPr/>
        </p:nvSpPr>
        <p:spPr>
          <a:xfrm>
            <a:off x="5618972" y="4499170"/>
            <a:ext cx="1345493" cy="584775"/>
          </a:xfrm>
          <a:prstGeom prst="rect">
            <a:avLst/>
          </a:prstGeom>
          <a:noFill/>
        </p:spPr>
        <p:txBody>
          <a:bodyPr wrap="square" rtlCol="0">
            <a:spAutoFit/>
          </a:bodyPr>
          <a:lstStyle/>
          <a:p>
            <a:pPr algn="ctr"/>
            <a:r>
              <a:rPr lang="ja-JP" altLang="en-US" sz="1600" dirty="0">
                <a:solidFill>
                  <a:srgbClr val="7030A0"/>
                </a:solidFill>
              </a:rPr>
              <a:t>ある</a:t>
            </a:r>
            <a:r>
              <a:rPr lang="ja-JP" altLang="en-US" sz="1600" dirty="0" smtClean="0">
                <a:solidFill>
                  <a:srgbClr val="7030A0"/>
                </a:solidFill>
              </a:rPr>
              <a:t>程度</a:t>
            </a:r>
            <a:endParaRPr lang="en-US" altLang="ja-JP" sz="1600" dirty="0" smtClean="0">
              <a:solidFill>
                <a:srgbClr val="7030A0"/>
              </a:solidFill>
            </a:endParaRPr>
          </a:p>
          <a:p>
            <a:pPr algn="ctr"/>
            <a:r>
              <a:rPr lang="ja-JP" altLang="en-US" sz="1600" dirty="0" smtClean="0">
                <a:solidFill>
                  <a:srgbClr val="7030A0"/>
                </a:solidFill>
              </a:rPr>
              <a:t>尤度を持つ</a:t>
            </a:r>
            <a:endParaRPr lang="en-US" altLang="ja-JP" sz="1600" dirty="0" smtClean="0">
              <a:solidFill>
                <a:srgbClr val="7030A0"/>
              </a:solidFill>
            </a:endParaRPr>
          </a:p>
        </p:txBody>
      </p:sp>
      <mc:AlternateContent xmlns:mc="http://schemas.openxmlformats.org/markup-compatibility/2006">
        <mc:Choice xmlns:a14="http://schemas.microsoft.com/office/drawing/2010/main" Requires="a14">
          <p:sp>
            <p:nvSpPr>
              <p:cNvPr id="60" name="テキスト ボックス 59"/>
              <p:cNvSpPr txBox="1"/>
              <p:nvPr/>
            </p:nvSpPr>
            <p:spPr>
              <a:xfrm>
                <a:off x="7754604" y="5733521"/>
                <a:ext cx="460767" cy="30168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solidFill>
                                <a:srgbClr val="00B050"/>
                              </a:solidFill>
                              <a:latin typeface="Cambria Math" panose="02040503050406030204" pitchFamily="18" charset="0"/>
                            </a:rPr>
                          </m:ctrlPr>
                        </m:sSubPr>
                        <m:e>
                          <m:r>
                            <a:rPr kumimoji="1" lang="en-US" altLang="ja-JP" b="0" i="1" smtClean="0">
                              <a:solidFill>
                                <a:srgbClr val="00B050"/>
                              </a:solidFill>
                              <a:latin typeface="Cambria Math" panose="02040503050406030204" pitchFamily="18" charset="0"/>
                            </a:rPr>
                            <m:t>𝑧</m:t>
                          </m:r>
                        </m:e>
                        <m:sub>
                          <m:r>
                            <m:rPr>
                              <m:sty m:val="p"/>
                            </m:rPr>
                            <a:rPr kumimoji="1" lang="en-US" altLang="ja-JP" b="0" i="0" smtClean="0">
                              <a:solidFill>
                                <a:srgbClr val="00B050"/>
                              </a:solidFill>
                              <a:latin typeface="Cambria Math" panose="02040503050406030204" pitchFamily="18" charset="0"/>
                            </a:rPr>
                            <m:t>exp</m:t>
                          </m:r>
                        </m:sub>
                      </m:sSub>
                    </m:oMath>
                  </m:oMathPara>
                </a14:m>
                <a:endParaRPr kumimoji="1" lang="ja-JP" altLang="en-US" dirty="0">
                  <a:solidFill>
                    <a:srgbClr val="00B050"/>
                  </a:solidFill>
                </a:endParaRPr>
              </a:p>
            </p:txBody>
          </p:sp>
        </mc:Choice>
        <mc:Fallback>
          <p:sp>
            <p:nvSpPr>
              <p:cNvPr id="60" name="テキスト ボックス 59"/>
              <p:cNvSpPr txBox="1">
                <a:spLocks noRot="1" noChangeAspect="1" noMove="1" noResize="1" noEditPoints="1" noAdjustHandles="1" noChangeArrowheads="1" noChangeShapeType="1" noTextEdit="1"/>
              </p:cNvSpPr>
              <p:nvPr/>
            </p:nvSpPr>
            <p:spPr>
              <a:xfrm>
                <a:off x="7754604" y="5733521"/>
                <a:ext cx="460767" cy="301686"/>
              </a:xfrm>
              <a:prstGeom prst="rect">
                <a:avLst/>
              </a:prstGeom>
              <a:blipFill rotWithShape="0">
                <a:blip r:embed="rId10"/>
                <a:stretch>
                  <a:fillRect l="-6579" r="-6579" b="-22449"/>
                </a:stretch>
              </a:blipFill>
            </p:spPr>
            <p:txBody>
              <a:bodyPr/>
              <a:lstStyle/>
              <a:p>
                <a:r>
                  <a:rPr lang="ja-JP" altLang="en-US">
                    <a:noFill/>
                  </a:rPr>
                  <a:t> </a:t>
                </a:r>
              </a:p>
            </p:txBody>
          </p:sp>
        </mc:Fallback>
      </mc:AlternateContent>
      <p:cxnSp>
        <p:nvCxnSpPr>
          <p:cNvPr id="6" name="直線コネクタ 5"/>
          <p:cNvCxnSpPr/>
          <p:nvPr/>
        </p:nvCxnSpPr>
        <p:spPr>
          <a:xfrm flipH="1" flipV="1">
            <a:off x="6315649" y="5320263"/>
            <a:ext cx="1" cy="389617"/>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7" name="円弧 6"/>
          <p:cNvSpPr/>
          <p:nvPr/>
        </p:nvSpPr>
        <p:spPr>
          <a:xfrm rot="3399004">
            <a:off x="5876360" y="4863712"/>
            <a:ext cx="720000" cy="720000"/>
          </a:xfrm>
          <a:prstGeom prst="arc">
            <a:avLst/>
          </a:prstGeom>
          <a:ln>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4" name="テキスト ボックス 63"/>
          <p:cNvSpPr txBox="1"/>
          <p:nvPr/>
        </p:nvSpPr>
        <p:spPr>
          <a:xfrm>
            <a:off x="4243568" y="3052623"/>
            <a:ext cx="1229311" cy="646331"/>
          </a:xfrm>
          <a:prstGeom prst="rect">
            <a:avLst/>
          </a:prstGeom>
          <a:noFill/>
        </p:spPr>
        <p:txBody>
          <a:bodyPr wrap="square" rtlCol="0">
            <a:spAutoFit/>
          </a:bodyPr>
          <a:lstStyle/>
          <a:p>
            <a:pPr algn="ctr"/>
            <a:r>
              <a:rPr lang="ja-JP" altLang="en-US" dirty="0" smtClean="0"/>
              <a:t>優しい</a:t>
            </a:r>
            <a:endParaRPr lang="en-US" altLang="ja-JP" dirty="0" smtClean="0"/>
          </a:p>
          <a:p>
            <a:pPr algn="ctr"/>
            <a:r>
              <a:rPr lang="ja-JP" altLang="en-US" dirty="0" smtClean="0"/>
              <a:t>尤度関数</a:t>
            </a:r>
            <a:endParaRPr lang="en-US" altLang="ja-JP" dirty="0" smtClean="0"/>
          </a:p>
        </p:txBody>
      </p:sp>
      <p:sp>
        <p:nvSpPr>
          <p:cNvPr id="65" name="テキスト ボックス 64"/>
          <p:cNvSpPr txBox="1"/>
          <p:nvPr/>
        </p:nvSpPr>
        <p:spPr>
          <a:xfrm>
            <a:off x="4243568" y="104216"/>
            <a:ext cx="1163445" cy="646331"/>
          </a:xfrm>
          <a:prstGeom prst="rect">
            <a:avLst/>
          </a:prstGeom>
          <a:noFill/>
        </p:spPr>
        <p:txBody>
          <a:bodyPr wrap="square" rtlCol="0">
            <a:spAutoFit/>
          </a:bodyPr>
          <a:lstStyle/>
          <a:p>
            <a:pPr algn="ctr"/>
            <a:r>
              <a:rPr lang="ja-JP" altLang="en-US" dirty="0" smtClean="0"/>
              <a:t>厳しい</a:t>
            </a:r>
            <a:endParaRPr lang="en-US" altLang="ja-JP" dirty="0" smtClean="0"/>
          </a:p>
          <a:p>
            <a:pPr algn="ctr"/>
            <a:r>
              <a:rPr lang="ja-JP" altLang="en-US" dirty="0" smtClean="0"/>
              <a:t>尤度関数</a:t>
            </a:r>
            <a:endParaRPr lang="en-US" altLang="ja-JP" dirty="0" smtClean="0"/>
          </a:p>
        </p:txBody>
      </p:sp>
      <mc:AlternateContent xmlns:mc="http://schemas.openxmlformats.org/markup-compatibility/2006">
        <mc:Choice xmlns:a14="http://schemas.microsoft.com/office/drawing/2010/main" Requires="a14">
          <p:sp>
            <p:nvSpPr>
              <p:cNvPr id="66" name="テキスト ボックス 65"/>
              <p:cNvSpPr txBox="1"/>
              <p:nvPr/>
            </p:nvSpPr>
            <p:spPr>
              <a:xfrm>
                <a:off x="7131432" y="2698182"/>
                <a:ext cx="460767" cy="301686"/>
              </a:xfrm>
              <a:prstGeom prst="rect">
                <a:avLst/>
              </a:prstGeom>
              <a:solidFill>
                <a:schemeClr val="bg1"/>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solidFill>
                                <a:srgbClr val="00B050"/>
                              </a:solidFill>
                              <a:latin typeface="Cambria Math" panose="02040503050406030204" pitchFamily="18" charset="0"/>
                            </a:rPr>
                          </m:ctrlPr>
                        </m:sSubPr>
                        <m:e>
                          <m:r>
                            <a:rPr kumimoji="1" lang="en-US" altLang="ja-JP" b="0" i="1" smtClean="0">
                              <a:solidFill>
                                <a:srgbClr val="00B050"/>
                              </a:solidFill>
                              <a:latin typeface="Cambria Math" panose="02040503050406030204" pitchFamily="18" charset="0"/>
                            </a:rPr>
                            <m:t>𝑧</m:t>
                          </m:r>
                        </m:e>
                        <m:sub>
                          <m:r>
                            <m:rPr>
                              <m:sty m:val="p"/>
                            </m:rPr>
                            <a:rPr kumimoji="1" lang="en-US" altLang="ja-JP" b="0" i="0" smtClean="0">
                              <a:solidFill>
                                <a:srgbClr val="00B050"/>
                              </a:solidFill>
                              <a:latin typeface="Cambria Math" panose="02040503050406030204" pitchFamily="18" charset="0"/>
                            </a:rPr>
                            <m:t>exp</m:t>
                          </m:r>
                        </m:sub>
                      </m:sSub>
                    </m:oMath>
                  </m:oMathPara>
                </a14:m>
                <a:endParaRPr kumimoji="1" lang="ja-JP" altLang="en-US" dirty="0">
                  <a:solidFill>
                    <a:srgbClr val="00B050"/>
                  </a:solidFill>
                </a:endParaRPr>
              </a:p>
            </p:txBody>
          </p:sp>
        </mc:Choice>
        <mc:Fallback>
          <p:sp>
            <p:nvSpPr>
              <p:cNvPr id="66" name="テキスト ボックス 65"/>
              <p:cNvSpPr txBox="1">
                <a:spLocks noRot="1" noChangeAspect="1" noMove="1" noResize="1" noEditPoints="1" noAdjustHandles="1" noChangeArrowheads="1" noChangeShapeType="1" noTextEdit="1"/>
              </p:cNvSpPr>
              <p:nvPr/>
            </p:nvSpPr>
            <p:spPr>
              <a:xfrm>
                <a:off x="7131432" y="2698182"/>
                <a:ext cx="460767" cy="301686"/>
              </a:xfrm>
              <a:prstGeom prst="rect">
                <a:avLst/>
              </a:prstGeom>
              <a:blipFill rotWithShape="0">
                <a:blip r:embed="rId11"/>
                <a:stretch>
                  <a:fillRect l="-6667" r="-6667" b="-22449"/>
                </a:stretch>
              </a:blipFill>
            </p:spPr>
            <p:txBody>
              <a:bodyPr/>
              <a:lstStyle/>
              <a:p>
                <a:r>
                  <a:rPr lang="ja-JP" altLang="en-US">
                    <a:noFill/>
                  </a:rPr>
                  <a:t> </a:t>
                </a:r>
              </a:p>
            </p:txBody>
          </p:sp>
        </mc:Fallback>
      </mc:AlternateContent>
      <p:sp>
        <p:nvSpPr>
          <p:cNvPr id="67" name="テキスト ボックス 66"/>
          <p:cNvSpPr txBox="1"/>
          <p:nvPr/>
        </p:nvSpPr>
        <p:spPr>
          <a:xfrm>
            <a:off x="6830271" y="518674"/>
            <a:ext cx="1066800" cy="307777"/>
          </a:xfrm>
          <a:prstGeom prst="rect">
            <a:avLst/>
          </a:prstGeom>
          <a:noFill/>
        </p:spPr>
        <p:txBody>
          <a:bodyPr wrap="square" rtlCol="0">
            <a:spAutoFit/>
          </a:bodyPr>
          <a:lstStyle/>
          <a:p>
            <a:pPr algn="ctr"/>
            <a:r>
              <a:rPr lang="ja-JP" altLang="en-US" sz="1400" b="1" dirty="0" smtClean="0">
                <a:solidFill>
                  <a:srgbClr val="00B050"/>
                </a:solidFill>
              </a:rPr>
              <a:t>観測ノイズ</a:t>
            </a:r>
            <a:endParaRPr kumimoji="1" lang="ja-JP" altLang="en-US" sz="1400" b="1" dirty="0">
              <a:solidFill>
                <a:srgbClr val="00B050"/>
              </a:solidFill>
            </a:endParaRPr>
          </a:p>
        </p:txBody>
      </p:sp>
      <mc:AlternateContent xmlns:mc="http://schemas.openxmlformats.org/markup-compatibility/2006">
        <mc:Choice xmlns:a14="http://schemas.microsoft.com/office/drawing/2010/main" Requires="a14">
          <p:sp>
            <p:nvSpPr>
              <p:cNvPr id="68" name="テキスト ボックス 67"/>
              <p:cNvSpPr txBox="1"/>
              <p:nvPr/>
            </p:nvSpPr>
            <p:spPr>
              <a:xfrm>
                <a:off x="8648643" y="2690931"/>
                <a:ext cx="745976" cy="276999"/>
              </a:xfrm>
              <a:prstGeom prst="rect">
                <a:avLst/>
              </a:prstGeom>
              <a:solidFill>
                <a:schemeClr val="bg1"/>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ja-JP" i="1">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𝑧</m:t>
                          </m:r>
                        </m:e>
                        <m:sub>
                          <m:r>
                            <m:rPr>
                              <m:sty m:val="p"/>
                            </m:rPr>
                            <a:rPr lang="en-US" altLang="ja-JP" b="0" i="0" smtClean="0">
                              <a:solidFill>
                                <a:schemeClr val="tx1"/>
                              </a:solidFill>
                              <a:latin typeface="Cambria Math" panose="02040503050406030204" pitchFamily="18" charset="0"/>
                            </a:rPr>
                            <m:t>max</m:t>
                          </m:r>
                        </m:sub>
                      </m:sSub>
                    </m:oMath>
                  </m:oMathPara>
                </a14:m>
                <a:endParaRPr kumimoji="1" lang="ja-JP" altLang="en-US" dirty="0">
                  <a:solidFill>
                    <a:srgbClr val="7030A0"/>
                  </a:solidFill>
                </a:endParaRPr>
              </a:p>
            </p:txBody>
          </p:sp>
        </mc:Choice>
        <mc:Fallback>
          <p:sp>
            <p:nvSpPr>
              <p:cNvPr id="68" name="テキスト ボックス 67"/>
              <p:cNvSpPr txBox="1">
                <a:spLocks noRot="1" noChangeAspect="1" noMove="1" noResize="1" noEditPoints="1" noAdjustHandles="1" noChangeArrowheads="1" noChangeShapeType="1" noTextEdit="1"/>
              </p:cNvSpPr>
              <p:nvPr/>
            </p:nvSpPr>
            <p:spPr>
              <a:xfrm>
                <a:off x="8648643" y="2690931"/>
                <a:ext cx="745976" cy="276999"/>
              </a:xfrm>
              <a:prstGeom prst="rect">
                <a:avLst/>
              </a:prstGeom>
              <a:blipFill rotWithShape="0">
                <a:blip r:embed="rId12"/>
                <a:stretch>
                  <a:fillRect b="-1087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37674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正方形/長方形 100"/>
          <p:cNvSpPr/>
          <p:nvPr/>
        </p:nvSpPr>
        <p:spPr>
          <a:xfrm>
            <a:off x="0" y="940308"/>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フリーフォーム 101"/>
          <p:cNvSpPr/>
          <p:nvPr/>
        </p:nvSpPr>
        <p:spPr>
          <a:xfrm>
            <a:off x="58278" y="958960"/>
            <a:ext cx="5096273"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2140 w 5040865"/>
              <a:gd name="connsiteY0" fmla="*/ 819150 h 1485900"/>
              <a:gd name="connsiteX1" fmla="*/ 2431015 w 5040865"/>
              <a:gd name="connsiteY1" fmla="*/ 819150 h 1485900"/>
              <a:gd name="connsiteX2" fmla="*/ 2431015 w 5040865"/>
              <a:gd name="connsiteY2" fmla="*/ 0 h 1485900"/>
              <a:gd name="connsiteX3" fmla="*/ 3402565 w 5040865"/>
              <a:gd name="connsiteY3" fmla="*/ 0 h 1485900"/>
              <a:gd name="connsiteX4" fmla="*/ 3402565 w 5040865"/>
              <a:gd name="connsiteY4" fmla="*/ 790575 h 1485900"/>
              <a:gd name="connsiteX5" fmla="*/ 5040865 w 5040865"/>
              <a:gd name="connsiteY5" fmla="*/ 790575 h 1485900"/>
              <a:gd name="connsiteX6" fmla="*/ 5040865 w 5040865"/>
              <a:gd name="connsiteY6" fmla="*/ 1485900 h 1485900"/>
              <a:gd name="connsiteX7" fmla="*/ 0 w 5040865"/>
              <a:gd name="connsiteY7" fmla="*/ 1483845 h 1485900"/>
              <a:gd name="connsiteX8" fmla="*/ 2140 w 5040865"/>
              <a:gd name="connsiteY8" fmla="*/ 819150 h 1485900"/>
              <a:gd name="connsiteX0" fmla="*/ 184 w 5038909"/>
              <a:gd name="connsiteY0" fmla="*/ 819150 h 1485900"/>
              <a:gd name="connsiteX1" fmla="*/ 2429059 w 5038909"/>
              <a:gd name="connsiteY1" fmla="*/ 819150 h 1485900"/>
              <a:gd name="connsiteX2" fmla="*/ 2429059 w 5038909"/>
              <a:gd name="connsiteY2" fmla="*/ 0 h 1485900"/>
              <a:gd name="connsiteX3" fmla="*/ 3400609 w 5038909"/>
              <a:gd name="connsiteY3" fmla="*/ 0 h 1485900"/>
              <a:gd name="connsiteX4" fmla="*/ 3400609 w 5038909"/>
              <a:gd name="connsiteY4" fmla="*/ 790575 h 1485900"/>
              <a:gd name="connsiteX5" fmla="*/ 5038909 w 5038909"/>
              <a:gd name="connsiteY5" fmla="*/ 790575 h 1485900"/>
              <a:gd name="connsiteX6" fmla="*/ 5038909 w 5038909"/>
              <a:gd name="connsiteY6" fmla="*/ 1485900 h 1485900"/>
              <a:gd name="connsiteX7" fmla="*/ 398 w 5038909"/>
              <a:gd name="connsiteY7" fmla="*/ 1483845 h 1485900"/>
              <a:gd name="connsiteX8" fmla="*/ 184 w 5038909"/>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909" h="1485900">
                <a:moveTo>
                  <a:pt x="184" y="819150"/>
                </a:moveTo>
                <a:lnTo>
                  <a:pt x="2429059" y="819150"/>
                </a:lnTo>
                <a:lnTo>
                  <a:pt x="2429059" y="0"/>
                </a:lnTo>
                <a:lnTo>
                  <a:pt x="3400609" y="0"/>
                </a:lnTo>
                <a:lnTo>
                  <a:pt x="3400609" y="790575"/>
                </a:lnTo>
                <a:lnTo>
                  <a:pt x="5038909" y="790575"/>
                </a:lnTo>
                <a:lnTo>
                  <a:pt x="5038909" y="1485900"/>
                </a:lnTo>
                <a:lnTo>
                  <a:pt x="398" y="1483845"/>
                </a:lnTo>
                <a:cubicBezTo>
                  <a:pt x="1111" y="1262280"/>
                  <a:pt x="-529" y="1040715"/>
                  <a:pt x="184"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6" name="円/楕円 105"/>
          <p:cNvSpPr/>
          <p:nvPr/>
        </p:nvSpPr>
        <p:spPr>
          <a:xfrm>
            <a:off x="3026839" y="2056156"/>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07" name="直線コネクタ 106"/>
          <p:cNvCxnSpPr>
            <a:cxnSpLocks noChangeAspect="1"/>
          </p:cNvCxnSpPr>
          <p:nvPr/>
        </p:nvCxnSpPr>
        <p:spPr>
          <a:xfrm flipV="1">
            <a:off x="3051532" y="-57543"/>
            <a:ext cx="1084401" cy="211481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a:cxnSpLocks noChangeAspect="1"/>
          </p:cNvCxnSpPr>
          <p:nvPr/>
        </p:nvCxnSpPr>
        <p:spPr>
          <a:xfrm flipV="1">
            <a:off x="3031682" y="-272239"/>
            <a:ext cx="860072" cy="234102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p:cNvCxnSpPr>
            <a:cxnSpLocks noChangeAspect="1"/>
          </p:cNvCxnSpPr>
          <p:nvPr/>
        </p:nvCxnSpPr>
        <p:spPr>
          <a:xfrm flipV="1">
            <a:off x="3032362" y="151196"/>
            <a:ext cx="1546819" cy="191487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p:cNvCxnSpPr>
            <a:cxnSpLocks noChangeAspect="1"/>
          </p:cNvCxnSpPr>
          <p:nvPr/>
        </p:nvCxnSpPr>
        <p:spPr>
          <a:xfrm flipV="1">
            <a:off x="3043791" y="1865347"/>
            <a:ext cx="472364" cy="18870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a:cxnSpLocks noChangeAspect="1"/>
          </p:cNvCxnSpPr>
          <p:nvPr/>
        </p:nvCxnSpPr>
        <p:spPr>
          <a:xfrm flipV="1">
            <a:off x="3043791" y="1884346"/>
            <a:ext cx="761878" cy="16971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a:cxnSpLocks noChangeAspect="1"/>
          </p:cNvCxnSpPr>
          <p:nvPr/>
        </p:nvCxnSpPr>
        <p:spPr>
          <a:xfrm flipV="1">
            <a:off x="3043791" y="2056156"/>
            <a:ext cx="2087863" cy="1423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a:cxnSpLocks noChangeAspect="1"/>
          </p:cNvCxnSpPr>
          <p:nvPr/>
        </p:nvCxnSpPr>
        <p:spPr>
          <a:xfrm>
            <a:off x="3043791" y="2056156"/>
            <a:ext cx="2087863" cy="14713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a:cxnSpLocks noChangeAspect="1"/>
          </p:cNvCxnSpPr>
          <p:nvPr/>
        </p:nvCxnSpPr>
        <p:spPr>
          <a:xfrm>
            <a:off x="3043791" y="2056156"/>
            <a:ext cx="2087863" cy="3135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a:cxnSpLocks noChangeAspect="1"/>
          </p:cNvCxnSpPr>
          <p:nvPr/>
        </p:nvCxnSpPr>
        <p:spPr>
          <a:xfrm>
            <a:off x="3043791" y="2056156"/>
            <a:ext cx="2087863" cy="45178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6" name="テキスト ボックス 115"/>
          <p:cNvSpPr txBox="1"/>
          <p:nvPr/>
        </p:nvSpPr>
        <p:spPr>
          <a:xfrm>
            <a:off x="3834007" y="1395765"/>
            <a:ext cx="1036380" cy="369332"/>
          </a:xfrm>
          <a:prstGeom prst="rect">
            <a:avLst/>
          </a:prstGeom>
          <a:noFill/>
        </p:spPr>
        <p:txBody>
          <a:bodyPr wrap="square" rtlCol="0">
            <a:spAutoFit/>
          </a:bodyPr>
          <a:lstStyle/>
          <a:p>
            <a:r>
              <a:rPr lang="ja-JP" altLang="en-US" b="1" dirty="0" smtClean="0">
                <a:solidFill>
                  <a:srgbClr val="7030A0"/>
                </a:solidFill>
              </a:rPr>
              <a:t>実観測</a:t>
            </a:r>
            <a:endParaRPr lang="ja-JP" altLang="en-US" b="1" dirty="0">
              <a:solidFill>
                <a:srgbClr val="7030A0"/>
              </a:solidFill>
            </a:endParaRPr>
          </a:p>
        </p:txBody>
      </p:sp>
      <p:sp>
        <p:nvSpPr>
          <p:cNvPr id="118" name="正方形/長方形 117"/>
          <p:cNvSpPr/>
          <p:nvPr/>
        </p:nvSpPr>
        <p:spPr>
          <a:xfrm>
            <a:off x="2583253" y="1416190"/>
            <a:ext cx="790038"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反射</a:t>
            </a:r>
            <a:endParaRPr kumimoji="1" lang="ja-JP" altLang="en-US" dirty="0"/>
          </a:p>
        </p:txBody>
      </p:sp>
      <mc:AlternateContent xmlns:mc="http://schemas.openxmlformats.org/markup-compatibility/2006">
        <mc:Choice xmlns:a14="http://schemas.microsoft.com/office/drawing/2010/main" Requires="a14">
          <p:sp>
            <p:nvSpPr>
              <p:cNvPr id="3" name="四角形吹き出し 2"/>
              <p:cNvSpPr/>
              <p:nvPr/>
            </p:nvSpPr>
            <p:spPr>
              <a:xfrm>
                <a:off x="79006" y="25346"/>
                <a:ext cx="3206096" cy="1134886"/>
              </a:xfrm>
              <a:prstGeom prst="wedgeRectCallout">
                <a:avLst>
                  <a:gd name="adj1" fmla="val 38060"/>
                  <a:gd name="adj2" fmla="val 7587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chemeClr val="tx1"/>
                    </a:solidFill>
                  </a:rPr>
                  <a:t>モデルと照らしあわせると，</a:t>
                </a:r>
                <a:endParaRPr kumimoji="1" lang="en-US" altLang="ja-JP" sz="1600" dirty="0" smtClean="0">
                  <a:solidFill>
                    <a:schemeClr val="tx1"/>
                  </a:solidFill>
                </a:endParaRPr>
              </a:p>
              <a:p>
                <a:pPr algn="ctr"/>
                <a:r>
                  <a:rPr kumimoji="1" lang="ja-JP" altLang="en-US" sz="1600" dirty="0" smtClean="0">
                    <a:solidFill>
                      <a:schemeClr val="tx1"/>
                    </a:solidFill>
                  </a:rPr>
                  <a:t>壁があって</a:t>
                </a:r>
                <a14:m>
                  <m:oMath xmlns:m="http://schemas.openxmlformats.org/officeDocument/2006/math">
                    <m:sSub>
                      <m:sSubPr>
                        <m:ctrlPr>
                          <a:rPr lang="en-US" altLang="ja-JP" sz="1600" i="1">
                            <a:solidFill>
                              <a:srgbClr val="0070C0"/>
                            </a:solidFill>
                            <a:latin typeface="Cambria Math" panose="02040503050406030204" pitchFamily="18" charset="0"/>
                          </a:rPr>
                        </m:ctrlPr>
                      </m:sSubPr>
                      <m:e>
                        <m:r>
                          <a:rPr lang="en-US" altLang="ja-JP" sz="1600" i="1">
                            <a:solidFill>
                              <a:srgbClr val="0070C0"/>
                            </a:solidFill>
                            <a:latin typeface="Cambria Math" panose="02040503050406030204" pitchFamily="18" charset="0"/>
                          </a:rPr>
                          <m:t>𝑧</m:t>
                        </m:r>
                      </m:e>
                      <m:sub>
                        <m:r>
                          <a:rPr lang="en-US" altLang="ja-JP" sz="1600" i="1">
                            <a:solidFill>
                              <a:srgbClr val="0070C0"/>
                            </a:solidFill>
                            <a:latin typeface="Cambria Math" panose="02040503050406030204" pitchFamily="18" charset="0"/>
                          </a:rPr>
                          <m:t>𝑒𝑥𝑝</m:t>
                        </m:r>
                      </m:sub>
                    </m:sSub>
                  </m:oMath>
                </a14:m>
                <a:r>
                  <a:rPr kumimoji="1" lang="ja-JP" altLang="en-US" sz="1600" dirty="0" smtClean="0">
                    <a:solidFill>
                      <a:schemeClr val="tx1"/>
                    </a:solidFill>
                  </a:rPr>
                  <a:t>になるはずなのに，</a:t>
                </a:r>
                <a:endParaRPr kumimoji="1" lang="en-US" altLang="ja-JP" sz="1600" dirty="0" smtClean="0">
                  <a:solidFill>
                    <a:schemeClr val="tx1"/>
                  </a:solidFill>
                </a:endParaRPr>
              </a:p>
              <a:p>
                <a:pPr algn="ctr"/>
                <a:r>
                  <a:rPr kumimoji="1" lang="ja-JP" altLang="en-US" sz="1600" dirty="0" smtClean="0">
                    <a:solidFill>
                      <a:schemeClr val="tx1"/>
                    </a:solidFill>
                  </a:rPr>
                  <a:t>観測値は最大値を返してきた．</a:t>
                </a:r>
                <a:endParaRPr kumimoji="1" lang="en-US" altLang="ja-JP" sz="1600" dirty="0" smtClean="0">
                  <a:solidFill>
                    <a:schemeClr val="tx1"/>
                  </a:solidFill>
                </a:endParaRPr>
              </a:p>
              <a:p>
                <a:pPr algn="ctr"/>
                <a:r>
                  <a:rPr lang="ja-JP" altLang="en-US" sz="1600" dirty="0" smtClean="0">
                    <a:solidFill>
                      <a:schemeClr val="tx1"/>
                    </a:solidFill>
                  </a:rPr>
                  <a:t>この粒子は消してしまおう！</a:t>
                </a:r>
                <a:endParaRPr kumimoji="1" lang="ja-JP" altLang="en-US" sz="1600" dirty="0">
                  <a:solidFill>
                    <a:schemeClr val="tx1"/>
                  </a:solidFill>
                </a:endParaRPr>
              </a:p>
            </p:txBody>
          </p:sp>
        </mc:Choice>
        <mc:Fallback>
          <p:sp>
            <p:nvSpPr>
              <p:cNvPr id="3" name="四角形吹き出し 2"/>
              <p:cNvSpPr>
                <a:spLocks noRot="1" noChangeAspect="1" noMove="1" noResize="1" noEditPoints="1" noAdjustHandles="1" noChangeArrowheads="1" noChangeShapeType="1" noTextEdit="1"/>
              </p:cNvSpPr>
              <p:nvPr/>
            </p:nvSpPr>
            <p:spPr>
              <a:xfrm>
                <a:off x="79006" y="25346"/>
                <a:ext cx="3206096" cy="1134886"/>
              </a:xfrm>
              <a:prstGeom prst="wedgeRectCallout">
                <a:avLst>
                  <a:gd name="adj1" fmla="val 38060"/>
                  <a:gd name="adj2" fmla="val 75871"/>
                </a:avLst>
              </a:prstGeom>
              <a:blipFill rotWithShape="0">
                <a:blip r:embed="rId3"/>
                <a:stretch>
                  <a:fillRect/>
                </a:stretch>
              </a:blipFill>
              <a:ln>
                <a:solidFill>
                  <a:schemeClr val="tx1"/>
                </a:solidFill>
              </a:ln>
            </p:spPr>
            <p:txBody>
              <a:bodyPr/>
              <a:lstStyle/>
              <a:p>
                <a:r>
                  <a:rPr lang="ja-JP" altLang="en-US">
                    <a:noFill/>
                  </a:rPr>
                  <a:t> </a:t>
                </a:r>
              </a:p>
            </p:txBody>
          </p:sp>
        </mc:Fallback>
      </mc:AlternateContent>
      <p:pic>
        <p:nvPicPr>
          <p:cNvPr id="11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8152" y="4219654"/>
            <a:ext cx="3983037" cy="201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 name="正方形/長方形 119"/>
          <p:cNvSpPr/>
          <p:nvPr/>
        </p:nvSpPr>
        <p:spPr>
          <a:xfrm>
            <a:off x="7543576" y="4504538"/>
            <a:ext cx="889686" cy="161544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正方形/長方形 120"/>
          <p:cNvSpPr/>
          <p:nvPr/>
        </p:nvSpPr>
        <p:spPr>
          <a:xfrm>
            <a:off x="9431366" y="5328510"/>
            <a:ext cx="136370" cy="7920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正方形/長方形 121"/>
          <p:cNvSpPr/>
          <p:nvPr/>
        </p:nvSpPr>
        <p:spPr>
          <a:xfrm>
            <a:off x="5679736" y="6124741"/>
            <a:ext cx="3888000" cy="106276"/>
          </a:xfrm>
          <a:prstGeom prst="rect">
            <a:avLst/>
          </a:prstGeom>
          <a:noFill/>
          <a:ln>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テキスト ボックス 138"/>
          <p:cNvSpPr txBox="1"/>
          <p:nvPr/>
        </p:nvSpPr>
        <p:spPr>
          <a:xfrm>
            <a:off x="7455019" y="3976555"/>
            <a:ext cx="1066800" cy="523220"/>
          </a:xfrm>
          <a:prstGeom prst="rect">
            <a:avLst/>
          </a:prstGeom>
          <a:noFill/>
        </p:spPr>
        <p:txBody>
          <a:bodyPr wrap="square" rtlCol="0">
            <a:spAutoFit/>
          </a:bodyPr>
          <a:lstStyle/>
          <a:p>
            <a:pPr algn="ctr"/>
            <a:r>
              <a:rPr lang="ja-JP" altLang="en-US" sz="1400" b="1" dirty="0">
                <a:solidFill>
                  <a:srgbClr val="00B050"/>
                </a:solidFill>
              </a:rPr>
              <a:t>定常的</a:t>
            </a:r>
            <a:r>
              <a:rPr lang="ja-JP" altLang="en-US" sz="1400" b="1" dirty="0" smtClean="0">
                <a:solidFill>
                  <a:srgbClr val="00B050"/>
                </a:solidFill>
              </a:rPr>
              <a:t>な</a:t>
            </a:r>
            <a:endParaRPr lang="en-US" altLang="ja-JP" sz="1400" b="1" dirty="0" smtClean="0">
              <a:solidFill>
                <a:srgbClr val="00B050"/>
              </a:solidFill>
            </a:endParaRPr>
          </a:p>
          <a:p>
            <a:pPr algn="ctr"/>
            <a:r>
              <a:rPr lang="ja-JP" altLang="en-US" sz="1400" b="1" dirty="0" smtClean="0">
                <a:solidFill>
                  <a:srgbClr val="00B050"/>
                </a:solidFill>
              </a:rPr>
              <a:t>観測ノイズ</a:t>
            </a:r>
            <a:endParaRPr kumimoji="1" lang="ja-JP" altLang="en-US" sz="1400" b="1" dirty="0">
              <a:solidFill>
                <a:srgbClr val="00B050"/>
              </a:solidFill>
            </a:endParaRPr>
          </a:p>
        </p:txBody>
      </p:sp>
      <mc:AlternateContent xmlns:mc="http://schemas.openxmlformats.org/markup-compatibility/2006">
        <mc:Choice xmlns:a14="http://schemas.microsoft.com/office/drawing/2010/main" Requires="a14">
          <p:sp>
            <p:nvSpPr>
              <p:cNvPr id="141" name="テキスト ボックス 140"/>
              <p:cNvSpPr txBox="1"/>
              <p:nvPr/>
            </p:nvSpPr>
            <p:spPr>
              <a:xfrm>
                <a:off x="6175008" y="6243280"/>
                <a:ext cx="43800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solidFill>
                                <a:srgbClr val="7030A0"/>
                              </a:solidFill>
                              <a:latin typeface="Cambria Math" panose="02040503050406030204" pitchFamily="18" charset="0"/>
                            </a:rPr>
                          </m:ctrlPr>
                        </m:sSubPr>
                        <m:e>
                          <m:r>
                            <a:rPr kumimoji="1" lang="en-US" altLang="ja-JP" b="0" i="1" smtClean="0">
                              <a:solidFill>
                                <a:srgbClr val="7030A0"/>
                              </a:solidFill>
                              <a:latin typeface="Cambria Math" panose="02040503050406030204" pitchFamily="18" charset="0"/>
                            </a:rPr>
                            <m:t>𝑧</m:t>
                          </m:r>
                        </m:e>
                        <m:sub>
                          <m:r>
                            <a:rPr kumimoji="1" lang="en-US" altLang="ja-JP" b="0" i="1" smtClean="0">
                              <a:solidFill>
                                <a:srgbClr val="7030A0"/>
                              </a:solidFill>
                              <a:latin typeface="Cambria Math" panose="02040503050406030204" pitchFamily="18" charset="0"/>
                            </a:rPr>
                            <m:t>𝑎𝑐𝑡</m:t>
                          </m:r>
                        </m:sub>
                      </m:sSub>
                    </m:oMath>
                  </m:oMathPara>
                </a14:m>
                <a:endParaRPr kumimoji="1" lang="ja-JP" altLang="en-US" dirty="0">
                  <a:solidFill>
                    <a:srgbClr val="7030A0"/>
                  </a:solidFill>
                </a:endParaRPr>
              </a:p>
            </p:txBody>
          </p:sp>
        </mc:Choice>
        <mc:Fallback>
          <p:sp>
            <p:nvSpPr>
              <p:cNvPr id="141" name="テキスト ボックス 140"/>
              <p:cNvSpPr txBox="1">
                <a:spLocks noRot="1" noChangeAspect="1" noMove="1" noResize="1" noEditPoints="1" noAdjustHandles="1" noChangeArrowheads="1" noChangeShapeType="1" noTextEdit="1"/>
              </p:cNvSpPr>
              <p:nvPr/>
            </p:nvSpPr>
            <p:spPr>
              <a:xfrm>
                <a:off x="6175008" y="6243280"/>
                <a:ext cx="438005" cy="276999"/>
              </a:xfrm>
              <a:prstGeom prst="rect">
                <a:avLst/>
              </a:prstGeom>
              <a:blipFill rotWithShape="0">
                <a:blip r:embed="rId5"/>
                <a:stretch>
                  <a:fillRect l="-6944" r="-2778" b="-13043"/>
                </a:stretch>
              </a:blipFill>
            </p:spPr>
            <p:txBody>
              <a:bodyPr/>
              <a:lstStyle/>
              <a:p>
                <a:r>
                  <a:rPr lang="ja-JP" altLang="en-US">
                    <a:noFill/>
                  </a:rPr>
                  <a:t> </a:t>
                </a:r>
              </a:p>
            </p:txBody>
          </p:sp>
        </mc:Fallback>
      </mc:AlternateContent>
      <p:sp>
        <p:nvSpPr>
          <p:cNvPr id="142" name="テキスト ボックス 141"/>
          <p:cNvSpPr txBox="1"/>
          <p:nvPr/>
        </p:nvSpPr>
        <p:spPr>
          <a:xfrm>
            <a:off x="8768697" y="4648984"/>
            <a:ext cx="1345493" cy="584775"/>
          </a:xfrm>
          <a:prstGeom prst="rect">
            <a:avLst/>
          </a:prstGeom>
          <a:noFill/>
        </p:spPr>
        <p:txBody>
          <a:bodyPr wrap="square" rtlCol="0">
            <a:spAutoFit/>
          </a:bodyPr>
          <a:lstStyle/>
          <a:p>
            <a:pPr algn="ctr"/>
            <a:r>
              <a:rPr lang="ja-JP" altLang="en-US" sz="1600" dirty="0">
                <a:solidFill>
                  <a:srgbClr val="7030A0"/>
                </a:solidFill>
              </a:rPr>
              <a:t>ある</a:t>
            </a:r>
            <a:r>
              <a:rPr lang="ja-JP" altLang="en-US" sz="1600" dirty="0" smtClean="0">
                <a:solidFill>
                  <a:srgbClr val="7030A0"/>
                </a:solidFill>
              </a:rPr>
              <a:t>程度</a:t>
            </a:r>
            <a:endParaRPr lang="en-US" altLang="ja-JP" sz="1600" dirty="0" smtClean="0">
              <a:solidFill>
                <a:srgbClr val="7030A0"/>
              </a:solidFill>
            </a:endParaRPr>
          </a:p>
          <a:p>
            <a:pPr algn="ctr"/>
            <a:r>
              <a:rPr lang="ja-JP" altLang="en-US" sz="1600" dirty="0" smtClean="0">
                <a:solidFill>
                  <a:srgbClr val="7030A0"/>
                </a:solidFill>
              </a:rPr>
              <a:t>尤度を持つ</a:t>
            </a:r>
            <a:endParaRPr lang="en-US" altLang="ja-JP" sz="1600" dirty="0" smtClean="0">
              <a:solidFill>
                <a:srgbClr val="7030A0"/>
              </a:solidFill>
            </a:endParaRPr>
          </a:p>
        </p:txBody>
      </p:sp>
      <mc:AlternateContent xmlns:mc="http://schemas.openxmlformats.org/markup-compatibility/2006">
        <mc:Choice xmlns:a14="http://schemas.microsoft.com/office/drawing/2010/main" Requires="a14">
          <p:sp>
            <p:nvSpPr>
              <p:cNvPr id="143" name="テキスト ボックス 142"/>
              <p:cNvSpPr txBox="1"/>
              <p:nvPr/>
            </p:nvSpPr>
            <p:spPr>
              <a:xfrm>
                <a:off x="7754604" y="6254221"/>
                <a:ext cx="467629" cy="29841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solidFill>
                                <a:srgbClr val="00B050"/>
                              </a:solidFill>
                              <a:latin typeface="Cambria Math" panose="02040503050406030204" pitchFamily="18" charset="0"/>
                            </a:rPr>
                          </m:ctrlPr>
                        </m:sSubPr>
                        <m:e>
                          <m:r>
                            <a:rPr kumimoji="1" lang="en-US" altLang="ja-JP" b="0" i="1" smtClean="0">
                              <a:solidFill>
                                <a:srgbClr val="00B050"/>
                              </a:solidFill>
                              <a:latin typeface="Cambria Math" panose="02040503050406030204" pitchFamily="18" charset="0"/>
                            </a:rPr>
                            <m:t>𝑧</m:t>
                          </m:r>
                        </m:e>
                        <m:sub>
                          <m:r>
                            <a:rPr kumimoji="1" lang="en-US" altLang="ja-JP" b="0" i="1" smtClean="0">
                              <a:solidFill>
                                <a:srgbClr val="00B050"/>
                              </a:solidFill>
                              <a:latin typeface="Cambria Math" panose="02040503050406030204" pitchFamily="18" charset="0"/>
                            </a:rPr>
                            <m:t>𝑒𝑥𝑝</m:t>
                          </m:r>
                        </m:sub>
                      </m:sSub>
                    </m:oMath>
                  </m:oMathPara>
                </a14:m>
                <a:endParaRPr kumimoji="1" lang="ja-JP" altLang="en-US" dirty="0">
                  <a:solidFill>
                    <a:srgbClr val="00B050"/>
                  </a:solidFill>
                </a:endParaRPr>
              </a:p>
            </p:txBody>
          </p:sp>
        </mc:Choice>
        <mc:Fallback>
          <p:sp>
            <p:nvSpPr>
              <p:cNvPr id="143" name="テキスト ボックス 142"/>
              <p:cNvSpPr txBox="1">
                <a:spLocks noRot="1" noChangeAspect="1" noMove="1" noResize="1" noEditPoints="1" noAdjustHandles="1" noChangeArrowheads="1" noChangeShapeType="1" noTextEdit="1"/>
              </p:cNvSpPr>
              <p:nvPr/>
            </p:nvSpPr>
            <p:spPr>
              <a:xfrm>
                <a:off x="7754604" y="6254221"/>
                <a:ext cx="467629" cy="298415"/>
              </a:xfrm>
              <a:prstGeom prst="rect">
                <a:avLst/>
              </a:prstGeom>
              <a:blipFill rotWithShape="0">
                <a:blip r:embed="rId6"/>
                <a:stretch>
                  <a:fillRect l="-6494" r="-5195" b="-20408"/>
                </a:stretch>
              </a:blipFill>
            </p:spPr>
            <p:txBody>
              <a:bodyPr/>
              <a:lstStyle/>
              <a:p>
                <a:r>
                  <a:rPr lang="ja-JP" altLang="en-US">
                    <a:noFill/>
                  </a:rPr>
                  <a:t> </a:t>
                </a:r>
              </a:p>
            </p:txBody>
          </p:sp>
        </mc:Fallback>
      </mc:AlternateContent>
      <p:cxnSp>
        <p:nvCxnSpPr>
          <p:cNvPr id="144" name="直線コネクタ 143"/>
          <p:cNvCxnSpPr/>
          <p:nvPr/>
        </p:nvCxnSpPr>
        <p:spPr>
          <a:xfrm flipH="1" flipV="1">
            <a:off x="9494713" y="5330705"/>
            <a:ext cx="1" cy="86400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45" name="円弧 144"/>
          <p:cNvSpPr/>
          <p:nvPr/>
        </p:nvSpPr>
        <p:spPr>
          <a:xfrm rot="3399004">
            <a:off x="9026085" y="5372388"/>
            <a:ext cx="720000" cy="720000"/>
          </a:xfrm>
          <a:prstGeom prst="arc">
            <a:avLst/>
          </a:prstGeom>
          <a:ln>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193" name="Group 25"/>
          <p:cNvGrpSpPr>
            <a:grpSpLocks/>
          </p:cNvGrpSpPr>
          <p:nvPr/>
        </p:nvGrpSpPr>
        <p:grpSpPr bwMode="auto">
          <a:xfrm>
            <a:off x="5679995" y="502709"/>
            <a:ext cx="3697288" cy="2525713"/>
            <a:chOff x="379" y="1140"/>
            <a:chExt cx="2329" cy="1591"/>
          </a:xfrm>
        </p:grpSpPr>
        <p:pic>
          <p:nvPicPr>
            <p:cNvPr id="194" name="Picture 3" descr="fhi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 y="1140"/>
              <a:ext cx="2208" cy="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 name="Text Box 12"/>
            <p:cNvSpPr txBox="1">
              <a:spLocks noChangeArrowheads="1"/>
            </p:cNvSpPr>
            <p:nvPr/>
          </p:nvSpPr>
          <p:spPr bwMode="auto">
            <a:xfrm>
              <a:off x="1261" y="2492"/>
              <a:ext cx="38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1pPr>
              <a:lvl2pPr marL="4572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2pPr>
              <a:lvl3pPr marL="9144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3pPr>
              <a:lvl4pPr marL="13716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4pPr>
              <a:lvl5pPr marL="18288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5pPr>
              <a:lvl6pPr marL="2286000" algn="l" defTabSz="914400" rtl="0" eaLnBrk="1" latinLnBrk="0" hangingPunct="1">
                <a:defRPr sz="2800" kern="1200">
                  <a:solidFill>
                    <a:schemeClr val="tx1"/>
                  </a:solidFill>
                  <a:latin typeface="Verdana" panose="020B0604030504040204" pitchFamily="34" charset="0"/>
                  <a:ea typeface="+mn-ea"/>
                  <a:cs typeface="+mn-cs"/>
                </a:defRPr>
              </a:lvl6pPr>
              <a:lvl7pPr marL="2743200" algn="l" defTabSz="914400" rtl="0" eaLnBrk="1" latinLnBrk="0" hangingPunct="1">
                <a:defRPr sz="2800" kern="1200">
                  <a:solidFill>
                    <a:schemeClr val="tx1"/>
                  </a:solidFill>
                  <a:latin typeface="Verdana" panose="020B0604030504040204" pitchFamily="34" charset="0"/>
                  <a:ea typeface="+mn-ea"/>
                  <a:cs typeface="+mn-cs"/>
                </a:defRPr>
              </a:lvl7pPr>
              <a:lvl8pPr marL="3200400" algn="l" defTabSz="914400" rtl="0" eaLnBrk="1" latinLnBrk="0" hangingPunct="1">
                <a:defRPr sz="2800" kern="1200">
                  <a:solidFill>
                    <a:schemeClr val="tx1"/>
                  </a:solidFill>
                  <a:latin typeface="Verdana" panose="020B0604030504040204" pitchFamily="34" charset="0"/>
                  <a:ea typeface="+mn-ea"/>
                  <a:cs typeface="+mn-cs"/>
                </a:defRPr>
              </a:lvl8pPr>
              <a:lvl9pPr marL="3657600" algn="l" defTabSz="914400" rtl="0" eaLnBrk="1" latinLnBrk="0" hangingPunct="1">
                <a:defRPr sz="2800" kern="1200">
                  <a:solidFill>
                    <a:schemeClr val="tx1"/>
                  </a:solidFill>
                  <a:latin typeface="Verdana" panose="020B0604030504040204" pitchFamily="34" charset="0"/>
                  <a:ea typeface="+mn-ea"/>
                  <a:cs typeface="+mn-cs"/>
                </a:defRPr>
              </a:lvl9pPr>
            </a:lstStyle>
            <a:p>
              <a:pPr algn="ctr"/>
              <a:r>
                <a:rPr lang="en-US" altLang="ja-JP" sz="2000" i="1">
                  <a:ea typeface="ＭＳ Ｐゴシック" panose="020B0600070205080204" pitchFamily="50" charset="-128"/>
                </a:rPr>
                <a:t>z</a:t>
              </a:r>
              <a:r>
                <a:rPr lang="en-US" altLang="ja-JP" sz="2000" i="1" baseline="-25000">
                  <a:ea typeface="ＭＳ Ｐゴシック" panose="020B0600070205080204" pitchFamily="50" charset="-128"/>
                </a:rPr>
                <a:t>exp</a:t>
              </a:r>
              <a:endParaRPr lang="en-US" altLang="ja-JP" sz="2000" i="1">
                <a:ea typeface="ＭＳ Ｐゴシック" panose="020B0600070205080204" pitchFamily="50" charset="-128"/>
              </a:endParaRPr>
            </a:p>
          </p:txBody>
        </p:sp>
        <p:sp>
          <p:nvSpPr>
            <p:cNvPr id="196" name="Text Box 13"/>
            <p:cNvSpPr txBox="1">
              <a:spLocks noChangeArrowheads="1"/>
            </p:cNvSpPr>
            <p:nvPr/>
          </p:nvSpPr>
          <p:spPr bwMode="auto">
            <a:xfrm>
              <a:off x="2283" y="2500"/>
              <a:ext cx="42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1pPr>
              <a:lvl2pPr marL="4572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2pPr>
              <a:lvl3pPr marL="9144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3pPr>
              <a:lvl4pPr marL="13716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4pPr>
              <a:lvl5pPr marL="18288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5pPr>
              <a:lvl6pPr marL="2286000" algn="l" defTabSz="914400" rtl="0" eaLnBrk="1" latinLnBrk="0" hangingPunct="1">
                <a:defRPr sz="2800" kern="1200">
                  <a:solidFill>
                    <a:schemeClr val="tx1"/>
                  </a:solidFill>
                  <a:latin typeface="Verdana" panose="020B0604030504040204" pitchFamily="34" charset="0"/>
                  <a:ea typeface="+mn-ea"/>
                  <a:cs typeface="+mn-cs"/>
                </a:defRPr>
              </a:lvl6pPr>
              <a:lvl7pPr marL="2743200" algn="l" defTabSz="914400" rtl="0" eaLnBrk="1" latinLnBrk="0" hangingPunct="1">
                <a:defRPr sz="2800" kern="1200">
                  <a:solidFill>
                    <a:schemeClr val="tx1"/>
                  </a:solidFill>
                  <a:latin typeface="Verdana" panose="020B0604030504040204" pitchFamily="34" charset="0"/>
                  <a:ea typeface="+mn-ea"/>
                  <a:cs typeface="+mn-cs"/>
                </a:defRPr>
              </a:lvl7pPr>
              <a:lvl8pPr marL="3200400" algn="l" defTabSz="914400" rtl="0" eaLnBrk="1" latinLnBrk="0" hangingPunct="1">
                <a:defRPr sz="2800" kern="1200">
                  <a:solidFill>
                    <a:schemeClr val="tx1"/>
                  </a:solidFill>
                  <a:latin typeface="Verdana" panose="020B0604030504040204" pitchFamily="34" charset="0"/>
                  <a:ea typeface="+mn-ea"/>
                  <a:cs typeface="+mn-cs"/>
                </a:defRPr>
              </a:lvl8pPr>
              <a:lvl9pPr marL="3657600" algn="l" defTabSz="914400" rtl="0" eaLnBrk="1" latinLnBrk="0" hangingPunct="1">
                <a:defRPr sz="2800" kern="1200">
                  <a:solidFill>
                    <a:schemeClr val="tx1"/>
                  </a:solidFill>
                  <a:latin typeface="Verdana" panose="020B0604030504040204" pitchFamily="34" charset="0"/>
                  <a:ea typeface="+mn-ea"/>
                  <a:cs typeface="+mn-cs"/>
                </a:defRPr>
              </a:lvl9pPr>
            </a:lstStyle>
            <a:p>
              <a:pPr algn="ctr"/>
              <a:r>
                <a:rPr lang="en-US" altLang="ja-JP" sz="2000" i="1">
                  <a:ea typeface="ＭＳ Ｐゴシック" panose="020B0600070205080204" pitchFamily="50" charset="-128"/>
                </a:rPr>
                <a:t>z</a:t>
              </a:r>
              <a:r>
                <a:rPr lang="en-US" altLang="ja-JP" sz="2000" i="1" baseline="-25000">
                  <a:ea typeface="ＭＳ Ｐゴシック" panose="020B0600070205080204" pitchFamily="50" charset="-128"/>
                </a:rPr>
                <a:t>max</a:t>
              </a:r>
              <a:endParaRPr lang="en-US" altLang="ja-JP" sz="2000" i="1">
                <a:ea typeface="ＭＳ Ｐゴシック" panose="020B0600070205080204" pitchFamily="50" charset="-128"/>
              </a:endParaRPr>
            </a:p>
          </p:txBody>
        </p:sp>
        <p:sp>
          <p:nvSpPr>
            <p:cNvPr id="198" name="Text Box 14"/>
            <p:cNvSpPr txBox="1">
              <a:spLocks noChangeArrowheads="1"/>
            </p:cNvSpPr>
            <p:nvPr/>
          </p:nvSpPr>
          <p:spPr bwMode="auto">
            <a:xfrm>
              <a:off x="379" y="2500"/>
              <a:ext cx="2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1pPr>
              <a:lvl2pPr marL="4572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2pPr>
              <a:lvl3pPr marL="9144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3pPr>
              <a:lvl4pPr marL="13716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4pPr>
              <a:lvl5pPr marL="18288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5pPr>
              <a:lvl6pPr marL="2286000" algn="l" defTabSz="914400" rtl="0" eaLnBrk="1" latinLnBrk="0" hangingPunct="1">
                <a:defRPr sz="2800" kern="1200">
                  <a:solidFill>
                    <a:schemeClr val="tx1"/>
                  </a:solidFill>
                  <a:latin typeface="Verdana" panose="020B0604030504040204" pitchFamily="34" charset="0"/>
                  <a:ea typeface="+mn-ea"/>
                  <a:cs typeface="+mn-cs"/>
                </a:defRPr>
              </a:lvl6pPr>
              <a:lvl7pPr marL="2743200" algn="l" defTabSz="914400" rtl="0" eaLnBrk="1" latinLnBrk="0" hangingPunct="1">
                <a:defRPr sz="2800" kern="1200">
                  <a:solidFill>
                    <a:schemeClr val="tx1"/>
                  </a:solidFill>
                  <a:latin typeface="Verdana" panose="020B0604030504040204" pitchFamily="34" charset="0"/>
                  <a:ea typeface="+mn-ea"/>
                  <a:cs typeface="+mn-cs"/>
                </a:defRPr>
              </a:lvl7pPr>
              <a:lvl8pPr marL="3200400" algn="l" defTabSz="914400" rtl="0" eaLnBrk="1" latinLnBrk="0" hangingPunct="1">
                <a:defRPr sz="2800" kern="1200">
                  <a:solidFill>
                    <a:schemeClr val="tx1"/>
                  </a:solidFill>
                  <a:latin typeface="Verdana" panose="020B0604030504040204" pitchFamily="34" charset="0"/>
                  <a:ea typeface="+mn-ea"/>
                  <a:cs typeface="+mn-cs"/>
                </a:defRPr>
              </a:lvl8pPr>
              <a:lvl9pPr marL="3657600" algn="l" defTabSz="914400" rtl="0" eaLnBrk="1" latinLnBrk="0" hangingPunct="1">
                <a:defRPr sz="2800" kern="1200">
                  <a:solidFill>
                    <a:schemeClr val="tx1"/>
                  </a:solidFill>
                  <a:latin typeface="Verdana" panose="020B0604030504040204" pitchFamily="34" charset="0"/>
                  <a:ea typeface="+mn-ea"/>
                  <a:cs typeface="+mn-cs"/>
                </a:defRPr>
              </a:lvl9pPr>
            </a:lstStyle>
            <a:p>
              <a:pPr algn="ctr"/>
              <a:r>
                <a:rPr lang="en-US" altLang="ja-JP" sz="2000">
                  <a:ea typeface="ＭＳ Ｐゴシック" panose="020B0600070205080204" pitchFamily="50" charset="-128"/>
                </a:rPr>
                <a:t>0</a:t>
              </a:r>
            </a:p>
          </p:txBody>
        </p:sp>
      </p:grpSp>
      <mc:AlternateContent xmlns:mc="http://schemas.openxmlformats.org/markup-compatibility/2006">
        <mc:Choice xmlns:a14="http://schemas.microsoft.com/office/drawing/2010/main" Requires="a14">
          <p:sp>
            <p:nvSpPr>
              <p:cNvPr id="199" name="テキスト ボックス 198"/>
              <p:cNvSpPr txBox="1"/>
              <p:nvPr/>
            </p:nvSpPr>
            <p:spPr>
              <a:xfrm>
                <a:off x="8269346" y="2698741"/>
                <a:ext cx="834887" cy="276999"/>
              </a:xfrm>
              <a:prstGeom prst="rect">
                <a:avLst/>
              </a:prstGeom>
              <a:noFill/>
            </p:spPr>
            <p:txBody>
              <a:bodyPr wrap="square" lIns="0" tIns="0" rIns="0" bIns="0" rtlCol="0">
                <a:spAutoFit/>
              </a:bodyPr>
              <a:lstStyle/>
              <a:p>
                <a14:m>
                  <m:oMath xmlns:m="http://schemas.openxmlformats.org/officeDocument/2006/math">
                    <m:sSub>
                      <m:sSubPr>
                        <m:ctrlPr>
                          <a:rPr kumimoji="1" lang="en-US" altLang="ja-JP" i="1" smtClean="0">
                            <a:solidFill>
                              <a:srgbClr val="7030A0"/>
                            </a:solidFill>
                            <a:latin typeface="Cambria Math" panose="02040503050406030204" pitchFamily="18" charset="0"/>
                          </a:rPr>
                        </m:ctrlPr>
                      </m:sSubPr>
                      <m:e>
                        <m:r>
                          <a:rPr kumimoji="1" lang="en-US" altLang="ja-JP" b="0" i="1" smtClean="0">
                            <a:solidFill>
                              <a:srgbClr val="7030A0"/>
                            </a:solidFill>
                            <a:latin typeface="Cambria Math" panose="02040503050406030204" pitchFamily="18" charset="0"/>
                          </a:rPr>
                          <m:t>𝑧</m:t>
                        </m:r>
                      </m:e>
                      <m:sub>
                        <m:r>
                          <a:rPr kumimoji="1" lang="en-US" altLang="ja-JP" b="0" i="1" smtClean="0">
                            <a:solidFill>
                              <a:srgbClr val="7030A0"/>
                            </a:solidFill>
                            <a:latin typeface="Cambria Math" panose="02040503050406030204" pitchFamily="18" charset="0"/>
                          </a:rPr>
                          <m:t>𝑎𝑐𝑡</m:t>
                        </m:r>
                      </m:sub>
                    </m:sSub>
                  </m:oMath>
                </a14:m>
                <a:r>
                  <a:rPr kumimoji="1" lang="en-US" altLang="ja-JP" dirty="0" smtClean="0">
                    <a:solidFill>
                      <a:srgbClr val="7030A0"/>
                    </a:solidFill>
                  </a:rPr>
                  <a:t>=</a:t>
                </a:r>
                <a:endParaRPr kumimoji="1" lang="ja-JP" altLang="en-US" dirty="0">
                  <a:solidFill>
                    <a:srgbClr val="7030A0"/>
                  </a:solidFill>
                </a:endParaRPr>
              </a:p>
            </p:txBody>
          </p:sp>
        </mc:Choice>
        <mc:Fallback>
          <p:sp>
            <p:nvSpPr>
              <p:cNvPr id="199" name="テキスト ボックス 198"/>
              <p:cNvSpPr txBox="1">
                <a:spLocks noRot="1" noChangeAspect="1" noMove="1" noResize="1" noEditPoints="1" noAdjustHandles="1" noChangeArrowheads="1" noChangeShapeType="1" noTextEdit="1"/>
              </p:cNvSpPr>
              <p:nvPr/>
            </p:nvSpPr>
            <p:spPr>
              <a:xfrm>
                <a:off x="8269346" y="2698741"/>
                <a:ext cx="834887" cy="276999"/>
              </a:xfrm>
              <a:prstGeom prst="rect">
                <a:avLst/>
              </a:prstGeom>
              <a:blipFill rotWithShape="0">
                <a:blip r:embed="rId8"/>
                <a:stretch>
                  <a:fillRect l="-7353" t="-28889" b="-5111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00" name="テキスト ボックス 199"/>
              <p:cNvSpPr txBox="1"/>
              <p:nvPr/>
            </p:nvSpPr>
            <p:spPr>
              <a:xfrm>
                <a:off x="8821760" y="6275637"/>
                <a:ext cx="1219211"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solidFill>
                                <a:srgbClr val="7030A0"/>
                              </a:solidFill>
                              <a:latin typeface="Cambria Math" panose="02040503050406030204" pitchFamily="18" charset="0"/>
                            </a:rPr>
                          </m:ctrlPr>
                        </m:sSubPr>
                        <m:e>
                          <m:r>
                            <a:rPr kumimoji="1" lang="en-US" altLang="ja-JP" b="0" i="1" smtClean="0">
                              <a:solidFill>
                                <a:srgbClr val="7030A0"/>
                              </a:solidFill>
                              <a:latin typeface="Cambria Math" panose="02040503050406030204" pitchFamily="18" charset="0"/>
                            </a:rPr>
                            <m:t>𝑧</m:t>
                          </m:r>
                        </m:e>
                        <m:sub>
                          <m:r>
                            <m:rPr>
                              <m:sty m:val="p"/>
                            </m:rPr>
                            <a:rPr kumimoji="1" lang="en-US" altLang="ja-JP" b="0" i="0" smtClean="0">
                              <a:solidFill>
                                <a:srgbClr val="7030A0"/>
                              </a:solidFill>
                              <a:latin typeface="Cambria Math" panose="02040503050406030204" pitchFamily="18" charset="0"/>
                            </a:rPr>
                            <m:t>act</m:t>
                          </m:r>
                        </m:sub>
                      </m:sSub>
                      <m:r>
                        <a:rPr kumimoji="1" lang="en-US" altLang="ja-JP" b="0" i="1" smtClean="0">
                          <a:solidFill>
                            <a:schemeClr val="tx1"/>
                          </a:solidFill>
                          <a:latin typeface="Cambria Math" panose="02040503050406030204" pitchFamily="18" charset="0"/>
                        </a:rPr>
                        <m:t>=</m:t>
                      </m:r>
                      <m:sSub>
                        <m:sSubPr>
                          <m:ctrlPr>
                            <a:rPr lang="en-US" altLang="ja-JP" i="1">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𝑧</m:t>
                          </m:r>
                        </m:e>
                        <m:sub>
                          <m:r>
                            <m:rPr>
                              <m:sty m:val="p"/>
                            </m:rPr>
                            <a:rPr lang="en-US" altLang="ja-JP" b="0" i="0" smtClean="0">
                              <a:solidFill>
                                <a:schemeClr val="tx1"/>
                              </a:solidFill>
                              <a:latin typeface="Cambria Math" panose="02040503050406030204" pitchFamily="18" charset="0"/>
                            </a:rPr>
                            <m:t>max</m:t>
                          </m:r>
                        </m:sub>
                      </m:sSub>
                    </m:oMath>
                  </m:oMathPara>
                </a14:m>
                <a:endParaRPr kumimoji="1" lang="ja-JP" altLang="en-US" dirty="0">
                  <a:solidFill>
                    <a:srgbClr val="7030A0"/>
                  </a:solidFill>
                </a:endParaRPr>
              </a:p>
            </p:txBody>
          </p:sp>
        </mc:Choice>
        <mc:Fallback>
          <p:sp>
            <p:nvSpPr>
              <p:cNvPr id="200" name="テキスト ボックス 199"/>
              <p:cNvSpPr txBox="1">
                <a:spLocks noRot="1" noChangeAspect="1" noMove="1" noResize="1" noEditPoints="1" noAdjustHandles="1" noChangeArrowheads="1" noChangeShapeType="1" noTextEdit="1"/>
              </p:cNvSpPr>
              <p:nvPr/>
            </p:nvSpPr>
            <p:spPr>
              <a:xfrm>
                <a:off x="8821760" y="6275637"/>
                <a:ext cx="1219211" cy="276999"/>
              </a:xfrm>
              <a:prstGeom prst="rect">
                <a:avLst/>
              </a:prstGeom>
              <a:blipFill rotWithShape="0">
                <a:blip r:embed="rId9"/>
                <a:stretch>
                  <a:fillRect l="-500" b="-1304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01" name="テキスト ボックス 200"/>
              <p:cNvSpPr txBox="1"/>
              <p:nvPr/>
            </p:nvSpPr>
            <p:spPr>
              <a:xfrm>
                <a:off x="8222233" y="2693865"/>
                <a:ext cx="1219211" cy="276999"/>
              </a:xfrm>
              <a:prstGeom prst="rect">
                <a:avLst/>
              </a:prstGeom>
              <a:solidFill>
                <a:schemeClr val="bg1"/>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solidFill>
                                <a:srgbClr val="7030A0"/>
                              </a:solidFill>
                              <a:latin typeface="Cambria Math" panose="02040503050406030204" pitchFamily="18" charset="0"/>
                            </a:rPr>
                          </m:ctrlPr>
                        </m:sSubPr>
                        <m:e>
                          <m:r>
                            <a:rPr kumimoji="1" lang="en-US" altLang="ja-JP" b="0" i="1" smtClean="0">
                              <a:solidFill>
                                <a:srgbClr val="7030A0"/>
                              </a:solidFill>
                              <a:latin typeface="Cambria Math" panose="02040503050406030204" pitchFamily="18" charset="0"/>
                            </a:rPr>
                            <m:t>𝑧</m:t>
                          </m:r>
                        </m:e>
                        <m:sub>
                          <m:r>
                            <m:rPr>
                              <m:sty m:val="p"/>
                            </m:rPr>
                            <a:rPr kumimoji="1" lang="en-US" altLang="ja-JP" b="0" i="0" smtClean="0">
                              <a:solidFill>
                                <a:srgbClr val="7030A0"/>
                              </a:solidFill>
                              <a:latin typeface="Cambria Math" panose="02040503050406030204" pitchFamily="18" charset="0"/>
                            </a:rPr>
                            <m:t>act</m:t>
                          </m:r>
                        </m:sub>
                      </m:sSub>
                      <m:r>
                        <a:rPr kumimoji="1" lang="en-US" altLang="ja-JP" b="0" i="1" smtClean="0">
                          <a:solidFill>
                            <a:schemeClr val="tx1"/>
                          </a:solidFill>
                          <a:latin typeface="Cambria Math" panose="02040503050406030204" pitchFamily="18" charset="0"/>
                        </a:rPr>
                        <m:t>=</m:t>
                      </m:r>
                      <m:sSub>
                        <m:sSubPr>
                          <m:ctrlPr>
                            <a:rPr lang="en-US" altLang="ja-JP" i="1">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𝑧</m:t>
                          </m:r>
                        </m:e>
                        <m:sub>
                          <m:r>
                            <m:rPr>
                              <m:sty m:val="p"/>
                            </m:rPr>
                            <a:rPr lang="en-US" altLang="ja-JP" b="0" i="0" smtClean="0">
                              <a:solidFill>
                                <a:schemeClr val="tx1"/>
                              </a:solidFill>
                              <a:latin typeface="Cambria Math" panose="02040503050406030204" pitchFamily="18" charset="0"/>
                            </a:rPr>
                            <m:t>max</m:t>
                          </m:r>
                        </m:sub>
                      </m:sSub>
                    </m:oMath>
                  </m:oMathPara>
                </a14:m>
                <a:endParaRPr kumimoji="1" lang="ja-JP" altLang="en-US" dirty="0">
                  <a:solidFill>
                    <a:srgbClr val="7030A0"/>
                  </a:solidFill>
                </a:endParaRPr>
              </a:p>
            </p:txBody>
          </p:sp>
        </mc:Choice>
        <mc:Fallback>
          <p:sp>
            <p:nvSpPr>
              <p:cNvPr id="201" name="テキスト ボックス 200"/>
              <p:cNvSpPr txBox="1">
                <a:spLocks noRot="1" noChangeAspect="1" noMove="1" noResize="1" noEditPoints="1" noAdjustHandles="1" noChangeArrowheads="1" noChangeShapeType="1" noTextEdit="1"/>
              </p:cNvSpPr>
              <p:nvPr/>
            </p:nvSpPr>
            <p:spPr>
              <a:xfrm>
                <a:off x="8222233" y="2693865"/>
                <a:ext cx="1219211" cy="276999"/>
              </a:xfrm>
              <a:prstGeom prst="rect">
                <a:avLst/>
              </a:prstGeom>
              <a:blipFill rotWithShape="0">
                <a:blip r:embed="rId10"/>
                <a:stretch>
                  <a:fillRect l="-500" b="-15556"/>
                </a:stretch>
              </a:blipFill>
            </p:spPr>
            <p:txBody>
              <a:bodyPr/>
              <a:lstStyle/>
              <a:p>
                <a:r>
                  <a:rPr lang="ja-JP" altLang="en-US">
                    <a:noFill/>
                  </a:rPr>
                  <a:t> </a:t>
                </a:r>
              </a:p>
            </p:txBody>
          </p:sp>
        </mc:Fallback>
      </mc:AlternateContent>
      <p:sp>
        <p:nvSpPr>
          <p:cNvPr id="202" name="テキスト ボックス 201"/>
          <p:cNvSpPr txBox="1"/>
          <p:nvPr/>
        </p:nvSpPr>
        <p:spPr>
          <a:xfrm>
            <a:off x="8572464" y="2032314"/>
            <a:ext cx="934949" cy="584775"/>
          </a:xfrm>
          <a:prstGeom prst="rect">
            <a:avLst/>
          </a:prstGeom>
          <a:noFill/>
        </p:spPr>
        <p:txBody>
          <a:bodyPr wrap="square" rtlCol="0">
            <a:spAutoFit/>
          </a:bodyPr>
          <a:lstStyle/>
          <a:p>
            <a:pPr algn="ctr"/>
            <a:r>
              <a:rPr lang="ja-JP" altLang="en-US" sz="1600" dirty="0">
                <a:solidFill>
                  <a:srgbClr val="7030A0"/>
                </a:solidFill>
              </a:rPr>
              <a:t>尤度</a:t>
            </a:r>
            <a:r>
              <a:rPr lang="ja-JP" altLang="en-US" sz="1600" dirty="0" smtClean="0">
                <a:solidFill>
                  <a:srgbClr val="7030A0"/>
                </a:solidFill>
              </a:rPr>
              <a:t>は</a:t>
            </a:r>
            <a:endParaRPr lang="en-US" altLang="ja-JP" sz="1600" dirty="0" smtClean="0">
              <a:solidFill>
                <a:srgbClr val="7030A0"/>
              </a:solidFill>
            </a:endParaRPr>
          </a:p>
          <a:p>
            <a:pPr algn="ctr"/>
            <a:r>
              <a:rPr lang="ja-JP" altLang="en-US" sz="1600" dirty="0" smtClean="0">
                <a:solidFill>
                  <a:srgbClr val="7030A0"/>
                </a:solidFill>
              </a:rPr>
              <a:t>ほぼ</a:t>
            </a:r>
            <a:r>
              <a:rPr lang="en-US" altLang="ja-JP" sz="1600" dirty="0" smtClean="0">
                <a:solidFill>
                  <a:srgbClr val="7030A0"/>
                </a:solidFill>
              </a:rPr>
              <a:t>0</a:t>
            </a:r>
            <a:endParaRPr kumimoji="1" lang="ja-JP" altLang="en-US" sz="1600" dirty="0">
              <a:solidFill>
                <a:srgbClr val="7030A0"/>
              </a:solidFill>
            </a:endParaRPr>
          </a:p>
        </p:txBody>
      </p:sp>
      <p:sp>
        <p:nvSpPr>
          <p:cNvPr id="203" name="正方形/長方形 202"/>
          <p:cNvSpPr/>
          <p:nvPr/>
        </p:nvSpPr>
        <p:spPr>
          <a:xfrm>
            <a:off x="-924" y="4354960"/>
            <a:ext cx="5251755" cy="191386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フリーフォーム 203"/>
          <p:cNvSpPr/>
          <p:nvPr/>
        </p:nvSpPr>
        <p:spPr>
          <a:xfrm>
            <a:off x="57354" y="4373611"/>
            <a:ext cx="5096273" cy="1869669"/>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2140 w 5040865"/>
              <a:gd name="connsiteY0" fmla="*/ 819150 h 1485900"/>
              <a:gd name="connsiteX1" fmla="*/ 2431015 w 5040865"/>
              <a:gd name="connsiteY1" fmla="*/ 819150 h 1485900"/>
              <a:gd name="connsiteX2" fmla="*/ 2431015 w 5040865"/>
              <a:gd name="connsiteY2" fmla="*/ 0 h 1485900"/>
              <a:gd name="connsiteX3" fmla="*/ 3402565 w 5040865"/>
              <a:gd name="connsiteY3" fmla="*/ 0 h 1485900"/>
              <a:gd name="connsiteX4" fmla="*/ 3402565 w 5040865"/>
              <a:gd name="connsiteY4" fmla="*/ 790575 h 1485900"/>
              <a:gd name="connsiteX5" fmla="*/ 5040865 w 5040865"/>
              <a:gd name="connsiteY5" fmla="*/ 790575 h 1485900"/>
              <a:gd name="connsiteX6" fmla="*/ 5040865 w 5040865"/>
              <a:gd name="connsiteY6" fmla="*/ 1485900 h 1485900"/>
              <a:gd name="connsiteX7" fmla="*/ 0 w 5040865"/>
              <a:gd name="connsiteY7" fmla="*/ 1483845 h 1485900"/>
              <a:gd name="connsiteX8" fmla="*/ 2140 w 5040865"/>
              <a:gd name="connsiteY8" fmla="*/ 819150 h 1485900"/>
              <a:gd name="connsiteX0" fmla="*/ 184 w 5038909"/>
              <a:gd name="connsiteY0" fmla="*/ 819150 h 1485900"/>
              <a:gd name="connsiteX1" fmla="*/ 2429059 w 5038909"/>
              <a:gd name="connsiteY1" fmla="*/ 819150 h 1485900"/>
              <a:gd name="connsiteX2" fmla="*/ 2429059 w 5038909"/>
              <a:gd name="connsiteY2" fmla="*/ 0 h 1485900"/>
              <a:gd name="connsiteX3" fmla="*/ 3400609 w 5038909"/>
              <a:gd name="connsiteY3" fmla="*/ 0 h 1485900"/>
              <a:gd name="connsiteX4" fmla="*/ 3400609 w 5038909"/>
              <a:gd name="connsiteY4" fmla="*/ 790575 h 1485900"/>
              <a:gd name="connsiteX5" fmla="*/ 5038909 w 5038909"/>
              <a:gd name="connsiteY5" fmla="*/ 790575 h 1485900"/>
              <a:gd name="connsiteX6" fmla="*/ 5038909 w 5038909"/>
              <a:gd name="connsiteY6" fmla="*/ 1485900 h 1485900"/>
              <a:gd name="connsiteX7" fmla="*/ 398 w 5038909"/>
              <a:gd name="connsiteY7" fmla="*/ 1483845 h 1485900"/>
              <a:gd name="connsiteX8" fmla="*/ 184 w 5038909"/>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909" h="1485900">
                <a:moveTo>
                  <a:pt x="184" y="819150"/>
                </a:moveTo>
                <a:lnTo>
                  <a:pt x="2429059" y="819150"/>
                </a:lnTo>
                <a:lnTo>
                  <a:pt x="2429059" y="0"/>
                </a:lnTo>
                <a:lnTo>
                  <a:pt x="3400609" y="0"/>
                </a:lnTo>
                <a:lnTo>
                  <a:pt x="3400609" y="790575"/>
                </a:lnTo>
                <a:lnTo>
                  <a:pt x="5038909" y="790575"/>
                </a:lnTo>
                <a:lnTo>
                  <a:pt x="5038909" y="1485900"/>
                </a:lnTo>
                <a:lnTo>
                  <a:pt x="398" y="1483845"/>
                </a:lnTo>
                <a:cubicBezTo>
                  <a:pt x="1111" y="1262280"/>
                  <a:pt x="-529" y="1040715"/>
                  <a:pt x="184"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8" name="円/楕円 207"/>
          <p:cNvSpPr/>
          <p:nvPr/>
        </p:nvSpPr>
        <p:spPr>
          <a:xfrm>
            <a:off x="3025915" y="5470807"/>
            <a:ext cx="36000" cy="45719"/>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209" name="直線コネクタ 208"/>
          <p:cNvCxnSpPr>
            <a:cxnSpLocks noChangeAspect="1"/>
          </p:cNvCxnSpPr>
          <p:nvPr/>
        </p:nvCxnSpPr>
        <p:spPr>
          <a:xfrm flipV="1">
            <a:off x="3050608" y="3357109"/>
            <a:ext cx="1084401" cy="211481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0" name="直線コネクタ 209"/>
          <p:cNvCxnSpPr>
            <a:cxnSpLocks noChangeAspect="1"/>
          </p:cNvCxnSpPr>
          <p:nvPr/>
        </p:nvCxnSpPr>
        <p:spPr>
          <a:xfrm flipV="1">
            <a:off x="3030758" y="3142413"/>
            <a:ext cx="860072" cy="234102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1" name="直線コネクタ 210"/>
          <p:cNvCxnSpPr>
            <a:cxnSpLocks noChangeAspect="1"/>
          </p:cNvCxnSpPr>
          <p:nvPr/>
        </p:nvCxnSpPr>
        <p:spPr>
          <a:xfrm flipV="1">
            <a:off x="3031438" y="3565849"/>
            <a:ext cx="1546819" cy="191487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p:cNvCxnSpPr>
            <a:cxnSpLocks noChangeAspect="1"/>
          </p:cNvCxnSpPr>
          <p:nvPr/>
        </p:nvCxnSpPr>
        <p:spPr>
          <a:xfrm flipV="1">
            <a:off x="3042867" y="5280000"/>
            <a:ext cx="472364" cy="18870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3" name="直線コネクタ 212"/>
          <p:cNvCxnSpPr>
            <a:cxnSpLocks noChangeAspect="1"/>
          </p:cNvCxnSpPr>
          <p:nvPr/>
        </p:nvCxnSpPr>
        <p:spPr>
          <a:xfrm flipV="1">
            <a:off x="3042867" y="5298998"/>
            <a:ext cx="761878" cy="16971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p:cNvCxnSpPr>
            <a:cxnSpLocks noChangeAspect="1"/>
          </p:cNvCxnSpPr>
          <p:nvPr/>
        </p:nvCxnSpPr>
        <p:spPr>
          <a:xfrm flipV="1">
            <a:off x="3042867" y="5470809"/>
            <a:ext cx="2087863" cy="1423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p:cNvCxnSpPr>
            <a:cxnSpLocks noChangeAspect="1"/>
          </p:cNvCxnSpPr>
          <p:nvPr/>
        </p:nvCxnSpPr>
        <p:spPr>
          <a:xfrm>
            <a:off x="3042867" y="5470808"/>
            <a:ext cx="2087863" cy="14713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6" name="直線コネクタ 215"/>
          <p:cNvCxnSpPr>
            <a:cxnSpLocks noChangeAspect="1"/>
          </p:cNvCxnSpPr>
          <p:nvPr/>
        </p:nvCxnSpPr>
        <p:spPr>
          <a:xfrm>
            <a:off x="3042867" y="5470808"/>
            <a:ext cx="2087863" cy="3135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7" name="直線コネクタ 216"/>
          <p:cNvCxnSpPr>
            <a:cxnSpLocks noChangeAspect="1"/>
          </p:cNvCxnSpPr>
          <p:nvPr/>
        </p:nvCxnSpPr>
        <p:spPr>
          <a:xfrm>
            <a:off x="3042867" y="5470808"/>
            <a:ext cx="2087863" cy="45178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8" name="テキスト ボックス 217"/>
          <p:cNvSpPr txBox="1"/>
          <p:nvPr/>
        </p:nvSpPr>
        <p:spPr>
          <a:xfrm>
            <a:off x="3833083" y="4810417"/>
            <a:ext cx="1036380" cy="369332"/>
          </a:xfrm>
          <a:prstGeom prst="rect">
            <a:avLst/>
          </a:prstGeom>
          <a:noFill/>
        </p:spPr>
        <p:txBody>
          <a:bodyPr wrap="square" rtlCol="0">
            <a:spAutoFit/>
          </a:bodyPr>
          <a:lstStyle/>
          <a:p>
            <a:r>
              <a:rPr lang="ja-JP" altLang="en-US" b="1" dirty="0" smtClean="0">
                <a:solidFill>
                  <a:srgbClr val="7030A0"/>
                </a:solidFill>
              </a:rPr>
              <a:t>実観測</a:t>
            </a:r>
            <a:endParaRPr lang="ja-JP" altLang="en-US" b="1" dirty="0">
              <a:solidFill>
                <a:srgbClr val="7030A0"/>
              </a:solidFill>
            </a:endParaRPr>
          </a:p>
        </p:txBody>
      </p:sp>
      <p:sp>
        <p:nvSpPr>
          <p:cNvPr id="219" name="正方形/長方形 218"/>
          <p:cNvSpPr/>
          <p:nvPr/>
        </p:nvSpPr>
        <p:spPr>
          <a:xfrm>
            <a:off x="2582329" y="4830841"/>
            <a:ext cx="790038" cy="401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反射</a:t>
            </a:r>
            <a:endParaRPr kumimoji="1" lang="ja-JP" altLang="en-US" dirty="0"/>
          </a:p>
        </p:txBody>
      </p:sp>
      <p:sp>
        <p:nvSpPr>
          <p:cNvPr id="223" name="四角形吹き出し 222"/>
          <p:cNvSpPr/>
          <p:nvPr/>
        </p:nvSpPr>
        <p:spPr>
          <a:xfrm>
            <a:off x="2360" y="3174009"/>
            <a:ext cx="3458434" cy="1134886"/>
          </a:xfrm>
          <a:prstGeom prst="wedgeRectCallout">
            <a:avLst>
              <a:gd name="adj1" fmla="val 35943"/>
              <a:gd name="adj2" fmla="val 9489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chemeClr val="tx1"/>
                </a:solidFill>
              </a:rPr>
              <a:t>モデルと照らしあわせると，</a:t>
            </a:r>
            <a:endParaRPr kumimoji="1" lang="en-US" altLang="ja-JP" sz="1600" dirty="0" smtClean="0">
              <a:solidFill>
                <a:schemeClr val="tx1"/>
              </a:solidFill>
            </a:endParaRPr>
          </a:p>
          <a:p>
            <a:pPr algn="ctr"/>
            <a:r>
              <a:rPr kumimoji="1" lang="ja-JP" altLang="en-US" sz="1600" dirty="0" smtClean="0">
                <a:solidFill>
                  <a:schemeClr val="tx1"/>
                </a:solidFill>
              </a:rPr>
              <a:t>観測値は最大値を返</a:t>
            </a:r>
            <a:r>
              <a:rPr lang="ja-JP" altLang="en-US" sz="1600" dirty="0">
                <a:solidFill>
                  <a:schemeClr val="tx1"/>
                </a:solidFill>
              </a:rPr>
              <a:t>すの</a:t>
            </a:r>
            <a:r>
              <a:rPr lang="ja-JP" altLang="en-US" sz="1600" dirty="0" smtClean="0">
                <a:solidFill>
                  <a:schemeClr val="tx1"/>
                </a:solidFill>
              </a:rPr>
              <a:t>はおかしいかもしれない．でも，乱反射の影響を否定出来ないので，生かしておこう．</a:t>
            </a:r>
            <a:endParaRPr kumimoji="1" lang="ja-JP" altLang="en-US" sz="1600" dirty="0">
              <a:solidFill>
                <a:schemeClr val="tx1"/>
              </a:solidFill>
            </a:endParaRPr>
          </a:p>
        </p:txBody>
      </p:sp>
      <p:sp>
        <p:nvSpPr>
          <p:cNvPr id="224" name="テキスト ボックス 223"/>
          <p:cNvSpPr txBox="1"/>
          <p:nvPr/>
        </p:nvSpPr>
        <p:spPr>
          <a:xfrm>
            <a:off x="4390922" y="3637239"/>
            <a:ext cx="1229311" cy="646331"/>
          </a:xfrm>
          <a:prstGeom prst="rect">
            <a:avLst/>
          </a:prstGeom>
          <a:noFill/>
        </p:spPr>
        <p:txBody>
          <a:bodyPr wrap="square" rtlCol="0">
            <a:spAutoFit/>
          </a:bodyPr>
          <a:lstStyle/>
          <a:p>
            <a:pPr algn="ctr"/>
            <a:r>
              <a:rPr lang="ja-JP" altLang="en-US" dirty="0" smtClean="0"/>
              <a:t>優しい</a:t>
            </a:r>
            <a:endParaRPr lang="en-US" altLang="ja-JP" dirty="0" smtClean="0"/>
          </a:p>
          <a:p>
            <a:pPr algn="ctr"/>
            <a:r>
              <a:rPr lang="ja-JP" altLang="en-US" dirty="0" smtClean="0"/>
              <a:t>尤度関数</a:t>
            </a:r>
            <a:endParaRPr lang="en-US" altLang="ja-JP" dirty="0" smtClean="0"/>
          </a:p>
        </p:txBody>
      </p:sp>
      <p:sp>
        <p:nvSpPr>
          <p:cNvPr id="225" name="テキスト ボックス 224"/>
          <p:cNvSpPr txBox="1"/>
          <p:nvPr/>
        </p:nvSpPr>
        <p:spPr>
          <a:xfrm>
            <a:off x="4333746" y="217857"/>
            <a:ext cx="1163445" cy="646331"/>
          </a:xfrm>
          <a:prstGeom prst="rect">
            <a:avLst/>
          </a:prstGeom>
          <a:noFill/>
        </p:spPr>
        <p:txBody>
          <a:bodyPr wrap="square" rtlCol="0">
            <a:spAutoFit/>
          </a:bodyPr>
          <a:lstStyle/>
          <a:p>
            <a:pPr algn="ctr"/>
            <a:r>
              <a:rPr lang="ja-JP" altLang="en-US" dirty="0" smtClean="0"/>
              <a:t>厳しい</a:t>
            </a:r>
            <a:endParaRPr lang="en-US" altLang="ja-JP" dirty="0" smtClean="0"/>
          </a:p>
          <a:p>
            <a:pPr algn="ctr"/>
            <a:r>
              <a:rPr lang="ja-JP" altLang="en-US" dirty="0" smtClean="0"/>
              <a:t>尤度関数</a:t>
            </a:r>
            <a:endParaRPr lang="en-US" altLang="ja-JP" dirty="0" smtClean="0"/>
          </a:p>
        </p:txBody>
      </p:sp>
      <mc:AlternateContent xmlns:mc="http://schemas.openxmlformats.org/markup-compatibility/2006">
        <mc:Choice xmlns:a14="http://schemas.microsoft.com/office/drawing/2010/main" Requires="a14">
          <p:sp>
            <p:nvSpPr>
              <p:cNvPr id="226" name="テキスト ボックス 225"/>
              <p:cNvSpPr txBox="1"/>
              <p:nvPr/>
            </p:nvSpPr>
            <p:spPr>
              <a:xfrm>
                <a:off x="7144436" y="2708761"/>
                <a:ext cx="460767" cy="301686"/>
              </a:xfrm>
              <a:prstGeom prst="rect">
                <a:avLst/>
              </a:prstGeom>
              <a:solidFill>
                <a:schemeClr val="bg1"/>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solidFill>
                                <a:srgbClr val="00B050"/>
                              </a:solidFill>
                              <a:latin typeface="Cambria Math" panose="02040503050406030204" pitchFamily="18" charset="0"/>
                            </a:rPr>
                          </m:ctrlPr>
                        </m:sSubPr>
                        <m:e>
                          <m:r>
                            <a:rPr kumimoji="1" lang="en-US" altLang="ja-JP" b="0" i="1" smtClean="0">
                              <a:solidFill>
                                <a:srgbClr val="00B050"/>
                              </a:solidFill>
                              <a:latin typeface="Cambria Math" panose="02040503050406030204" pitchFamily="18" charset="0"/>
                            </a:rPr>
                            <m:t>𝑧</m:t>
                          </m:r>
                        </m:e>
                        <m:sub>
                          <m:r>
                            <m:rPr>
                              <m:sty m:val="p"/>
                            </m:rPr>
                            <a:rPr kumimoji="1" lang="en-US" altLang="ja-JP" b="0" i="0" smtClean="0">
                              <a:solidFill>
                                <a:srgbClr val="00B050"/>
                              </a:solidFill>
                              <a:latin typeface="Cambria Math" panose="02040503050406030204" pitchFamily="18" charset="0"/>
                            </a:rPr>
                            <m:t>exp</m:t>
                          </m:r>
                        </m:sub>
                      </m:sSub>
                    </m:oMath>
                  </m:oMathPara>
                </a14:m>
                <a:endParaRPr kumimoji="1" lang="ja-JP" altLang="en-US" dirty="0">
                  <a:solidFill>
                    <a:srgbClr val="00B050"/>
                  </a:solidFill>
                </a:endParaRPr>
              </a:p>
            </p:txBody>
          </p:sp>
        </mc:Choice>
        <mc:Fallback>
          <p:sp>
            <p:nvSpPr>
              <p:cNvPr id="226" name="テキスト ボックス 225"/>
              <p:cNvSpPr txBox="1">
                <a:spLocks noRot="1" noChangeAspect="1" noMove="1" noResize="1" noEditPoints="1" noAdjustHandles="1" noChangeArrowheads="1" noChangeShapeType="1" noTextEdit="1"/>
              </p:cNvSpPr>
              <p:nvPr/>
            </p:nvSpPr>
            <p:spPr>
              <a:xfrm>
                <a:off x="7144436" y="2708761"/>
                <a:ext cx="460767" cy="301686"/>
              </a:xfrm>
              <a:prstGeom prst="rect">
                <a:avLst/>
              </a:prstGeom>
              <a:blipFill rotWithShape="0">
                <a:blip r:embed="rId11"/>
                <a:stretch>
                  <a:fillRect l="-6579" r="-5263" b="-22000"/>
                </a:stretch>
              </a:blipFill>
            </p:spPr>
            <p:txBody>
              <a:bodyPr/>
              <a:lstStyle/>
              <a:p>
                <a:r>
                  <a:rPr lang="ja-JP" altLang="en-US">
                    <a:noFill/>
                  </a:rPr>
                  <a:t> </a:t>
                </a:r>
              </a:p>
            </p:txBody>
          </p:sp>
        </mc:Fallback>
      </mc:AlternateContent>
      <p:sp>
        <p:nvSpPr>
          <p:cNvPr id="227" name="テキスト ボックス 226"/>
          <p:cNvSpPr txBox="1"/>
          <p:nvPr/>
        </p:nvSpPr>
        <p:spPr>
          <a:xfrm>
            <a:off x="6844430" y="541022"/>
            <a:ext cx="1066800" cy="307777"/>
          </a:xfrm>
          <a:prstGeom prst="rect">
            <a:avLst/>
          </a:prstGeom>
          <a:noFill/>
        </p:spPr>
        <p:txBody>
          <a:bodyPr wrap="square" rtlCol="0">
            <a:spAutoFit/>
          </a:bodyPr>
          <a:lstStyle/>
          <a:p>
            <a:pPr algn="ctr"/>
            <a:r>
              <a:rPr lang="ja-JP" altLang="en-US" sz="1400" b="1" dirty="0" smtClean="0">
                <a:solidFill>
                  <a:srgbClr val="00B050"/>
                </a:solidFill>
              </a:rPr>
              <a:t>観測ノイズ</a:t>
            </a:r>
            <a:endParaRPr kumimoji="1" lang="ja-JP" altLang="en-US" sz="1400" b="1" dirty="0">
              <a:solidFill>
                <a:srgbClr val="00B050"/>
              </a:solidFill>
            </a:endParaRPr>
          </a:p>
        </p:txBody>
      </p:sp>
      <p:grpSp>
        <p:nvGrpSpPr>
          <p:cNvPr id="103" name="グループ化 102"/>
          <p:cNvGrpSpPr/>
          <p:nvPr/>
        </p:nvGrpSpPr>
        <p:grpSpPr>
          <a:xfrm rot="2116704">
            <a:off x="2857538" y="1939644"/>
            <a:ext cx="304800" cy="304800"/>
            <a:chOff x="2305050" y="3905250"/>
            <a:chExt cx="304800" cy="304800"/>
          </a:xfrm>
        </p:grpSpPr>
        <p:sp>
          <p:nvSpPr>
            <p:cNvPr id="104" name="円/楕円 103"/>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5" name="直線コネクタ 104"/>
            <p:cNvCxnSpPr>
              <a:endCxn id="104"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 name="グループ化 204"/>
          <p:cNvGrpSpPr/>
          <p:nvPr/>
        </p:nvGrpSpPr>
        <p:grpSpPr>
          <a:xfrm rot="2116704">
            <a:off x="2849031" y="5351884"/>
            <a:ext cx="304800" cy="331061"/>
            <a:chOff x="2305050" y="3905250"/>
            <a:chExt cx="304800" cy="304800"/>
          </a:xfrm>
        </p:grpSpPr>
        <p:sp>
          <p:nvSpPr>
            <p:cNvPr id="206" name="円/楕円 205"/>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7" name="直線コネクタ 206"/>
            <p:cNvCxnSpPr>
              <a:endCxn id="206"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28" name="テキスト ボックス 227"/>
              <p:cNvSpPr txBox="1"/>
              <p:nvPr/>
            </p:nvSpPr>
            <p:spPr>
              <a:xfrm>
                <a:off x="1263115" y="1437059"/>
                <a:ext cx="1219211"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solidFill>
                                <a:srgbClr val="7030A0"/>
                              </a:solidFill>
                              <a:latin typeface="Cambria Math" panose="02040503050406030204" pitchFamily="18" charset="0"/>
                            </a:rPr>
                          </m:ctrlPr>
                        </m:sSubPr>
                        <m:e>
                          <m:r>
                            <a:rPr kumimoji="1" lang="en-US" altLang="ja-JP" b="0" i="1" smtClean="0">
                              <a:solidFill>
                                <a:srgbClr val="7030A0"/>
                              </a:solidFill>
                              <a:latin typeface="Cambria Math" panose="02040503050406030204" pitchFamily="18" charset="0"/>
                            </a:rPr>
                            <m:t>𝑧</m:t>
                          </m:r>
                        </m:e>
                        <m:sub>
                          <m:r>
                            <m:rPr>
                              <m:sty m:val="p"/>
                            </m:rPr>
                            <a:rPr kumimoji="1" lang="en-US" altLang="ja-JP" b="0" i="0" smtClean="0">
                              <a:solidFill>
                                <a:srgbClr val="7030A0"/>
                              </a:solidFill>
                              <a:latin typeface="Cambria Math" panose="02040503050406030204" pitchFamily="18" charset="0"/>
                            </a:rPr>
                            <m:t>act</m:t>
                          </m:r>
                        </m:sub>
                      </m:sSub>
                      <m:r>
                        <a:rPr kumimoji="1" lang="en-US" altLang="ja-JP" b="0" i="1" smtClean="0">
                          <a:solidFill>
                            <a:schemeClr val="tx1"/>
                          </a:solidFill>
                          <a:latin typeface="Cambria Math" panose="02040503050406030204" pitchFamily="18" charset="0"/>
                        </a:rPr>
                        <m:t>=</m:t>
                      </m:r>
                      <m:sSub>
                        <m:sSubPr>
                          <m:ctrlPr>
                            <a:rPr lang="en-US" altLang="ja-JP" i="1">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𝑧</m:t>
                          </m:r>
                        </m:e>
                        <m:sub>
                          <m:r>
                            <m:rPr>
                              <m:sty m:val="p"/>
                            </m:rPr>
                            <a:rPr lang="en-US" altLang="ja-JP" b="0" i="0" smtClean="0">
                              <a:solidFill>
                                <a:schemeClr val="tx1"/>
                              </a:solidFill>
                              <a:latin typeface="Cambria Math" panose="02040503050406030204" pitchFamily="18" charset="0"/>
                            </a:rPr>
                            <m:t>max</m:t>
                          </m:r>
                        </m:sub>
                      </m:sSub>
                    </m:oMath>
                  </m:oMathPara>
                </a14:m>
                <a:endParaRPr kumimoji="1" lang="ja-JP" altLang="en-US" dirty="0">
                  <a:solidFill>
                    <a:srgbClr val="7030A0"/>
                  </a:solidFill>
                </a:endParaRPr>
              </a:p>
            </p:txBody>
          </p:sp>
        </mc:Choice>
        <mc:Fallback>
          <p:sp>
            <p:nvSpPr>
              <p:cNvPr id="228" name="テキスト ボックス 227"/>
              <p:cNvSpPr txBox="1">
                <a:spLocks noRot="1" noChangeAspect="1" noMove="1" noResize="1" noEditPoints="1" noAdjustHandles="1" noChangeArrowheads="1" noChangeShapeType="1" noTextEdit="1"/>
              </p:cNvSpPr>
              <p:nvPr/>
            </p:nvSpPr>
            <p:spPr>
              <a:xfrm>
                <a:off x="1263115" y="1437059"/>
                <a:ext cx="1219211" cy="276999"/>
              </a:xfrm>
              <a:prstGeom prst="rect">
                <a:avLst/>
              </a:prstGeom>
              <a:blipFill rotWithShape="0">
                <a:blip r:embed="rId12"/>
                <a:stretch>
                  <a:fillRect l="-500" b="-1555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29" name="テキスト ボックス 228"/>
              <p:cNvSpPr txBox="1"/>
              <p:nvPr/>
            </p:nvSpPr>
            <p:spPr>
              <a:xfrm>
                <a:off x="1300149" y="4858019"/>
                <a:ext cx="1219211"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solidFill>
                                <a:srgbClr val="7030A0"/>
                              </a:solidFill>
                              <a:latin typeface="Cambria Math" panose="02040503050406030204" pitchFamily="18" charset="0"/>
                            </a:rPr>
                          </m:ctrlPr>
                        </m:sSubPr>
                        <m:e>
                          <m:r>
                            <a:rPr kumimoji="1" lang="en-US" altLang="ja-JP" b="0" i="1" smtClean="0">
                              <a:solidFill>
                                <a:srgbClr val="7030A0"/>
                              </a:solidFill>
                              <a:latin typeface="Cambria Math" panose="02040503050406030204" pitchFamily="18" charset="0"/>
                            </a:rPr>
                            <m:t>𝑧</m:t>
                          </m:r>
                        </m:e>
                        <m:sub>
                          <m:r>
                            <m:rPr>
                              <m:sty m:val="p"/>
                            </m:rPr>
                            <a:rPr kumimoji="1" lang="en-US" altLang="ja-JP" b="0" i="0" smtClean="0">
                              <a:solidFill>
                                <a:srgbClr val="7030A0"/>
                              </a:solidFill>
                              <a:latin typeface="Cambria Math" panose="02040503050406030204" pitchFamily="18" charset="0"/>
                            </a:rPr>
                            <m:t>act</m:t>
                          </m:r>
                        </m:sub>
                      </m:sSub>
                      <m:r>
                        <a:rPr kumimoji="1" lang="en-US" altLang="ja-JP" b="0" i="1" smtClean="0">
                          <a:solidFill>
                            <a:schemeClr val="tx1"/>
                          </a:solidFill>
                          <a:latin typeface="Cambria Math" panose="02040503050406030204" pitchFamily="18" charset="0"/>
                        </a:rPr>
                        <m:t>=</m:t>
                      </m:r>
                      <m:sSub>
                        <m:sSubPr>
                          <m:ctrlPr>
                            <a:rPr lang="en-US" altLang="ja-JP" i="1">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𝑧</m:t>
                          </m:r>
                        </m:e>
                        <m:sub>
                          <m:r>
                            <m:rPr>
                              <m:sty m:val="p"/>
                            </m:rPr>
                            <a:rPr lang="en-US" altLang="ja-JP" b="0" i="0" smtClean="0">
                              <a:solidFill>
                                <a:schemeClr val="tx1"/>
                              </a:solidFill>
                              <a:latin typeface="Cambria Math" panose="02040503050406030204" pitchFamily="18" charset="0"/>
                            </a:rPr>
                            <m:t>max</m:t>
                          </m:r>
                        </m:sub>
                      </m:sSub>
                    </m:oMath>
                  </m:oMathPara>
                </a14:m>
                <a:endParaRPr kumimoji="1" lang="ja-JP" altLang="en-US" dirty="0">
                  <a:solidFill>
                    <a:srgbClr val="7030A0"/>
                  </a:solidFill>
                </a:endParaRPr>
              </a:p>
            </p:txBody>
          </p:sp>
        </mc:Choice>
        <mc:Fallback>
          <p:sp>
            <p:nvSpPr>
              <p:cNvPr id="229" name="テキスト ボックス 228"/>
              <p:cNvSpPr txBox="1">
                <a:spLocks noRot="1" noChangeAspect="1" noMove="1" noResize="1" noEditPoints="1" noAdjustHandles="1" noChangeArrowheads="1" noChangeShapeType="1" noTextEdit="1"/>
              </p:cNvSpPr>
              <p:nvPr/>
            </p:nvSpPr>
            <p:spPr>
              <a:xfrm>
                <a:off x="1300149" y="4858019"/>
                <a:ext cx="1219211" cy="276999"/>
              </a:xfrm>
              <a:prstGeom prst="rect">
                <a:avLst/>
              </a:prstGeom>
              <a:blipFill rotWithShape="0">
                <a:blip r:embed="rId13"/>
                <a:stretch>
                  <a:fillRect l="-500" b="-1555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454865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正方形/長方形 122"/>
          <p:cNvSpPr/>
          <p:nvPr/>
        </p:nvSpPr>
        <p:spPr>
          <a:xfrm>
            <a:off x="128227" y="319322"/>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p:cNvSpPr/>
          <p:nvPr/>
        </p:nvSpPr>
        <p:spPr>
          <a:xfrm>
            <a:off x="183735" y="337974"/>
            <a:ext cx="5099044" cy="1724533"/>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12342 w 5051067"/>
              <a:gd name="connsiteY0" fmla="*/ 819150 h 1485900"/>
              <a:gd name="connsiteX1" fmla="*/ 2441217 w 5051067"/>
              <a:gd name="connsiteY1" fmla="*/ 819150 h 1485900"/>
              <a:gd name="connsiteX2" fmla="*/ 2441217 w 5051067"/>
              <a:gd name="connsiteY2" fmla="*/ 0 h 1485900"/>
              <a:gd name="connsiteX3" fmla="*/ 3412767 w 5051067"/>
              <a:gd name="connsiteY3" fmla="*/ 0 h 1485900"/>
              <a:gd name="connsiteX4" fmla="*/ 3412767 w 5051067"/>
              <a:gd name="connsiteY4" fmla="*/ 790575 h 1485900"/>
              <a:gd name="connsiteX5" fmla="*/ 5051067 w 5051067"/>
              <a:gd name="connsiteY5" fmla="*/ 790575 h 1485900"/>
              <a:gd name="connsiteX6" fmla="*/ 5051067 w 5051067"/>
              <a:gd name="connsiteY6" fmla="*/ 1485900 h 1485900"/>
              <a:gd name="connsiteX7" fmla="*/ 0 w 5051067"/>
              <a:gd name="connsiteY7" fmla="*/ 1485900 h 1485900"/>
              <a:gd name="connsiteX8" fmla="*/ 12342 w 5051067"/>
              <a:gd name="connsiteY8" fmla="*/ 819150 h 1485900"/>
              <a:gd name="connsiteX0" fmla="*/ 6063 w 5044788"/>
              <a:gd name="connsiteY0" fmla="*/ 819150 h 1485900"/>
              <a:gd name="connsiteX1" fmla="*/ 2434938 w 5044788"/>
              <a:gd name="connsiteY1" fmla="*/ 819150 h 1485900"/>
              <a:gd name="connsiteX2" fmla="*/ 2434938 w 5044788"/>
              <a:gd name="connsiteY2" fmla="*/ 0 h 1485900"/>
              <a:gd name="connsiteX3" fmla="*/ 3406488 w 5044788"/>
              <a:gd name="connsiteY3" fmla="*/ 0 h 1485900"/>
              <a:gd name="connsiteX4" fmla="*/ 3406488 w 5044788"/>
              <a:gd name="connsiteY4" fmla="*/ 790575 h 1485900"/>
              <a:gd name="connsiteX5" fmla="*/ 5044788 w 5044788"/>
              <a:gd name="connsiteY5" fmla="*/ 790575 h 1485900"/>
              <a:gd name="connsiteX6" fmla="*/ 5044788 w 5044788"/>
              <a:gd name="connsiteY6" fmla="*/ 1485900 h 1485900"/>
              <a:gd name="connsiteX7" fmla="*/ 0 w 5044788"/>
              <a:gd name="connsiteY7" fmla="*/ 1485900 h 1485900"/>
              <a:gd name="connsiteX8" fmla="*/ 6063 w 5044788"/>
              <a:gd name="connsiteY8" fmla="*/ 819150 h 1485900"/>
              <a:gd name="connsiteX0" fmla="*/ 2924 w 5041649"/>
              <a:gd name="connsiteY0" fmla="*/ 819150 h 1488641"/>
              <a:gd name="connsiteX1" fmla="*/ 2431799 w 5041649"/>
              <a:gd name="connsiteY1" fmla="*/ 819150 h 1488641"/>
              <a:gd name="connsiteX2" fmla="*/ 2431799 w 5041649"/>
              <a:gd name="connsiteY2" fmla="*/ 0 h 1488641"/>
              <a:gd name="connsiteX3" fmla="*/ 3403349 w 5041649"/>
              <a:gd name="connsiteY3" fmla="*/ 0 h 1488641"/>
              <a:gd name="connsiteX4" fmla="*/ 3403349 w 5041649"/>
              <a:gd name="connsiteY4" fmla="*/ 790575 h 1488641"/>
              <a:gd name="connsiteX5" fmla="*/ 5041649 w 5041649"/>
              <a:gd name="connsiteY5" fmla="*/ 790575 h 1488641"/>
              <a:gd name="connsiteX6" fmla="*/ 5041649 w 5041649"/>
              <a:gd name="connsiteY6" fmla="*/ 1485900 h 1488641"/>
              <a:gd name="connsiteX7" fmla="*/ 0 w 5041649"/>
              <a:gd name="connsiteY7" fmla="*/ 1488641 h 1488641"/>
              <a:gd name="connsiteX8" fmla="*/ 2924 w 5041649"/>
              <a:gd name="connsiteY8" fmla="*/ 819150 h 1488641"/>
              <a:gd name="connsiteX0" fmla="*/ 2924 w 5041649"/>
              <a:gd name="connsiteY0" fmla="*/ 819150 h 1488641"/>
              <a:gd name="connsiteX1" fmla="*/ 2431799 w 5041649"/>
              <a:gd name="connsiteY1" fmla="*/ 819150 h 1488641"/>
              <a:gd name="connsiteX2" fmla="*/ 2431799 w 5041649"/>
              <a:gd name="connsiteY2" fmla="*/ 0 h 1488641"/>
              <a:gd name="connsiteX3" fmla="*/ 3403349 w 5041649"/>
              <a:gd name="connsiteY3" fmla="*/ 0 h 1488641"/>
              <a:gd name="connsiteX4" fmla="*/ 3403349 w 5041649"/>
              <a:gd name="connsiteY4" fmla="*/ 790575 h 1488641"/>
              <a:gd name="connsiteX5" fmla="*/ 5041649 w 5041649"/>
              <a:gd name="connsiteY5" fmla="*/ 790575 h 1488641"/>
              <a:gd name="connsiteX6" fmla="*/ 5041649 w 5041649"/>
              <a:gd name="connsiteY6" fmla="*/ 1485900 h 1488641"/>
              <a:gd name="connsiteX7" fmla="*/ 0 w 5041649"/>
              <a:gd name="connsiteY7" fmla="*/ 1488641 h 1488641"/>
              <a:gd name="connsiteX8" fmla="*/ 2924 w 5041649"/>
              <a:gd name="connsiteY8" fmla="*/ 819150 h 1488641"/>
              <a:gd name="connsiteX0" fmla="*/ 121 w 5038846"/>
              <a:gd name="connsiteY0" fmla="*/ 819150 h 1488641"/>
              <a:gd name="connsiteX1" fmla="*/ 2428996 w 5038846"/>
              <a:gd name="connsiteY1" fmla="*/ 819150 h 1488641"/>
              <a:gd name="connsiteX2" fmla="*/ 2428996 w 5038846"/>
              <a:gd name="connsiteY2" fmla="*/ 0 h 1488641"/>
              <a:gd name="connsiteX3" fmla="*/ 3400546 w 5038846"/>
              <a:gd name="connsiteY3" fmla="*/ 0 h 1488641"/>
              <a:gd name="connsiteX4" fmla="*/ 3400546 w 5038846"/>
              <a:gd name="connsiteY4" fmla="*/ 790575 h 1488641"/>
              <a:gd name="connsiteX5" fmla="*/ 5038846 w 5038846"/>
              <a:gd name="connsiteY5" fmla="*/ 790575 h 1488641"/>
              <a:gd name="connsiteX6" fmla="*/ 5038846 w 5038846"/>
              <a:gd name="connsiteY6" fmla="*/ 1485900 h 1488641"/>
              <a:gd name="connsiteX7" fmla="*/ 3476 w 5038846"/>
              <a:gd name="connsiteY7" fmla="*/ 1488641 h 1488641"/>
              <a:gd name="connsiteX8" fmla="*/ 121 w 5038846"/>
              <a:gd name="connsiteY8" fmla="*/ 819150 h 1488641"/>
              <a:gd name="connsiteX0" fmla="*/ 2923 w 5041648"/>
              <a:gd name="connsiteY0" fmla="*/ 819150 h 1488641"/>
              <a:gd name="connsiteX1" fmla="*/ 2431798 w 5041648"/>
              <a:gd name="connsiteY1" fmla="*/ 819150 h 1488641"/>
              <a:gd name="connsiteX2" fmla="*/ 2431798 w 5041648"/>
              <a:gd name="connsiteY2" fmla="*/ 0 h 1488641"/>
              <a:gd name="connsiteX3" fmla="*/ 3403348 w 5041648"/>
              <a:gd name="connsiteY3" fmla="*/ 0 h 1488641"/>
              <a:gd name="connsiteX4" fmla="*/ 3403348 w 5041648"/>
              <a:gd name="connsiteY4" fmla="*/ 790575 h 1488641"/>
              <a:gd name="connsiteX5" fmla="*/ 5041648 w 5041648"/>
              <a:gd name="connsiteY5" fmla="*/ 790575 h 1488641"/>
              <a:gd name="connsiteX6" fmla="*/ 5041648 w 5041648"/>
              <a:gd name="connsiteY6" fmla="*/ 1485900 h 1488641"/>
              <a:gd name="connsiteX7" fmla="*/ 0 w 5041648"/>
              <a:gd name="connsiteY7" fmla="*/ 1488641 h 1488641"/>
              <a:gd name="connsiteX8" fmla="*/ 2923 w 5041648"/>
              <a:gd name="connsiteY8" fmla="*/ 819150 h 148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1648" h="1488641">
                <a:moveTo>
                  <a:pt x="2923" y="819150"/>
                </a:moveTo>
                <a:lnTo>
                  <a:pt x="2431798" y="819150"/>
                </a:lnTo>
                <a:lnTo>
                  <a:pt x="2431798" y="0"/>
                </a:lnTo>
                <a:lnTo>
                  <a:pt x="3403348" y="0"/>
                </a:lnTo>
                <a:lnTo>
                  <a:pt x="3403348" y="790575"/>
                </a:lnTo>
                <a:lnTo>
                  <a:pt x="5041648" y="790575"/>
                </a:lnTo>
                <a:lnTo>
                  <a:pt x="5041648" y="1485900"/>
                </a:lnTo>
                <a:lnTo>
                  <a:pt x="0" y="1488641"/>
                </a:lnTo>
                <a:cubicBezTo>
                  <a:pt x="975" y="1265477"/>
                  <a:pt x="1948" y="1042314"/>
                  <a:pt x="2923"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8" name="円/楕円 127"/>
          <p:cNvSpPr/>
          <p:nvPr/>
        </p:nvSpPr>
        <p:spPr>
          <a:xfrm rot="20829269">
            <a:off x="2738594" y="1845286"/>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29" name="直線コネクタ 128"/>
          <p:cNvCxnSpPr>
            <a:cxnSpLocks noChangeAspect="1"/>
          </p:cNvCxnSpPr>
          <p:nvPr/>
        </p:nvCxnSpPr>
        <p:spPr>
          <a:xfrm rot="20829269" flipV="1">
            <a:off x="2606686" y="399567"/>
            <a:ext cx="701471" cy="13680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a:cxnSpLocks noChangeAspect="1"/>
          </p:cNvCxnSpPr>
          <p:nvPr/>
        </p:nvCxnSpPr>
        <p:spPr>
          <a:xfrm rot="20829269" flipV="1">
            <a:off x="2598347" y="404292"/>
            <a:ext cx="515816" cy="14040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a:cxnSpLocks noChangeAspect="1"/>
          </p:cNvCxnSpPr>
          <p:nvPr/>
        </p:nvCxnSpPr>
        <p:spPr>
          <a:xfrm rot="20829269" flipV="1">
            <a:off x="2632235" y="451680"/>
            <a:ext cx="1044000" cy="129241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a:cxnSpLocks noChangeAspect="1"/>
          </p:cNvCxnSpPr>
          <p:nvPr/>
        </p:nvCxnSpPr>
        <p:spPr>
          <a:xfrm rot="20829269" flipV="1">
            <a:off x="2731986" y="1356524"/>
            <a:ext cx="972000" cy="38831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3" name="直線コネクタ 132"/>
          <p:cNvCxnSpPr>
            <a:cxnSpLocks noChangeAspect="1"/>
          </p:cNvCxnSpPr>
          <p:nvPr/>
        </p:nvCxnSpPr>
        <p:spPr>
          <a:xfrm rot="20829269" flipV="1">
            <a:off x="2742832" y="1410994"/>
            <a:ext cx="1368000" cy="30472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p:cNvCxnSpPr>
            <a:cxnSpLocks noChangeAspect="1"/>
          </p:cNvCxnSpPr>
          <p:nvPr/>
        </p:nvCxnSpPr>
        <p:spPr>
          <a:xfrm flipV="1">
            <a:off x="2760042" y="1276170"/>
            <a:ext cx="2484000" cy="56642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a:cxnSpLocks noChangeAspect="1"/>
          </p:cNvCxnSpPr>
          <p:nvPr/>
        </p:nvCxnSpPr>
        <p:spPr>
          <a:xfrm flipV="1">
            <a:off x="2757929" y="1469245"/>
            <a:ext cx="2520000" cy="39074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a:cxnSpLocks noChangeAspect="1"/>
          </p:cNvCxnSpPr>
          <p:nvPr/>
        </p:nvCxnSpPr>
        <p:spPr>
          <a:xfrm flipV="1">
            <a:off x="2757922" y="1687593"/>
            <a:ext cx="2520000" cy="18969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p:cNvCxnSpPr>
            <a:cxnSpLocks noChangeAspect="1"/>
          </p:cNvCxnSpPr>
          <p:nvPr/>
        </p:nvCxnSpPr>
        <p:spPr>
          <a:xfrm flipV="1">
            <a:off x="2757919" y="1850736"/>
            <a:ext cx="2520000" cy="2799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8" name="テキスト ボックス 137"/>
          <p:cNvSpPr txBox="1"/>
          <p:nvPr/>
        </p:nvSpPr>
        <p:spPr>
          <a:xfrm>
            <a:off x="3919874" y="829321"/>
            <a:ext cx="1036380" cy="369332"/>
          </a:xfrm>
          <a:prstGeom prst="rect">
            <a:avLst/>
          </a:prstGeom>
          <a:noFill/>
        </p:spPr>
        <p:txBody>
          <a:bodyPr wrap="square" rtlCol="0">
            <a:spAutoFit/>
          </a:bodyPr>
          <a:lstStyle/>
          <a:p>
            <a:r>
              <a:rPr lang="ja-JP" altLang="en-US" b="1" dirty="0" smtClean="0">
                <a:solidFill>
                  <a:srgbClr val="7030A0"/>
                </a:solidFill>
              </a:rPr>
              <a:t>実観測</a:t>
            </a:r>
            <a:endParaRPr lang="ja-JP" altLang="en-US" b="1" dirty="0">
              <a:solidFill>
                <a:srgbClr val="7030A0"/>
              </a:solidFill>
            </a:endParaRPr>
          </a:p>
        </p:txBody>
      </p:sp>
      <p:sp>
        <p:nvSpPr>
          <p:cNvPr id="146" name="四角形吹き出し 145"/>
          <p:cNvSpPr/>
          <p:nvPr/>
        </p:nvSpPr>
        <p:spPr>
          <a:xfrm>
            <a:off x="53568" y="1276170"/>
            <a:ext cx="2255429" cy="710722"/>
          </a:xfrm>
          <a:prstGeom prst="wedgeRectCallout">
            <a:avLst>
              <a:gd name="adj1" fmla="val 60565"/>
              <a:gd name="adj2" fmla="val 376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ロボット自体が</a:t>
            </a:r>
            <a:endParaRPr kumimoji="1" lang="en-US" altLang="ja-JP" dirty="0" smtClean="0"/>
          </a:p>
          <a:p>
            <a:pPr algn="ctr"/>
            <a:r>
              <a:rPr kumimoji="1" lang="ja-JP" altLang="en-US" dirty="0" smtClean="0"/>
              <a:t>人に移動させられた</a:t>
            </a:r>
            <a:endParaRPr kumimoji="1" lang="ja-JP" altLang="en-US" dirty="0"/>
          </a:p>
        </p:txBody>
      </p:sp>
      <p:grpSp>
        <p:nvGrpSpPr>
          <p:cNvPr id="151" name="Group 25"/>
          <p:cNvGrpSpPr>
            <a:grpSpLocks/>
          </p:cNvGrpSpPr>
          <p:nvPr/>
        </p:nvGrpSpPr>
        <p:grpSpPr bwMode="auto">
          <a:xfrm>
            <a:off x="5657798" y="109475"/>
            <a:ext cx="3697288" cy="2525713"/>
            <a:chOff x="379" y="1140"/>
            <a:chExt cx="2329" cy="1591"/>
          </a:xfrm>
        </p:grpSpPr>
        <p:pic>
          <p:nvPicPr>
            <p:cNvPr id="152" name="Picture 3" descr="fh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 y="1140"/>
              <a:ext cx="2208" cy="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 Box 12"/>
            <p:cNvSpPr txBox="1">
              <a:spLocks noChangeArrowheads="1"/>
            </p:cNvSpPr>
            <p:nvPr/>
          </p:nvSpPr>
          <p:spPr bwMode="auto">
            <a:xfrm>
              <a:off x="1261" y="2492"/>
              <a:ext cx="38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1pPr>
              <a:lvl2pPr marL="4572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2pPr>
              <a:lvl3pPr marL="9144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3pPr>
              <a:lvl4pPr marL="13716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4pPr>
              <a:lvl5pPr marL="18288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5pPr>
              <a:lvl6pPr marL="2286000" algn="l" defTabSz="914400" rtl="0" eaLnBrk="1" latinLnBrk="0" hangingPunct="1">
                <a:defRPr sz="2800" kern="1200">
                  <a:solidFill>
                    <a:schemeClr val="tx1"/>
                  </a:solidFill>
                  <a:latin typeface="Verdana" panose="020B0604030504040204" pitchFamily="34" charset="0"/>
                  <a:ea typeface="+mn-ea"/>
                  <a:cs typeface="+mn-cs"/>
                </a:defRPr>
              </a:lvl6pPr>
              <a:lvl7pPr marL="2743200" algn="l" defTabSz="914400" rtl="0" eaLnBrk="1" latinLnBrk="0" hangingPunct="1">
                <a:defRPr sz="2800" kern="1200">
                  <a:solidFill>
                    <a:schemeClr val="tx1"/>
                  </a:solidFill>
                  <a:latin typeface="Verdana" panose="020B0604030504040204" pitchFamily="34" charset="0"/>
                  <a:ea typeface="+mn-ea"/>
                  <a:cs typeface="+mn-cs"/>
                </a:defRPr>
              </a:lvl7pPr>
              <a:lvl8pPr marL="3200400" algn="l" defTabSz="914400" rtl="0" eaLnBrk="1" latinLnBrk="0" hangingPunct="1">
                <a:defRPr sz="2800" kern="1200">
                  <a:solidFill>
                    <a:schemeClr val="tx1"/>
                  </a:solidFill>
                  <a:latin typeface="Verdana" panose="020B0604030504040204" pitchFamily="34" charset="0"/>
                  <a:ea typeface="+mn-ea"/>
                  <a:cs typeface="+mn-cs"/>
                </a:defRPr>
              </a:lvl8pPr>
              <a:lvl9pPr marL="3657600" algn="l" defTabSz="914400" rtl="0" eaLnBrk="1" latinLnBrk="0" hangingPunct="1">
                <a:defRPr sz="2800" kern="1200">
                  <a:solidFill>
                    <a:schemeClr val="tx1"/>
                  </a:solidFill>
                  <a:latin typeface="Verdana" panose="020B0604030504040204" pitchFamily="34" charset="0"/>
                  <a:ea typeface="+mn-ea"/>
                  <a:cs typeface="+mn-cs"/>
                </a:defRPr>
              </a:lvl9pPr>
            </a:lstStyle>
            <a:p>
              <a:pPr algn="ctr"/>
              <a:r>
                <a:rPr lang="en-US" altLang="ja-JP" sz="2000" i="1">
                  <a:ea typeface="ＭＳ Ｐゴシック" panose="020B0600070205080204" pitchFamily="50" charset="-128"/>
                </a:rPr>
                <a:t>z</a:t>
              </a:r>
              <a:r>
                <a:rPr lang="en-US" altLang="ja-JP" sz="2000" i="1" baseline="-25000">
                  <a:ea typeface="ＭＳ Ｐゴシック" panose="020B0600070205080204" pitchFamily="50" charset="-128"/>
                </a:rPr>
                <a:t>exp</a:t>
              </a:r>
              <a:endParaRPr lang="en-US" altLang="ja-JP" sz="2000" i="1">
                <a:ea typeface="ＭＳ Ｐゴシック" panose="020B0600070205080204" pitchFamily="50" charset="-128"/>
              </a:endParaRPr>
            </a:p>
          </p:txBody>
        </p:sp>
        <p:sp>
          <p:nvSpPr>
            <p:cNvPr id="178" name="Text Box 13"/>
            <p:cNvSpPr txBox="1">
              <a:spLocks noChangeArrowheads="1"/>
            </p:cNvSpPr>
            <p:nvPr/>
          </p:nvSpPr>
          <p:spPr bwMode="auto">
            <a:xfrm>
              <a:off x="2283" y="2500"/>
              <a:ext cx="42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1pPr>
              <a:lvl2pPr marL="4572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2pPr>
              <a:lvl3pPr marL="9144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3pPr>
              <a:lvl4pPr marL="13716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4pPr>
              <a:lvl5pPr marL="18288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5pPr>
              <a:lvl6pPr marL="2286000" algn="l" defTabSz="914400" rtl="0" eaLnBrk="1" latinLnBrk="0" hangingPunct="1">
                <a:defRPr sz="2800" kern="1200">
                  <a:solidFill>
                    <a:schemeClr val="tx1"/>
                  </a:solidFill>
                  <a:latin typeface="Verdana" panose="020B0604030504040204" pitchFamily="34" charset="0"/>
                  <a:ea typeface="+mn-ea"/>
                  <a:cs typeface="+mn-cs"/>
                </a:defRPr>
              </a:lvl6pPr>
              <a:lvl7pPr marL="2743200" algn="l" defTabSz="914400" rtl="0" eaLnBrk="1" latinLnBrk="0" hangingPunct="1">
                <a:defRPr sz="2800" kern="1200">
                  <a:solidFill>
                    <a:schemeClr val="tx1"/>
                  </a:solidFill>
                  <a:latin typeface="Verdana" panose="020B0604030504040204" pitchFamily="34" charset="0"/>
                  <a:ea typeface="+mn-ea"/>
                  <a:cs typeface="+mn-cs"/>
                </a:defRPr>
              </a:lvl7pPr>
              <a:lvl8pPr marL="3200400" algn="l" defTabSz="914400" rtl="0" eaLnBrk="1" latinLnBrk="0" hangingPunct="1">
                <a:defRPr sz="2800" kern="1200">
                  <a:solidFill>
                    <a:schemeClr val="tx1"/>
                  </a:solidFill>
                  <a:latin typeface="Verdana" panose="020B0604030504040204" pitchFamily="34" charset="0"/>
                  <a:ea typeface="+mn-ea"/>
                  <a:cs typeface="+mn-cs"/>
                </a:defRPr>
              </a:lvl8pPr>
              <a:lvl9pPr marL="3657600" algn="l" defTabSz="914400" rtl="0" eaLnBrk="1" latinLnBrk="0" hangingPunct="1">
                <a:defRPr sz="2800" kern="1200">
                  <a:solidFill>
                    <a:schemeClr val="tx1"/>
                  </a:solidFill>
                  <a:latin typeface="Verdana" panose="020B0604030504040204" pitchFamily="34" charset="0"/>
                  <a:ea typeface="+mn-ea"/>
                  <a:cs typeface="+mn-cs"/>
                </a:defRPr>
              </a:lvl9pPr>
            </a:lstStyle>
            <a:p>
              <a:pPr algn="ctr"/>
              <a:r>
                <a:rPr lang="en-US" altLang="ja-JP" sz="2000" i="1">
                  <a:ea typeface="ＭＳ Ｐゴシック" panose="020B0600070205080204" pitchFamily="50" charset="-128"/>
                </a:rPr>
                <a:t>z</a:t>
              </a:r>
              <a:r>
                <a:rPr lang="en-US" altLang="ja-JP" sz="2000" i="1" baseline="-25000">
                  <a:ea typeface="ＭＳ Ｐゴシック" panose="020B0600070205080204" pitchFamily="50" charset="-128"/>
                </a:rPr>
                <a:t>max</a:t>
              </a:r>
              <a:endParaRPr lang="en-US" altLang="ja-JP" sz="2000" i="1">
                <a:ea typeface="ＭＳ Ｐゴシック" panose="020B0600070205080204" pitchFamily="50" charset="-128"/>
              </a:endParaRPr>
            </a:p>
          </p:txBody>
        </p:sp>
        <p:sp>
          <p:nvSpPr>
            <p:cNvPr id="179" name="Text Box 14"/>
            <p:cNvSpPr txBox="1">
              <a:spLocks noChangeArrowheads="1"/>
            </p:cNvSpPr>
            <p:nvPr/>
          </p:nvSpPr>
          <p:spPr bwMode="auto">
            <a:xfrm>
              <a:off x="379" y="2500"/>
              <a:ext cx="2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1pPr>
              <a:lvl2pPr marL="4572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2pPr>
              <a:lvl3pPr marL="9144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3pPr>
              <a:lvl4pPr marL="13716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4pPr>
              <a:lvl5pPr marL="18288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5pPr>
              <a:lvl6pPr marL="2286000" algn="l" defTabSz="914400" rtl="0" eaLnBrk="1" latinLnBrk="0" hangingPunct="1">
                <a:defRPr sz="2800" kern="1200">
                  <a:solidFill>
                    <a:schemeClr val="tx1"/>
                  </a:solidFill>
                  <a:latin typeface="Verdana" panose="020B0604030504040204" pitchFamily="34" charset="0"/>
                  <a:ea typeface="+mn-ea"/>
                  <a:cs typeface="+mn-cs"/>
                </a:defRPr>
              </a:lvl6pPr>
              <a:lvl7pPr marL="2743200" algn="l" defTabSz="914400" rtl="0" eaLnBrk="1" latinLnBrk="0" hangingPunct="1">
                <a:defRPr sz="2800" kern="1200">
                  <a:solidFill>
                    <a:schemeClr val="tx1"/>
                  </a:solidFill>
                  <a:latin typeface="Verdana" panose="020B0604030504040204" pitchFamily="34" charset="0"/>
                  <a:ea typeface="+mn-ea"/>
                  <a:cs typeface="+mn-cs"/>
                </a:defRPr>
              </a:lvl7pPr>
              <a:lvl8pPr marL="3200400" algn="l" defTabSz="914400" rtl="0" eaLnBrk="1" latinLnBrk="0" hangingPunct="1">
                <a:defRPr sz="2800" kern="1200">
                  <a:solidFill>
                    <a:schemeClr val="tx1"/>
                  </a:solidFill>
                  <a:latin typeface="Verdana" panose="020B0604030504040204" pitchFamily="34" charset="0"/>
                  <a:ea typeface="+mn-ea"/>
                  <a:cs typeface="+mn-cs"/>
                </a:defRPr>
              </a:lvl8pPr>
              <a:lvl9pPr marL="3657600" algn="l" defTabSz="914400" rtl="0" eaLnBrk="1" latinLnBrk="0" hangingPunct="1">
                <a:defRPr sz="2800" kern="1200">
                  <a:solidFill>
                    <a:schemeClr val="tx1"/>
                  </a:solidFill>
                  <a:latin typeface="Verdana" panose="020B0604030504040204" pitchFamily="34" charset="0"/>
                  <a:ea typeface="+mn-ea"/>
                  <a:cs typeface="+mn-cs"/>
                </a:defRPr>
              </a:lvl9pPr>
            </a:lstStyle>
            <a:p>
              <a:pPr algn="ctr"/>
              <a:r>
                <a:rPr lang="en-US" altLang="ja-JP" sz="2000">
                  <a:ea typeface="ＭＳ Ｐゴシック" panose="020B0600070205080204" pitchFamily="50" charset="-128"/>
                </a:rPr>
                <a:t>0</a:t>
              </a:r>
            </a:p>
          </p:txBody>
        </p:sp>
      </p:grpSp>
      <mc:AlternateContent xmlns:mc="http://schemas.openxmlformats.org/markup-compatibility/2006">
        <mc:Choice xmlns:a14="http://schemas.microsoft.com/office/drawing/2010/main" Requires="a14">
          <p:sp>
            <p:nvSpPr>
              <p:cNvPr id="120" name="テキスト ボックス 119"/>
              <p:cNvSpPr txBox="1"/>
              <p:nvPr/>
            </p:nvSpPr>
            <p:spPr>
              <a:xfrm>
                <a:off x="7154614" y="2314482"/>
                <a:ext cx="460767" cy="301686"/>
              </a:xfrm>
              <a:prstGeom prst="rect">
                <a:avLst/>
              </a:prstGeom>
              <a:solidFill>
                <a:schemeClr val="bg1"/>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solidFill>
                                <a:srgbClr val="00B050"/>
                              </a:solidFill>
                              <a:latin typeface="Cambria Math" panose="02040503050406030204" pitchFamily="18" charset="0"/>
                            </a:rPr>
                          </m:ctrlPr>
                        </m:sSubPr>
                        <m:e>
                          <m:r>
                            <a:rPr kumimoji="1" lang="en-US" altLang="ja-JP" b="0" i="1" smtClean="0">
                              <a:solidFill>
                                <a:srgbClr val="00B050"/>
                              </a:solidFill>
                              <a:latin typeface="Cambria Math" panose="02040503050406030204" pitchFamily="18" charset="0"/>
                            </a:rPr>
                            <m:t>𝑧</m:t>
                          </m:r>
                        </m:e>
                        <m:sub>
                          <m:r>
                            <m:rPr>
                              <m:sty m:val="p"/>
                            </m:rPr>
                            <a:rPr kumimoji="1" lang="en-US" altLang="ja-JP" b="0" i="0" smtClean="0">
                              <a:solidFill>
                                <a:srgbClr val="00B050"/>
                              </a:solidFill>
                              <a:latin typeface="Cambria Math" panose="02040503050406030204" pitchFamily="18" charset="0"/>
                            </a:rPr>
                            <m:t>exp</m:t>
                          </m:r>
                        </m:sub>
                      </m:sSub>
                    </m:oMath>
                  </m:oMathPara>
                </a14:m>
                <a:endParaRPr kumimoji="1" lang="ja-JP" altLang="en-US" dirty="0">
                  <a:solidFill>
                    <a:srgbClr val="00B050"/>
                  </a:solidFill>
                </a:endParaRPr>
              </a:p>
            </p:txBody>
          </p:sp>
        </mc:Choice>
        <mc:Fallback>
          <p:sp>
            <p:nvSpPr>
              <p:cNvPr id="120" name="テキスト ボックス 119"/>
              <p:cNvSpPr txBox="1">
                <a:spLocks noRot="1" noChangeAspect="1" noMove="1" noResize="1" noEditPoints="1" noAdjustHandles="1" noChangeArrowheads="1" noChangeShapeType="1" noTextEdit="1"/>
              </p:cNvSpPr>
              <p:nvPr/>
            </p:nvSpPr>
            <p:spPr>
              <a:xfrm>
                <a:off x="7154614" y="2314482"/>
                <a:ext cx="460767" cy="301686"/>
              </a:xfrm>
              <a:prstGeom prst="rect">
                <a:avLst/>
              </a:prstGeom>
              <a:blipFill rotWithShape="0">
                <a:blip r:embed="rId4"/>
                <a:stretch>
                  <a:fillRect l="-6667" r="-6667" b="-22449"/>
                </a:stretch>
              </a:blipFill>
            </p:spPr>
            <p:txBody>
              <a:bodyPr/>
              <a:lstStyle/>
              <a:p>
                <a:r>
                  <a:rPr lang="ja-JP" altLang="en-US">
                    <a:noFill/>
                  </a:rPr>
                  <a:t> </a:t>
                </a:r>
              </a:p>
            </p:txBody>
          </p:sp>
        </mc:Fallback>
      </mc:AlternateContent>
      <p:sp>
        <p:nvSpPr>
          <p:cNvPr id="121" name="テキスト ボックス 120"/>
          <p:cNvSpPr txBox="1"/>
          <p:nvPr/>
        </p:nvSpPr>
        <p:spPr>
          <a:xfrm>
            <a:off x="6822850" y="109475"/>
            <a:ext cx="1066800" cy="307777"/>
          </a:xfrm>
          <a:prstGeom prst="rect">
            <a:avLst/>
          </a:prstGeom>
          <a:noFill/>
        </p:spPr>
        <p:txBody>
          <a:bodyPr wrap="square" rtlCol="0">
            <a:spAutoFit/>
          </a:bodyPr>
          <a:lstStyle/>
          <a:p>
            <a:pPr algn="ctr"/>
            <a:r>
              <a:rPr lang="ja-JP" altLang="en-US" sz="1400" b="1" dirty="0" smtClean="0">
                <a:solidFill>
                  <a:srgbClr val="00B050"/>
                </a:solidFill>
              </a:rPr>
              <a:t>観測ノイズ</a:t>
            </a:r>
            <a:endParaRPr kumimoji="1" lang="ja-JP" altLang="en-US" sz="1400" b="1" dirty="0">
              <a:solidFill>
                <a:srgbClr val="00B050"/>
              </a:solidFill>
            </a:endParaRPr>
          </a:p>
        </p:txBody>
      </p:sp>
      <mc:AlternateContent xmlns:mc="http://schemas.openxmlformats.org/markup-compatibility/2006">
        <mc:Choice xmlns:a14="http://schemas.microsoft.com/office/drawing/2010/main" Requires="a14">
          <p:sp>
            <p:nvSpPr>
              <p:cNvPr id="140" name="テキスト ボックス 139"/>
              <p:cNvSpPr txBox="1"/>
              <p:nvPr/>
            </p:nvSpPr>
            <p:spPr>
              <a:xfrm>
                <a:off x="2229808" y="875487"/>
                <a:ext cx="41267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solidFill>
                                <a:srgbClr val="7030A0"/>
                              </a:solidFill>
                              <a:latin typeface="Cambria Math" panose="02040503050406030204" pitchFamily="18" charset="0"/>
                            </a:rPr>
                          </m:ctrlPr>
                        </m:sSubPr>
                        <m:e>
                          <m:r>
                            <a:rPr kumimoji="1" lang="en-US" altLang="ja-JP" b="0" i="1" smtClean="0">
                              <a:solidFill>
                                <a:srgbClr val="7030A0"/>
                              </a:solidFill>
                              <a:latin typeface="Cambria Math" panose="02040503050406030204" pitchFamily="18" charset="0"/>
                            </a:rPr>
                            <m:t>𝑧</m:t>
                          </m:r>
                        </m:e>
                        <m:sub>
                          <m:r>
                            <m:rPr>
                              <m:sty m:val="p"/>
                            </m:rPr>
                            <a:rPr kumimoji="1" lang="en-US" altLang="ja-JP" b="0" i="0" smtClean="0">
                              <a:solidFill>
                                <a:srgbClr val="7030A0"/>
                              </a:solidFill>
                              <a:latin typeface="Cambria Math" panose="02040503050406030204" pitchFamily="18" charset="0"/>
                            </a:rPr>
                            <m:t>act</m:t>
                          </m:r>
                        </m:sub>
                      </m:sSub>
                    </m:oMath>
                  </m:oMathPara>
                </a14:m>
                <a:endParaRPr kumimoji="1" lang="ja-JP" altLang="en-US" dirty="0">
                  <a:solidFill>
                    <a:srgbClr val="7030A0"/>
                  </a:solidFill>
                </a:endParaRPr>
              </a:p>
            </p:txBody>
          </p:sp>
        </mc:Choice>
        <mc:Fallback>
          <p:sp>
            <p:nvSpPr>
              <p:cNvPr id="140" name="テキスト ボックス 139"/>
              <p:cNvSpPr txBox="1">
                <a:spLocks noRot="1" noChangeAspect="1" noMove="1" noResize="1" noEditPoints="1" noAdjustHandles="1" noChangeArrowheads="1" noChangeShapeType="1" noTextEdit="1"/>
              </p:cNvSpPr>
              <p:nvPr/>
            </p:nvSpPr>
            <p:spPr>
              <a:xfrm>
                <a:off x="2229808" y="875487"/>
                <a:ext cx="412677" cy="276999"/>
              </a:xfrm>
              <a:prstGeom prst="rect">
                <a:avLst/>
              </a:prstGeom>
              <a:blipFill rotWithShape="0">
                <a:blip r:embed="rId5"/>
                <a:stretch>
                  <a:fillRect l="-7463" r="-5970" b="-1555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2" name="テキスト ボックス 141"/>
              <p:cNvSpPr txBox="1"/>
              <p:nvPr/>
            </p:nvSpPr>
            <p:spPr>
              <a:xfrm>
                <a:off x="8165701" y="2306828"/>
                <a:ext cx="41267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solidFill>
                                <a:srgbClr val="7030A0"/>
                              </a:solidFill>
                              <a:latin typeface="Cambria Math" panose="02040503050406030204" pitchFamily="18" charset="0"/>
                            </a:rPr>
                          </m:ctrlPr>
                        </m:sSubPr>
                        <m:e>
                          <m:r>
                            <a:rPr kumimoji="1" lang="en-US" altLang="ja-JP" b="0" i="1" smtClean="0">
                              <a:solidFill>
                                <a:srgbClr val="7030A0"/>
                              </a:solidFill>
                              <a:latin typeface="Cambria Math" panose="02040503050406030204" pitchFamily="18" charset="0"/>
                            </a:rPr>
                            <m:t>𝑧</m:t>
                          </m:r>
                        </m:e>
                        <m:sub>
                          <m:r>
                            <m:rPr>
                              <m:sty m:val="p"/>
                            </m:rPr>
                            <a:rPr kumimoji="1" lang="en-US" altLang="ja-JP" b="0" i="0" smtClean="0">
                              <a:solidFill>
                                <a:srgbClr val="7030A0"/>
                              </a:solidFill>
                              <a:latin typeface="Cambria Math" panose="02040503050406030204" pitchFamily="18" charset="0"/>
                            </a:rPr>
                            <m:t>act</m:t>
                          </m:r>
                        </m:sub>
                      </m:sSub>
                    </m:oMath>
                  </m:oMathPara>
                </a14:m>
                <a:endParaRPr kumimoji="1" lang="ja-JP" altLang="en-US" dirty="0">
                  <a:solidFill>
                    <a:srgbClr val="7030A0"/>
                  </a:solidFill>
                </a:endParaRPr>
              </a:p>
            </p:txBody>
          </p:sp>
        </mc:Choice>
        <mc:Fallback>
          <p:sp>
            <p:nvSpPr>
              <p:cNvPr id="142" name="テキスト ボックス 141"/>
              <p:cNvSpPr txBox="1">
                <a:spLocks noRot="1" noChangeAspect="1" noMove="1" noResize="1" noEditPoints="1" noAdjustHandles="1" noChangeArrowheads="1" noChangeShapeType="1" noTextEdit="1"/>
              </p:cNvSpPr>
              <p:nvPr/>
            </p:nvSpPr>
            <p:spPr>
              <a:xfrm>
                <a:off x="8165701" y="2306828"/>
                <a:ext cx="412677" cy="276999"/>
              </a:xfrm>
              <a:prstGeom prst="rect">
                <a:avLst/>
              </a:prstGeom>
              <a:blipFill rotWithShape="0">
                <a:blip r:embed="rId6"/>
                <a:stretch>
                  <a:fillRect l="-7463" r="-5970" b="-13043"/>
                </a:stretch>
              </a:blipFill>
            </p:spPr>
            <p:txBody>
              <a:bodyPr/>
              <a:lstStyle/>
              <a:p>
                <a:r>
                  <a:rPr lang="ja-JP" altLang="en-US">
                    <a:noFill/>
                  </a:rPr>
                  <a:t> </a:t>
                </a:r>
              </a:p>
            </p:txBody>
          </p:sp>
        </mc:Fallback>
      </mc:AlternateContent>
      <p:sp>
        <p:nvSpPr>
          <p:cNvPr id="143" name="テキスト ボックス 142"/>
          <p:cNvSpPr txBox="1"/>
          <p:nvPr/>
        </p:nvSpPr>
        <p:spPr>
          <a:xfrm>
            <a:off x="7889650" y="1648830"/>
            <a:ext cx="934949" cy="584775"/>
          </a:xfrm>
          <a:prstGeom prst="rect">
            <a:avLst/>
          </a:prstGeom>
          <a:noFill/>
        </p:spPr>
        <p:txBody>
          <a:bodyPr wrap="square" rtlCol="0">
            <a:spAutoFit/>
          </a:bodyPr>
          <a:lstStyle/>
          <a:p>
            <a:pPr algn="ctr"/>
            <a:r>
              <a:rPr lang="ja-JP" altLang="en-US" sz="1600" dirty="0">
                <a:solidFill>
                  <a:srgbClr val="7030A0"/>
                </a:solidFill>
              </a:rPr>
              <a:t>尤度</a:t>
            </a:r>
            <a:r>
              <a:rPr lang="ja-JP" altLang="en-US" sz="1600" dirty="0" smtClean="0">
                <a:solidFill>
                  <a:srgbClr val="7030A0"/>
                </a:solidFill>
              </a:rPr>
              <a:t>は</a:t>
            </a:r>
            <a:endParaRPr lang="en-US" altLang="ja-JP" sz="1600" dirty="0" smtClean="0">
              <a:solidFill>
                <a:srgbClr val="7030A0"/>
              </a:solidFill>
            </a:endParaRPr>
          </a:p>
          <a:p>
            <a:pPr algn="ctr"/>
            <a:r>
              <a:rPr lang="ja-JP" altLang="en-US" sz="1600" dirty="0" smtClean="0">
                <a:solidFill>
                  <a:srgbClr val="7030A0"/>
                </a:solidFill>
              </a:rPr>
              <a:t>ほぼ</a:t>
            </a:r>
            <a:r>
              <a:rPr lang="en-US" altLang="ja-JP" sz="1600" dirty="0" smtClean="0">
                <a:solidFill>
                  <a:srgbClr val="7030A0"/>
                </a:solidFill>
              </a:rPr>
              <a:t>0</a:t>
            </a:r>
            <a:endParaRPr kumimoji="1" lang="ja-JP" altLang="en-US" sz="1600" dirty="0">
              <a:solidFill>
                <a:srgbClr val="7030A0"/>
              </a:solidFill>
            </a:endParaRPr>
          </a:p>
        </p:txBody>
      </p:sp>
      <p:sp>
        <p:nvSpPr>
          <p:cNvPr id="144" name="正方形/長方形 143"/>
          <p:cNvSpPr/>
          <p:nvPr/>
        </p:nvSpPr>
        <p:spPr>
          <a:xfrm>
            <a:off x="128227" y="4432654"/>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フリーフォーム 144"/>
          <p:cNvSpPr/>
          <p:nvPr/>
        </p:nvSpPr>
        <p:spPr>
          <a:xfrm>
            <a:off x="183735" y="4451306"/>
            <a:ext cx="5099044" cy="1724533"/>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12342 w 5051067"/>
              <a:gd name="connsiteY0" fmla="*/ 819150 h 1485900"/>
              <a:gd name="connsiteX1" fmla="*/ 2441217 w 5051067"/>
              <a:gd name="connsiteY1" fmla="*/ 819150 h 1485900"/>
              <a:gd name="connsiteX2" fmla="*/ 2441217 w 5051067"/>
              <a:gd name="connsiteY2" fmla="*/ 0 h 1485900"/>
              <a:gd name="connsiteX3" fmla="*/ 3412767 w 5051067"/>
              <a:gd name="connsiteY3" fmla="*/ 0 h 1485900"/>
              <a:gd name="connsiteX4" fmla="*/ 3412767 w 5051067"/>
              <a:gd name="connsiteY4" fmla="*/ 790575 h 1485900"/>
              <a:gd name="connsiteX5" fmla="*/ 5051067 w 5051067"/>
              <a:gd name="connsiteY5" fmla="*/ 790575 h 1485900"/>
              <a:gd name="connsiteX6" fmla="*/ 5051067 w 5051067"/>
              <a:gd name="connsiteY6" fmla="*/ 1485900 h 1485900"/>
              <a:gd name="connsiteX7" fmla="*/ 0 w 5051067"/>
              <a:gd name="connsiteY7" fmla="*/ 1485900 h 1485900"/>
              <a:gd name="connsiteX8" fmla="*/ 12342 w 5051067"/>
              <a:gd name="connsiteY8" fmla="*/ 819150 h 1485900"/>
              <a:gd name="connsiteX0" fmla="*/ 6063 w 5044788"/>
              <a:gd name="connsiteY0" fmla="*/ 819150 h 1485900"/>
              <a:gd name="connsiteX1" fmla="*/ 2434938 w 5044788"/>
              <a:gd name="connsiteY1" fmla="*/ 819150 h 1485900"/>
              <a:gd name="connsiteX2" fmla="*/ 2434938 w 5044788"/>
              <a:gd name="connsiteY2" fmla="*/ 0 h 1485900"/>
              <a:gd name="connsiteX3" fmla="*/ 3406488 w 5044788"/>
              <a:gd name="connsiteY3" fmla="*/ 0 h 1485900"/>
              <a:gd name="connsiteX4" fmla="*/ 3406488 w 5044788"/>
              <a:gd name="connsiteY4" fmla="*/ 790575 h 1485900"/>
              <a:gd name="connsiteX5" fmla="*/ 5044788 w 5044788"/>
              <a:gd name="connsiteY5" fmla="*/ 790575 h 1485900"/>
              <a:gd name="connsiteX6" fmla="*/ 5044788 w 5044788"/>
              <a:gd name="connsiteY6" fmla="*/ 1485900 h 1485900"/>
              <a:gd name="connsiteX7" fmla="*/ 0 w 5044788"/>
              <a:gd name="connsiteY7" fmla="*/ 1485900 h 1485900"/>
              <a:gd name="connsiteX8" fmla="*/ 6063 w 5044788"/>
              <a:gd name="connsiteY8" fmla="*/ 819150 h 1485900"/>
              <a:gd name="connsiteX0" fmla="*/ 2924 w 5041649"/>
              <a:gd name="connsiteY0" fmla="*/ 819150 h 1488641"/>
              <a:gd name="connsiteX1" fmla="*/ 2431799 w 5041649"/>
              <a:gd name="connsiteY1" fmla="*/ 819150 h 1488641"/>
              <a:gd name="connsiteX2" fmla="*/ 2431799 w 5041649"/>
              <a:gd name="connsiteY2" fmla="*/ 0 h 1488641"/>
              <a:gd name="connsiteX3" fmla="*/ 3403349 w 5041649"/>
              <a:gd name="connsiteY3" fmla="*/ 0 h 1488641"/>
              <a:gd name="connsiteX4" fmla="*/ 3403349 w 5041649"/>
              <a:gd name="connsiteY4" fmla="*/ 790575 h 1488641"/>
              <a:gd name="connsiteX5" fmla="*/ 5041649 w 5041649"/>
              <a:gd name="connsiteY5" fmla="*/ 790575 h 1488641"/>
              <a:gd name="connsiteX6" fmla="*/ 5041649 w 5041649"/>
              <a:gd name="connsiteY6" fmla="*/ 1485900 h 1488641"/>
              <a:gd name="connsiteX7" fmla="*/ 0 w 5041649"/>
              <a:gd name="connsiteY7" fmla="*/ 1488641 h 1488641"/>
              <a:gd name="connsiteX8" fmla="*/ 2924 w 5041649"/>
              <a:gd name="connsiteY8" fmla="*/ 819150 h 1488641"/>
              <a:gd name="connsiteX0" fmla="*/ 2924 w 5041649"/>
              <a:gd name="connsiteY0" fmla="*/ 819150 h 1488641"/>
              <a:gd name="connsiteX1" fmla="*/ 2431799 w 5041649"/>
              <a:gd name="connsiteY1" fmla="*/ 819150 h 1488641"/>
              <a:gd name="connsiteX2" fmla="*/ 2431799 w 5041649"/>
              <a:gd name="connsiteY2" fmla="*/ 0 h 1488641"/>
              <a:gd name="connsiteX3" fmla="*/ 3403349 w 5041649"/>
              <a:gd name="connsiteY3" fmla="*/ 0 h 1488641"/>
              <a:gd name="connsiteX4" fmla="*/ 3403349 w 5041649"/>
              <a:gd name="connsiteY4" fmla="*/ 790575 h 1488641"/>
              <a:gd name="connsiteX5" fmla="*/ 5041649 w 5041649"/>
              <a:gd name="connsiteY5" fmla="*/ 790575 h 1488641"/>
              <a:gd name="connsiteX6" fmla="*/ 5041649 w 5041649"/>
              <a:gd name="connsiteY6" fmla="*/ 1485900 h 1488641"/>
              <a:gd name="connsiteX7" fmla="*/ 0 w 5041649"/>
              <a:gd name="connsiteY7" fmla="*/ 1488641 h 1488641"/>
              <a:gd name="connsiteX8" fmla="*/ 2924 w 5041649"/>
              <a:gd name="connsiteY8" fmla="*/ 819150 h 1488641"/>
              <a:gd name="connsiteX0" fmla="*/ 121 w 5038846"/>
              <a:gd name="connsiteY0" fmla="*/ 819150 h 1488641"/>
              <a:gd name="connsiteX1" fmla="*/ 2428996 w 5038846"/>
              <a:gd name="connsiteY1" fmla="*/ 819150 h 1488641"/>
              <a:gd name="connsiteX2" fmla="*/ 2428996 w 5038846"/>
              <a:gd name="connsiteY2" fmla="*/ 0 h 1488641"/>
              <a:gd name="connsiteX3" fmla="*/ 3400546 w 5038846"/>
              <a:gd name="connsiteY3" fmla="*/ 0 h 1488641"/>
              <a:gd name="connsiteX4" fmla="*/ 3400546 w 5038846"/>
              <a:gd name="connsiteY4" fmla="*/ 790575 h 1488641"/>
              <a:gd name="connsiteX5" fmla="*/ 5038846 w 5038846"/>
              <a:gd name="connsiteY5" fmla="*/ 790575 h 1488641"/>
              <a:gd name="connsiteX6" fmla="*/ 5038846 w 5038846"/>
              <a:gd name="connsiteY6" fmla="*/ 1485900 h 1488641"/>
              <a:gd name="connsiteX7" fmla="*/ 3476 w 5038846"/>
              <a:gd name="connsiteY7" fmla="*/ 1488641 h 1488641"/>
              <a:gd name="connsiteX8" fmla="*/ 121 w 5038846"/>
              <a:gd name="connsiteY8" fmla="*/ 819150 h 1488641"/>
              <a:gd name="connsiteX0" fmla="*/ 2923 w 5041648"/>
              <a:gd name="connsiteY0" fmla="*/ 819150 h 1488641"/>
              <a:gd name="connsiteX1" fmla="*/ 2431798 w 5041648"/>
              <a:gd name="connsiteY1" fmla="*/ 819150 h 1488641"/>
              <a:gd name="connsiteX2" fmla="*/ 2431798 w 5041648"/>
              <a:gd name="connsiteY2" fmla="*/ 0 h 1488641"/>
              <a:gd name="connsiteX3" fmla="*/ 3403348 w 5041648"/>
              <a:gd name="connsiteY3" fmla="*/ 0 h 1488641"/>
              <a:gd name="connsiteX4" fmla="*/ 3403348 w 5041648"/>
              <a:gd name="connsiteY4" fmla="*/ 790575 h 1488641"/>
              <a:gd name="connsiteX5" fmla="*/ 5041648 w 5041648"/>
              <a:gd name="connsiteY5" fmla="*/ 790575 h 1488641"/>
              <a:gd name="connsiteX6" fmla="*/ 5041648 w 5041648"/>
              <a:gd name="connsiteY6" fmla="*/ 1485900 h 1488641"/>
              <a:gd name="connsiteX7" fmla="*/ 0 w 5041648"/>
              <a:gd name="connsiteY7" fmla="*/ 1488641 h 1488641"/>
              <a:gd name="connsiteX8" fmla="*/ 2923 w 5041648"/>
              <a:gd name="connsiteY8" fmla="*/ 819150 h 148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1648" h="1488641">
                <a:moveTo>
                  <a:pt x="2923" y="819150"/>
                </a:moveTo>
                <a:lnTo>
                  <a:pt x="2431798" y="819150"/>
                </a:lnTo>
                <a:lnTo>
                  <a:pt x="2431798" y="0"/>
                </a:lnTo>
                <a:lnTo>
                  <a:pt x="3403348" y="0"/>
                </a:lnTo>
                <a:lnTo>
                  <a:pt x="3403348" y="790575"/>
                </a:lnTo>
                <a:lnTo>
                  <a:pt x="5041648" y="790575"/>
                </a:lnTo>
                <a:lnTo>
                  <a:pt x="5041648" y="1485900"/>
                </a:lnTo>
                <a:lnTo>
                  <a:pt x="0" y="1488641"/>
                </a:lnTo>
                <a:cubicBezTo>
                  <a:pt x="975" y="1265477"/>
                  <a:pt x="1948" y="1042314"/>
                  <a:pt x="2923"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6" name="円/楕円 195"/>
          <p:cNvSpPr/>
          <p:nvPr/>
        </p:nvSpPr>
        <p:spPr>
          <a:xfrm rot="20829269">
            <a:off x="2738594" y="5958618"/>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98" name="直線コネクタ 197"/>
          <p:cNvCxnSpPr>
            <a:cxnSpLocks noChangeAspect="1"/>
          </p:cNvCxnSpPr>
          <p:nvPr/>
        </p:nvCxnSpPr>
        <p:spPr>
          <a:xfrm rot="20829269" flipV="1">
            <a:off x="2606686" y="4512899"/>
            <a:ext cx="701471" cy="13680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9" name="直線コネクタ 198"/>
          <p:cNvCxnSpPr>
            <a:cxnSpLocks noChangeAspect="1"/>
          </p:cNvCxnSpPr>
          <p:nvPr/>
        </p:nvCxnSpPr>
        <p:spPr>
          <a:xfrm rot="20829269" flipV="1">
            <a:off x="2598347" y="4517624"/>
            <a:ext cx="515816" cy="14040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0" name="直線コネクタ 199"/>
          <p:cNvCxnSpPr>
            <a:cxnSpLocks noChangeAspect="1"/>
          </p:cNvCxnSpPr>
          <p:nvPr/>
        </p:nvCxnSpPr>
        <p:spPr>
          <a:xfrm rot="20829269" flipV="1">
            <a:off x="2632235" y="4565012"/>
            <a:ext cx="1044000" cy="129241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p:cNvCxnSpPr>
            <a:cxnSpLocks noChangeAspect="1"/>
          </p:cNvCxnSpPr>
          <p:nvPr/>
        </p:nvCxnSpPr>
        <p:spPr>
          <a:xfrm rot="20829269" flipV="1">
            <a:off x="2731986" y="5469856"/>
            <a:ext cx="972000" cy="38831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p:cNvCxnSpPr>
            <a:cxnSpLocks noChangeAspect="1"/>
          </p:cNvCxnSpPr>
          <p:nvPr/>
        </p:nvCxnSpPr>
        <p:spPr>
          <a:xfrm rot="20829269" flipV="1">
            <a:off x="2742832" y="5524326"/>
            <a:ext cx="1368000" cy="30472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p:cNvCxnSpPr>
            <a:cxnSpLocks noChangeAspect="1"/>
          </p:cNvCxnSpPr>
          <p:nvPr/>
        </p:nvCxnSpPr>
        <p:spPr>
          <a:xfrm flipV="1">
            <a:off x="2760042" y="5389502"/>
            <a:ext cx="2484000" cy="56642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a:cxnSpLocks noChangeAspect="1"/>
          </p:cNvCxnSpPr>
          <p:nvPr/>
        </p:nvCxnSpPr>
        <p:spPr>
          <a:xfrm flipV="1">
            <a:off x="2757929" y="5582577"/>
            <a:ext cx="2520000" cy="39074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a:cxnSpLocks noChangeAspect="1"/>
          </p:cNvCxnSpPr>
          <p:nvPr/>
        </p:nvCxnSpPr>
        <p:spPr>
          <a:xfrm flipV="1">
            <a:off x="2757922" y="5800925"/>
            <a:ext cx="2520000" cy="18969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a:cxnSpLocks noChangeAspect="1"/>
          </p:cNvCxnSpPr>
          <p:nvPr/>
        </p:nvCxnSpPr>
        <p:spPr>
          <a:xfrm flipV="1">
            <a:off x="2757919" y="5964068"/>
            <a:ext cx="2520000" cy="2799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3919874" y="4942653"/>
            <a:ext cx="1036380" cy="369332"/>
          </a:xfrm>
          <a:prstGeom prst="rect">
            <a:avLst/>
          </a:prstGeom>
          <a:noFill/>
        </p:spPr>
        <p:txBody>
          <a:bodyPr wrap="square" rtlCol="0">
            <a:spAutoFit/>
          </a:bodyPr>
          <a:lstStyle/>
          <a:p>
            <a:r>
              <a:rPr lang="ja-JP" altLang="en-US" b="1" dirty="0" smtClean="0">
                <a:solidFill>
                  <a:srgbClr val="7030A0"/>
                </a:solidFill>
              </a:rPr>
              <a:t>実観測</a:t>
            </a:r>
            <a:endParaRPr lang="ja-JP" altLang="en-US" b="1" dirty="0">
              <a:solidFill>
                <a:srgbClr val="7030A0"/>
              </a:solidFill>
            </a:endParaRPr>
          </a:p>
        </p:txBody>
      </p:sp>
      <p:sp>
        <p:nvSpPr>
          <p:cNvPr id="208" name="四角形吹き出し 207"/>
          <p:cNvSpPr/>
          <p:nvPr/>
        </p:nvSpPr>
        <p:spPr>
          <a:xfrm>
            <a:off x="53568" y="5389502"/>
            <a:ext cx="2255429" cy="710722"/>
          </a:xfrm>
          <a:prstGeom prst="wedgeRectCallout">
            <a:avLst>
              <a:gd name="adj1" fmla="val 60565"/>
              <a:gd name="adj2" fmla="val 376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ロボット自体が</a:t>
            </a:r>
            <a:endParaRPr kumimoji="1" lang="en-US" altLang="ja-JP" dirty="0" smtClean="0"/>
          </a:p>
          <a:p>
            <a:pPr algn="ctr"/>
            <a:r>
              <a:rPr kumimoji="1" lang="ja-JP" altLang="en-US" dirty="0" smtClean="0"/>
              <a:t>人に移動させられた</a:t>
            </a:r>
            <a:endParaRPr kumimoji="1" lang="ja-JP" altLang="en-US" dirty="0"/>
          </a:p>
        </p:txBody>
      </p:sp>
      <mc:AlternateContent xmlns:mc="http://schemas.openxmlformats.org/markup-compatibility/2006">
        <mc:Choice xmlns:a14="http://schemas.microsoft.com/office/drawing/2010/main" Requires="a14">
          <p:sp>
            <p:nvSpPr>
              <p:cNvPr id="209" name="テキスト ボックス 208"/>
              <p:cNvSpPr txBox="1"/>
              <p:nvPr/>
            </p:nvSpPr>
            <p:spPr>
              <a:xfrm>
                <a:off x="2229808" y="4988819"/>
                <a:ext cx="41267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solidFill>
                                <a:srgbClr val="7030A0"/>
                              </a:solidFill>
                              <a:latin typeface="Cambria Math" panose="02040503050406030204" pitchFamily="18" charset="0"/>
                            </a:rPr>
                          </m:ctrlPr>
                        </m:sSubPr>
                        <m:e>
                          <m:r>
                            <a:rPr kumimoji="1" lang="en-US" altLang="ja-JP" b="0" i="1" smtClean="0">
                              <a:solidFill>
                                <a:srgbClr val="7030A0"/>
                              </a:solidFill>
                              <a:latin typeface="Cambria Math" panose="02040503050406030204" pitchFamily="18" charset="0"/>
                            </a:rPr>
                            <m:t>𝑧</m:t>
                          </m:r>
                        </m:e>
                        <m:sub>
                          <m:r>
                            <m:rPr>
                              <m:sty m:val="p"/>
                            </m:rPr>
                            <a:rPr kumimoji="1" lang="en-US" altLang="ja-JP" b="0" i="0" smtClean="0">
                              <a:solidFill>
                                <a:srgbClr val="7030A0"/>
                              </a:solidFill>
                              <a:latin typeface="Cambria Math" panose="02040503050406030204" pitchFamily="18" charset="0"/>
                            </a:rPr>
                            <m:t>act</m:t>
                          </m:r>
                        </m:sub>
                      </m:sSub>
                    </m:oMath>
                  </m:oMathPara>
                </a14:m>
                <a:endParaRPr kumimoji="1" lang="ja-JP" altLang="en-US" dirty="0">
                  <a:solidFill>
                    <a:srgbClr val="7030A0"/>
                  </a:solidFill>
                </a:endParaRPr>
              </a:p>
            </p:txBody>
          </p:sp>
        </mc:Choice>
        <mc:Fallback>
          <p:sp>
            <p:nvSpPr>
              <p:cNvPr id="209" name="テキスト ボックス 208"/>
              <p:cNvSpPr txBox="1">
                <a:spLocks noRot="1" noChangeAspect="1" noMove="1" noResize="1" noEditPoints="1" noAdjustHandles="1" noChangeArrowheads="1" noChangeShapeType="1" noTextEdit="1"/>
              </p:cNvSpPr>
              <p:nvPr/>
            </p:nvSpPr>
            <p:spPr>
              <a:xfrm>
                <a:off x="2229808" y="4988819"/>
                <a:ext cx="412677" cy="276999"/>
              </a:xfrm>
              <a:prstGeom prst="rect">
                <a:avLst/>
              </a:prstGeom>
              <a:blipFill rotWithShape="0">
                <a:blip r:embed="rId7"/>
                <a:stretch>
                  <a:fillRect l="-7463" r="-5970" b="-13043"/>
                </a:stretch>
              </a:blipFill>
            </p:spPr>
            <p:txBody>
              <a:bodyPr/>
              <a:lstStyle/>
              <a:p>
                <a:r>
                  <a:rPr lang="ja-JP" altLang="en-US">
                    <a:noFill/>
                  </a:rPr>
                  <a:t> </a:t>
                </a:r>
              </a:p>
            </p:txBody>
          </p:sp>
        </mc:Fallback>
      </mc:AlternateContent>
      <p:pic>
        <p:nvPicPr>
          <p:cNvPr id="211"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8152" y="4219654"/>
            <a:ext cx="3983037" cy="201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3" name="正方形/長方形 212"/>
          <p:cNvSpPr/>
          <p:nvPr/>
        </p:nvSpPr>
        <p:spPr>
          <a:xfrm>
            <a:off x="7543576" y="4504538"/>
            <a:ext cx="889686" cy="161544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正方形/長方形 214"/>
          <p:cNvSpPr/>
          <p:nvPr/>
        </p:nvSpPr>
        <p:spPr>
          <a:xfrm>
            <a:off x="5679736" y="6124741"/>
            <a:ext cx="3888000" cy="106276"/>
          </a:xfrm>
          <a:prstGeom prst="rect">
            <a:avLst/>
          </a:prstGeom>
          <a:noFill/>
          <a:ln>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テキスト ボックス 215"/>
          <p:cNvSpPr txBox="1"/>
          <p:nvPr/>
        </p:nvSpPr>
        <p:spPr>
          <a:xfrm>
            <a:off x="7455019" y="3976555"/>
            <a:ext cx="1066800" cy="523220"/>
          </a:xfrm>
          <a:prstGeom prst="rect">
            <a:avLst/>
          </a:prstGeom>
          <a:noFill/>
        </p:spPr>
        <p:txBody>
          <a:bodyPr wrap="square" rtlCol="0">
            <a:spAutoFit/>
          </a:bodyPr>
          <a:lstStyle/>
          <a:p>
            <a:pPr algn="ctr"/>
            <a:r>
              <a:rPr lang="ja-JP" altLang="en-US" sz="1400" b="1" dirty="0">
                <a:solidFill>
                  <a:srgbClr val="00B050"/>
                </a:solidFill>
              </a:rPr>
              <a:t>定常的</a:t>
            </a:r>
            <a:r>
              <a:rPr lang="ja-JP" altLang="en-US" sz="1400" b="1" dirty="0" smtClean="0">
                <a:solidFill>
                  <a:srgbClr val="00B050"/>
                </a:solidFill>
              </a:rPr>
              <a:t>な</a:t>
            </a:r>
            <a:endParaRPr lang="en-US" altLang="ja-JP" sz="1400" b="1" dirty="0" smtClean="0">
              <a:solidFill>
                <a:srgbClr val="00B050"/>
              </a:solidFill>
            </a:endParaRPr>
          </a:p>
          <a:p>
            <a:pPr algn="ctr"/>
            <a:r>
              <a:rPr lang="ja-JP" altLang="en-US" sz="1400" b="1" dirty="0" smtClean="0">
                <a:solidFill>
                  <a:srgbClr val="00B050"/>
                </a:solidFill>
              </a:rPr>
              <a:t>観測ノイズ</a:t>
            </a:r>
            <a:endParaRPr kumimoji="1" lang="ja-JP" altLang="en-US" sz="1400" b="1" dirty="0">
              <a:solidFill>
                <a:srgbClr val="00B050"/>
              </a:solidFill>
            </a:endParaRPr>
          </a:p>
        </p:txBody>
      </p:sp>
      <mc:AlternateContent xmlns:mc="http://schemas.openxmlformats.org/markup-compatibility/2006">
        <mc:Choice xmlns:a14="http://schemas.microsoft.com/office/drawing/2010/main" Requires="a14">
          <p:sp>
            <p:nvSpPr>
              <p:cNvPr id="218" name="テキスト ボックス 217"/>
              <p:cNvSpPr txBox="1"/>
              <p:nvPr/>
            </p:nvSpPr>
            <p:spPr>
              <a:xfrm>
                <a:off x="6175008" y="6243280"/>
                <a:ext cx="43800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solidFill>
                                <a:srgbClr val="7030A0"/>
                              </a:solidFill>
                              <a:latin typeface="Cambria Math" panose="02040503050406030204" pitchFamily="18" charset="0"/>
                            </a:rPr>
                          </m:ctrlPr>
                        </m:sSubPr>
                        <m:e>
                          <m:r>
                            <a:rPr kumimoji="1" lang="en-US" altLang="ja-JP" b="0" i="1" smtClean="0">
                              <a:solidFill>
                                <a:srgbClr val="7030A0"/>
                              </a:solidFill>
                              <a:latin typeface="Cambria Math" panose="02040503050406030204" pitchFamily="18" charset="0"/>
                            </a:rPr>
                            <m:t>𝑧</m:t>
                          </m:r>
                        </m:e>
                        <m:sub>
                          <m:r>
                            <a:rPr kumimoji="1" lang="en-US" altLang="ja-JP" b="0" i="1" smtClean="0">
                              <a:solidFill>
                                <a:srgbClr val="7030A0"/>
                              </a:solidFill>
                              <a:latin typeface="Cambria Math" panose="02040503050406030204" pitchFamily="18" charset="0"/>
                            </a:rPr>
                            <m:t>𝑎𝑐𝑡</m:t>
                          </m:r>
                        </m:sub>
                      </m:sSub>
                    </m:oMath>
                  </m:oMathPara>
                </a14:m>
                <a:endParaRPr kumimoji="1" lang="ja-JP" altLang="en-US" dirty="0">
                  <a:solidFill>
                    <a:srgbClr val="7030A0"/>
                  </a:solidFill>
                </a:endParaRPr>
              </a:p>
            </p:txBody>
          </p:sp>
        </mc:Choice>
        <mc:Fallback>
          <p:sp>
            <p:nvSpPr>
              <p:cNvPr id="218" name="テキスト ボックス 217"/>
              <p:cNvSpPr txBox="1">
                <a:spLocks noRot="1" noChangeAspect="1" noMove="1" noResize="1" noEditPoints="1" noAdjustHandles="1" noChangeArrowheads="1" noChangeShapeType="1" noTextEdit="1"/>
              </p:cNvSpPr>
              <p:nvPr/>
            </p:nvSpPr>
            <p:spPr>
              <a:xfrm>
                <a:off x="6175008" y="6243280"/>
                <a:ext cx="438005" cy="276999"/>
              </a:xfrm>
              <a:prstGeom prst="rect">
                <a:avLst/>
              </a:prstGeom>
              <a:blipFill rotWithShape="0">
                <a:blip r:embed="rId9"/>
                <a:stretch>
                  <a:fillRect l="-6944" r="-2778" b="-13043"/>
                </a:stretch>
              </a:blipFill>
            </p:spPr>
            <p:txBody>
              <a:bodyPr/>
              <a:lstStyle/>
              <a:p>
                <a:r>
                  <a:rPr lang="ja-JP" altLang="en-US">
                    <a:noFill/>
                  </a:rPr>
                  <a:t> </a:t>
                </a:r>
              </a:p>
            </p:txBody>
          </p:sp>
        </mc:Fallback>
      </mc:AlternateContent>
      <p:sp>
        <p:nvSpPr>
          <p:cNvPr id="219" name="テキスト ボックス 218"/>
          <p:cNvSpPr txBox="1"/>
          <p:nvPr/>
        </p:nvSpPr>
        <p:spPr>
          <a:xfrm>
            <a:off x="8276761" y="5117357"/>
            <a:ext cx="1345493" cy="584775"/>
          </a:xfrm>
          <a:prstGeom prst="rect">
            <a:avLst/>
          </a:prstGeom>
          <a:noFill/>
        </p:spPr>
        <p:txBody>
          <a:bodyPr wrap="square" rtlCol="0">
            <a:spAutoFit/>
          </a:bodyPr>
          <a:lstStyle/>
          <a:p>
            <a:pPr algn="ctr"/>
            <a:r>
              <a:rPr lang="ja-JP" altLang="en-US" sz="1600" dirty="0" smtClean="0">
                <a:solidFill>
                  <a:srgbClr val="7030A0"/>
                </a:solidFill>
              </a:rPr>
              <a:t>僅かだが</a:t>
            </a:r>
            <a:endParaRPr lang="en-US" altLang="ja-JP" sz="1600" dirty="0" smtClean="0">
              <a:solidFill>
                <a:srgbClr val="7030A0"/>
              </a:solidFill>
            </a:endParaRPr>
          </a:p>
          <a:p>
            <a:pPr algn="ctr"/>
            <a:r>
              <a:rPr lang="ja-JP" altLang="en-US" sz="1600" dirty="0" smtClean="0">
                <a:solidFill>
                  <a:srgbClr val="7030A0"/>
                </a:solidFill>
              </a:rPr>
              <a:t>尤度を持つ</a:t>
            </a:r>
            <a:endParaRPr lang="en-US" altLang="ja-JP" sz="1600" dirty="0" smtClean="0">
              <a:solidFill>
                <a:srgbClr val="7030A0"/>
              </a:solidFill>
            </a:endParaRPr>
          </a:p>
        </p:txBody>
      </p:sp>
      <mc:AlternateContent xmlns:mc="http://schemas.openxmlformats.org/markup-compatibility/2006">
        <mc:Choice xmlns:a14="http://schemas.microsoft.com/office/drawing/2010/main" Requires="a14">
          <p:sp>
            <p:nvSpPr>
              <p:cNvPr id="220" name="テキスト ボックス 219"/>
              <p:cNvSpPr txBox="1"/>
              <p:nvPr/>
            </p:nvSpPr>
            <p:spPr>
              <a:xfrm>
                <a:off x="7754604" y="6254221"/>
                <a:ext cx="467629" cy="29841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solidFill>
                                <a:srgbClr val="00B050"/>
                              </a:solidFill>
                              <a:latin typeface="Cambria Math" panose="02040503050406030204" pitchFamily="18" charset="0"/>
                            </a:rPr>
                          </m:ctrlPr>
                        </m:sSubPr>
                        <m:e>
                          <m:r>
                            <a:rPr kumimoji="1" lang="en-US" altLang="ja-JP" b="0" i="1" smtClean="0">
                              <a:solidFill>
                                <a:srgbClr val="00B050"/>
                              </a:solidFill>
                              <a:latin typeface="Cambria Math" panose="02040503050406030204" pitchFamily="18" charset="0"/>
                            </a:rPr>
                            <m:t>𝑧</m:t>
                          </m:r>
                        </m:e>
                        <m:sub>
                          <m:r>
                            <a:rPr kumimoji="1" lang="en-US" altLang="ja-JP" b="0" i="1" smtClean="0">
                              <a:solidFill>
                                <a:srgbClr val="00B050"/>
                              </a:solidFill>
                              <a:latin typeface="Cambria Math" panose="02040503050406030204" pitchFamily="18" charset="0"/>
                            </a:rPr>
                            <m:t>𝑒𝑥𝑝</m:t>
                          </m:r>
                        </m:sub>
                      </m:sSub>
                    </m:oMath>
                  </m:oMathPara>
                </a14:m>
                <a:endParaRPr kumimoji="1" lang="ja-JP" altLang="en-US" dirty="0">
                  <a:solidFill>
                    <a:srgbClr val="00B050"/>
                  </a:solidFill>
                </a:endParaRPr>
              </a:p>
            </p:txBody>
          </p:sp>
        </mc:Choice>
        <mc:Fallback>
          <p:sp>
            <p:nvSpPr>
              <p:cNvPr id="220" name="テキスト ボックス 219"/>
              <p:cNvSpPr txBox="1">
                <a:spLocks noRot="1" noChangeAspect="1" noMove="1" noResize="1" noEditPoints="1" noAdjustHandles="1" noChangeArrowheads="1" noChangeShapeType="1" noTextEdit="1"/>
              </p:cNvSpPr>
              <p:nvPr/>
            </p:nvSpPr>
            <p:spPr>
              <a:xfrm>
                <a:off x="7754604" y="6254221"/>
                <a:ext cx="467629" cy="298415"/>
              </a:xfrm>
              <a:prstGeom prst="rect">
                <a:avLst/>
              </a:prstGeom>
              <a:blipFill rotWithShape="0">
                <a:blip r:embed="rId10"/>
                <a:stretch>
                  <a:fillRect l="-6494" r="-5195" b="-20408"/>
                </a:stretch>
              </a:blipFill>
            </p:spPr>
            <p:txBody>
              <a:bodyPr/>
              <a:lstStyle/>
              <a:p>
                <a:r>
                  <a:rPr lang="ja-JP" altLang="en-US">
                    <a:noFill/>
                  </a:rPr>
                  <a:t> </a:t>
                </a:r>
              </a:p>
            </p:txBody>
          </p:sp>
        </mc:Fallback>
      </mc:AlternateContent>
      <p:cxnSp>
        <p:nvCxnSpPr>
          <p:cNvPr id="221" name="直線コネクタ 220"/>
          <p:cNvCxnSpPr/>
          <p:nvPr/>
        </p:nvCxnSpPr>
        <p:spPr>
          <a:xfrm flipH="1" flipV="1">
            <a:off x="8702317" y="6122082"/>
            <a:ext cx="1" cy="10800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222" name="円弧 221"/>
          <p:cNvSpPr/>
          <p:nvPr/>
        </p:nvSpPr>
        <p:spPr>
          <a:xfrm rot="3399004">
            <a:off x="8173737" y="5505295"/>
            <a:ext cx="720000" cy="720000"/>
          </a:xfrm>
          <a:prstGeom prst="arc">
            <a:avLst/>
          </a:prstGeom>
          <a:ln>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223" name="テキスト ボックス 222"/>
              <p:cNvSpPr txBox="1"/>
              <p:nvPr/>
            </p:nvSpPr>
            <p:spPr>
              <a:xfrm>
                <a:off x="9032789" y="6275638"/>
                <a:ext cx="1008182"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ja-JP" i="1">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𝑧</m:t>
                          </m:r>
                        </m:e>
                        <m:sub>
                          <m:r>
                            <m:rPr>
                              <m:sty m:val="p"/>
                            </m:rPr>
                            <a:rPr lang="en-US" altLang="ja-JP" b="0" i="0" smtClean="0">
                              <a:solidFill>
                                <a:schemeClr val="tx1"/>
                              </a:solidFill>
                              <a:latin typeface="Cambria Math" panose="02040503050406030204" pitchFamily="18" charset="0"/>
                            </a:rPr>
                            <m:t>max</m:t>
                          </m:r>
                        </m:sub>
                      </m:sSub>
                    </m:oMath>
                  </m:oMathPara>
                </a14:m>
                <a:endParaRPr kumimoji="1" lang="ja-JP" altLang="en-US" dirty="0">
                  <a:solidFill>
                    <a:srgbClr val="7030A0"/>
                  </a:solidFill>
                </a:endParaRPr>
              </a:p>
            </p:txBody>
          </p:sp>
        </mc:Choice>
        <mc:Fallback>
          <p:sp>
            <p:nvSpPr>
              <p:cNvPr id="223" name="テキスト ボックス 222"/>
              <p:cNvSpPr txBox="1">
                <a:spLocks noRot="1" noChangeAspect="1" noMove="1" noResize="1" noEditPoints="1" noAdjustHandles="1" noChangeArrowheads="1" noChangeShapeType="1" noTextEdit="1"/>
              </p:cNvSpPr>
              <p:nvPr/>
            </p:nvSpPr>
            <p:spPr>
              <a:xfrm>
                <a:off x="9032789" y="6275638"/>
                <a:ext cx="1008182" cy="276999"/>
              </a:xfrm>
              <a:prstGeom prst="rect">
                <a:avLst/>
              </a:prstGeom>
              <a:blipFill rotWithShape="0">
                <a:blip r:embed="rId11"/>
                <a:stretch>
                  <a:fillRect b="-1087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24" name="テキスト ボックス 223"/>
              <p:cNvSpPr txBox="1"/>
              <p:nvPr/>
            </p:nvSpPr>
            <p:spPr>
              <a:xfrm>
                <a:off x="8521819" y="6266362"/>
                <a:ext cx="41267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solidFill>
                                <a:srgbClr val="7030A0"/>
                              </a:solidFill>
                              <a:latin typeface="Cambria Math" panose="02040503050406030204" pitchFamily="18" charset="0"/>
                            </a:rPr>
                          </m:ctrlPr>
                        </m:sSubPr>
                        <m:e>
                          <m:r>
                            <a:rPr kumimoji="1" lang="en-US" altLang="ja-JP" b="0" i="1" smtClean="0">
                              <a:solidFill>
                                <a:srgbClr val="7030A0"/>
                              </a:solidFill>
                              <a:latin typeface="Cambria Math" panose="02040503050406030204" pitchFamily="18" charset="0"/>
                            </a:rPr>
                            <m:t>𝑧</m:t>
                          </m:r>
                        </m:e>
                        <m:sub>
                          <m:r>
                            <m:rPr>
                              <m:sty m:val="p"/>
                            </m:rPr>
                            <a:rPr kumimoji="1" lang="en-US" altLang="ja-JP" b="0" i="0" smtClean="0">
                              <a:solidFill>
                                <a:srgbClr val="7030A0"/>
                              </a:solidFill>
                              <a:latin typeface="Cambria Math" panose="02040503050406030204" pitchFamily="18" charset="0"/>
                            </a:rPr>
                            <m:t>act</m:t>
                          </m:r>
                        </m:sub>
                      </m:sSub>
                    </m:oMath>
                  </m:oMathPara>
                </a14:m>
                <a:endParaRPr kumimoji="1" lang="ja-JP" altLang="en-US" dirty="0">
                  <a:solidFill>
                    <a:srgbClr val="7030A0"/>
                  </a:solidFill>
                </a:endParaRPr>
              </a:p>
            </p:txBody>
          </p:sp>
        </mc:Choice>
        <mc:Fallback>
          <p:sp>
            <p:nvSpPr>
              <p:cNvPr id="224" name="テキスト ボックス 223"/>
              <p:cNvSpPr txBox="1">
                <a:spLocks noRot="1" noChangeAspect="1" noMove="1" noResize="1" noEditPoints="1" noAdjustHandles="1" noChangeArrowheads="1" noChangeShapeType="1" noTextEdit="1"/>
              </p:cNvSpPr>
              <p:nvPr/>
            </p:nvSpPr>
            <p:spPr>
              <a:xfrm>
                <a:off x="8521819" y="6266362"/>
                <a:ext cx="412677" cy="276999"/>
              </a:xfrm>
              <a:prstGeom prst="rect">
                <a:avLst/>
              </a:prstGeom>
              <a:blipFill rotWithShape="0">
                <a:blip r:embed="rId12"/>
                <a:stretch>
                  <a:fillRect l="-7353" r="-4412" b="-1555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25" name="テキスト ボックス 224"/>
              <p:cNvSpPr txBox="1"/>
              <p:nvPr/>
            </p:nvSpPr>
            <p:spPr>
              <a:xfrm>
                <a:off x="8728157" y="2311880"/>
                <a:ext cx="745976" cy="276999"/>
              </a:xfrm>
              <a:prstGeom prst="rect">
                <a:avLst/>
              </a:prstGeom>
              <a:solidFill>
                <a:schemeClr val="bg1"/>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ja-JP" i="1">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𝑧</m:t>
                          </m:r>
                        </m:e>
                        <m:sub>
                          <m:r>
                            <m:rPr>
                              <m:sty m:val="p"/>
                            </m:rPr>
                            <a:rPr lang="en-US" altLang="ja-JP" b="0" i="0" smtClean="0">
                              <a:solidFill>
                                <a:schemeClr val="tx1"/>
                              </a:solidFill>
                              <a:latin typeface="Cambria Math" panose="02040503050406030204" pitchFamily="18" charset="0"/>
                            </a:rPr>
                            <m:t>max</m:t>
                          </m:r>
                        </m:sub>
                      </m:sSub>
                    </m:oMath>
                  </m:oMathPara>
                </a14:m>
                <a:endParaRPr kumimoji="1" lang="ja-JP" altLang="en-US" dirty="0">
                  <a:solidFill>
                    <a:srgbClr val="7030A0"/>
                  </a:solidFill>
                </a:endParaRPr>
              </a:p>
            </p:txBody>
          </p:sp>
        </mc:Choice>
        <mc:Fallback>
          <p:sp>
            <p:nvSpPr>
              <p:cNvPr id="225" name="テキスト ボックス 224"/>
              <p:cNvSpPr txBox="1">
                <a:spLocks noRot="1" noChangeAspect="1" noMove="1" noResize="1" noEditPoints="1" noAdjustHandles="1" noChangeArrowheads="1" noChangeShapeType="1" noTextEdit="1"/>
              </p:cNvSpPr>
              <p:nvPr/>
            </p:nvSpPr>
            <p:spPr>
              <a:xfrm>
                <a:off x="8728157" y="2311880"/>
                <a:ext cx="745976" cy="276999"/>
              </a:xfrm>
              <a:prstGeom prst="rect">
                <a:avLst/>
              </a:prstGeom>
              <a:blipFill rotWithShape="0">
                <a:blip r:embed="rId13"/>
                <a:stretch>
                  <a:fillRect b="-1087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26" name="テキスト ボックス 225"/>
              <p:cNvSpPr txBox="1"/>
              <p:nvPr/>
            </p:nvSpPr>
            <p:spPr>
              <a:xfrm>
                <a:off x="9130659" y="6285419"/>
                <a:ext cx="745976" cy="276999"/>
              </a:xfrm>
              <a:prstGeom prst="rect">
                <a:avLst/>
              </a:prstGeom>
              <a:solidFill>
                <a:schemeClr val="bg1"/>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ja-JP" i="1">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𝑧</m:t>
                          </m:r>
                        </m:e>
                        <m:sub>
                          <m:r>
                            <m:rPr>
                              <m:sty m:val="p"/>
                            </m:rPr>
                            <a:rPr lang="en-US" altLang="ja-JP" b="0" i="0" smtClean="0">
                              <a:solidFill>
                                <a:schemeClr val="tx1"/>
                              </a:solidFill>
                              <a:latin typeface="Cambria Math" panose="02040503050406030204" pitchFamily="18" charset="0"/>
                            </a:rPr>
                            <m:t>max</m:t>
                          </m:r>
                        </m:sub>
                      </m:sSub>
                    </m:oMath>
                  </m:oMathPara>
                </a14:m>
                <a:endParaRPr kumimoji="1" lang="ja-JP" altLang="en-US" dirty="0">
                  <a:solidFill>
                    <a:srgbClr val="7030A0"/>
                  </a:solidFill>
                </a:endParaRPr>
              </a:p>
            </p:txBody>
          </p:sp>
        </mc:Choice>
        <mc:Fallback>
          <p:sp>
            <p:nvSpPr>
              <p:cNvPr id="226" name="テキスト ボックス 225"/>
              <p:cNvSpPr txBox="1">
                <a:spLocks noRot="1" noChangeAspect="1" noMove="1" noResize="1" noEditPoints="1" noAdjustHandles="1" noChangeArrowheads="1" noChangeShapeType="1" noTextEdit="1"/>
              </p:cNvSpPr>
              <p:nvPr/>
            </p:nvSpPr>
            <p:spPr>
              <a:xfrm>
                <a:off x="9130659" y="6285419"/>
                <a:ext cx="745976" cy="276999"/>
              </a:xfrm>
              <a:prstGeom prst="rect">
                <a:avLst/>
              </a:prstGeom>
              <a:blipFill rotWithShape="0">
                <a:blip r:embed="rId14"/>
                <a:stretch>
                  <a:fillRect b="-10870"/>
                </a:stretch>
              </a:blipFill>
            </p:spPr>
            <p:txBody>
              <a:bodyPr/>
              <a:lstStyle/>
              <a:p>
                <a:r>
                  <a:rPr lang="ja-JP" altLang="en-US">
                    <a:noFill/>
                  </a:rPr>
                  <a:t> </a:t>
                </a:r>
              </a:p>
            </p:txBody>
          </p:sp>
        </mc:Fallback>
      </mc:AlternateContent>
      <p:grpSp>
        <p:nvGrpSpPr>
          <p:cNvPr id="125" name="グループ化 124"/>
          <p:cNvGrpSpPr/>
          <p:nvPr/>
        </p:nvGrpSpPr>
        <p:grpSpPr>
          <a:xfrm rot="1345973">
            <a:off x="2580494" y="1729736"/>
            <a:ext cx="304800" cy="304800"/>
            <a:chOff x="2305050" y="3905250"/>
            <a:chExt cx="304800" cy="304800"/>
          </a:xfrm>
        </p:grpSpPr>
        <p:sp>
          <p:nvSpPr>
            <p:cNvPr id="126" name="円/楕円 125"/>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7" name="直線コネクタ 126"/>
            <p:cNvCxnSpPr>
              <a:endCxn id="126"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1" name="左中かっこ 140"/>
          <p:cNvSpPr/>
          <p:nvPr/>
        </p:nvSpPr>
        <p:spPr>
          <a:xfrm rot="439486">
            <a:off x="2738148" y="363307"/>
            <a:ext cx="93271" cy="1448805"/>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grpSp>
        <p:nvGrpSpPr>
          <p:cNvPr id="193" name="グループ化 192"/>
          <p:cNvGrpSpPr/>
          <p:nvPr/>
        </p:nvGrpSpPr>
        <p:grpSpPr>
          <a:xfrm rot="1345973">
            <a:off x="2580494" y="5843068"/>
            <a:ext cx="304800" cy="304800"/>
            <a:chOff x="2305050" y="3905250"/>
            <a:chExt cx="304800" cy="304800"/>
          </a:xfrm>
        </p:grpSpPr>
        <p:sp>
          <p:nvSpPr>
            <p:cNvPr id="194" name="円/楕円 193"/>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5" name="直線コネクタ 194"/>
            <p:cNvCxnSpPr>
              <a:endCxn id="194"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0" name="左中かっこ 209"/>
          <p:cNvSpPr/>
          <p:nvPr/>
        </p:nvSpPr>
        <p:spPr>
          <a:xfrm rot="439486">
            <a:off x="2738148" y="4476639"/>
            <a:ext cx="93271" cy="1448805"/>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Tree>
    <p:extLst>
      <p:ext uri="{BB962C8B-B14F-4D97-AF65-F5344CB8AC3E}">
        <p14:creationId xmlns:p14="http://schemas.microsoft.com/office/powerpoint/2010/main" val="2945534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853" y="3765332"/>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a:off x="74317" y="3783984"/>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2925 w 5041650"/>
              <a:gd name="connsiteY0" fmla="*/ 819150 h 1485900"/>
              <a:gd name="connsiteX1" fmla="*/ 2431800 w 5041650"/>
              <a:gd name="connsiteY1" fmla="*/ 819150 h 1485900"/>
              <a:gd name="connsiteX2" fmla="*/ 2431800 w 5041650"/>
              <a:gd name="connsiteY2" fmla="*/ 0 h 1485900"/>
              <a:gd name="connsiteX3" fmla="*/ 3403350 w 5041650"/>
              <a:gd name="connsiteY3" fmla="*/ 0 h 1485900"/>
              <a:gd name="connsiteX4" fmla="*/ 3403350 w 5041650"/>
              <a:gd name="connsiteY4" fmla="*/ 790575 h 1485900"/>
              <a:gd name="connsiteX5" fmla="*/ 5041650 w 5041650"/>
              <a:gd name="connsiteY5" fmla="*/ 790575 h 1485900"/>
              <a:gd name="connsiteX6" fmla="*/ 5041650 w 5041650"/>
              <a:gd name="connsiteY6" fmla="*/ 1485900 h 1485900"/>
              <a:gd name="connsiteX7" fmla="*/ 0 w 5041650"/>
              <a:gd name="connsiteY7" fmla="*/ 1485900 h 1485900"/>
              <a:gd name="connsiteX8" fmla="*/ 2925 w 5041650"/>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4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4" y="1485900"/>
                </a:lnTo>
                <a:cubicBezTo>
                  <a:pt x="143" y="1263650"/>
                  <a:pt x="71" y="1041400"/>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8" name="グループ化 17"/>
          <p:cNvGrpSpPr/>
          <p:nvPr/>
        </p:nvGrpSpPr>
        <p:grpSpPr>
          <a:xfrm rot="2116704">
            <a:off x="2873391" y="4764668"/>
            <a:ext cx="304800" cy="304800"/>
            <a:chOff x="2305050" y="3905250"/>
            <a:chExt cx="304800" cy="304800"/>
          </a:xfrm>
        </p:grpSpPr>
        <p:sp>
          <p:nvSpPr>
            <p:cNvPr id="19" name="円/楕円 18"/>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p:cNvCxnSpPr>
              <a:endCxn id="19"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円/楕円 20"/>
          <p:cNvSpPr/>
          <p:nvPr/>
        </p:nvSpPr>
        <p:spPr>
          <a:xfrm>
            <a:off x="3042692" y="4881180"/>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22" name="直線コネクタ 21"/>
          <p:cNvCxnSpPr>
            <a:cxnSpLocks noChangeAspect="1"/>
          </p:cNvCxnSpPr>
          <p:nvPr/>
        </p:nvCxnSpPr>
        <p:spPr>
          <a:xfrm flipV="1">
            <a:off x="3067385" y="4382719"/>
            <a:ext cx="256165" cy="49957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cxnSpLocks noChangeAspect="1"/>
          </p:cNvCxnSpPr>
          <p:nvPr/>
        </p:nvCxnSpPr>
        <p:spPr>
          <a:xfrm flipV="1">
            <a:off x="3047535" y="4569805"/>
            <a:ext cx="119035" cy="3240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a:cxnSpLocks noChangeAspect="1"/>
          </p:cNvCxnSpPr>
          <p:nvPr/>
        </p:nvCxnSpPr>
        <p:spPr>
          <a:xfrm flipV="1">
            <a:off x="3048215" y="4469041"/>
            <a:ext cx="340929" cy="4220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cxnSpLocks noChangeAspect="1"/>
          </p:cNvCxnSpPr>
          <p:nvPr/>
        </p:nvCxnSpPr>
        <p:spPr>
          <a:xfrm flipV="1">
            <a:off x="3059644" y="4690371"/>
            <a:ext cx="472364" cy="18870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a:cxnSpLocks noChangeAspect="1"/>
          </p:cNvCxnSpPr>
          <p:nvPr/>
        </p:nvCxnSpPr>
        <p:spPr>
          <a:xfrm flipV="1">
            <a:off x="3059644" y="4709370"/>
            <a:ext cx="761878" cy="16971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cxnSpLocks noChangeAspect="1"/>
          </p:cNvCxnSpPr>
          <p:nvPr/>
        </p:nvCxnSpPr>
        <p:spPr>
          <a:xfrm flipV="1">
            <a:off x="3059644" y="4881180"/>
            <a:ext cx="2087863" cy="1423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cxnSpLocks noChangeAspect="1"/>
          </p:cNvCxnSpPr>
          <p:nvPr/>
        </p:nvCxnSpPr>
        <p:spPr>
          <a:xfrm>
            <a:off x="3059644" y="4881180"/>
            <a:ext cx="2087863" cy="14713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cxnSpLocks noChangeAspect="1"/>
          </p:cNvCxnSpPr>
          <p:nvPr/>
        </p:nvCxnSpPr>
        <p:spPr>
          <a:xfrm>
            <a:off x="3059644" y="4881180"/>
            <a:ext cx="2087863" cy="3135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a:cxnSpLocks noChangeAspect="1"/>
          </p:cNvCxnSpPr>
          <p:nvPr/>
        </p:nvCxnSpPr>
        <p:spPr>
          <a:xfrm>
            <a:off x="3059644" y="4881180"/>
            <a:ext cx="2087863" cy="45178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3849860" y="4220789"/>
            <a:ext cx="1036380" cy="369332"/>
          </a:xfrm>
          <a:prstGeom prst="rect">
            <a:avLst/>
          </a:prstGeom>
          <a:noFill/>
        </p:spPr>
        <p:txBody>
          <a:bodyPr wrap="square" rtlCol="0">
            <a:spAutoFit/>
          </a:bodyPr>
          <a:lstStyle/>
          <a:p>
            <a:r>
              <a:rPr lang="ja-JP" altLang="en-US" b="1" dirty="0" smtClean="0">
                <a:solidFill>
                  <a:srgbClr val="7030A0"/>
                </a:solidFill>
              </a:rPr>
              <a:t>実観測</a:t>
            </a:r>
            <a:endParaRPr lang="ja-JP" altLang="en-US" b="1" dirty="0">
              <a:solidFill>
                <a:srgbClr val="7030A0"/>
              </a:solidFill>
            </a:endParaRPr>
          </a:p>
        </p:txBody>
      </p:sp>
      <p:sp>
        <p:nvSpPr>
          <p:cNvPr id="96" name="円/楕円 95"/>
          <p:cNvSpPr/>
          <p:nvPr/>
        </p:nvSpPr>
        <p:spPr>
          <a:xfrm>
            <a:off x="3059550" y="4252186"/>
            <a:ext cx="392042" cy="3893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人</a:t>
            </a:r>
            <a:endParaRPr kumimoji="1" lang="ja-JP" altLang="en-US" dirty="0"/>
          </a:p>
        </p:txBody>
      </p:sp>
      <p:sp>
        <p:nvSpPr>
          <p:cNvPr id="101" name="正方形/長方形 100"/>
          <p:cNvSpPr/>
          <p:nvPr/>
        </p:nvSpPr>
        <p:spPr>
          <a:xfrm>
            <a:off x="5364919" y="3772792"/>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フリーフォーム 101"/>
          <p:cNvSpPr/>
          <p:nvPr/>
        </p:nvSpPr>
        <p:spPr>
          <a:xfrm>
            <a:off x="5423197" y="3791444"/>
            <a:ext cx="5096273"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2140 w 5040865"/>
              <a:gd name="connsiteY0" fmla="*/ 819150 h 1485900"/>
              <a:gd name="connsiteX1" fmla="*/ 2431015 w 5040865"/>
              <a:gd name="connsiteY1" fmla="*/ 819150 h 1485900"/>
              <a:gd name="connsiteX2" fmla="*/ 2431015 w 5040865"/>
              <a:gd name="connsiteY2" fmla="*/ 0 h 1485900"/>
              <a:gd name="connsiteX3" fmla="*/ 3402565 w 5040865"/>
              <a:gd name="connsiteY3" fmla="*/ 0 h 1485900"/>
              <a:gd name="connsiteX4" fmla="*/ 3402565 w 5040865"/>
              <a:gd name="connsiteY4" fmla="*/ 790575 h 1485900"/>
              <a:gd name="connsiteX5" fmla="*/ 5040865 w 5040865"/>
              <a:gd name="connsiteY5" fmla="*/ 790575 h 1485900"/>
              <a:gd name="connsiteX6" fmla="*/ 5040865 w 5040865"/>
              <a:gd name="connsiteY6" fmla="*/ 1485900 h 1485900"/>
              <a:gd name="connsiteX7" fmla="*/ 0 w 5040865"/>
              <a:gd name="connsiteY7" fmla="*/ 1483845 h 1485900"/>
              <a:gd name="connsiteX8" fmla="*/ 2140 w 5040865"/>
              <a:gd name="connsiteY8" fmla="*/ 819150 h 1485900"/>
              <a:gd name="connsiteX0" fmla="*/ 184 w 5038909"/>
              <a:gd name="connsiteY0" fmla="*/ 819150 h 1485900"/>
              <a:gd name="connsiteX1" fmla="*/ 2429059 w 5038909"/>
              <a:gd name="connsiteY1" fmla="*/ 819150 h 1485900"/>
              <a:gd name="connsiteX2" fmla="*/ 2429059 w 5038909"/>
              <a:gd name="connsiteY2" fmla="*/ 0 h 1485900"/>
              <a:gd name="connsiteX3" fmla="*/ 3400609 w 5038909"/>
              <a:gd name="connsiteY3" fmla="*/ 0 h 1485900"/>
              <a:gd name="connsiteX4" fmla="*/ 3400609 w 5038909"/>
              <a:gd name="connsiteY4" fmla="*/ 790575 h 1485900"/>
              <a:gd name="connsiteX5" fmla="*/ 5038909 w 5038909"/>
              <a:gd name="connsiteY5" fmla="*/ 790575 h 1485900"/>
              <a:gd name="connsiteX6" fmla="*/ 5038909 w 5038909"/>
              <a:gd name="connsiteY6" fmla="*/ 1485900 h 1485900"/>
              <a:gd name="connsiteX7" fmla="*/ 398 w 5038909"/>
              <a:gd name="connsiteY7" fmla="*/ 1483845 h 1485900"/>
              <a:gd name="connsiteX8" fmla="*/ 184 w 5038909"/>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909" h="1485900">
                <a:moveTo>
                  <a:pt x="184" y="819150"/>
                </a:moveTo>
                <a:lnTo>
                  <a:pt x="2429059" y="819150"/>
                </a:lnTo>
                <a:lnTo>
                  <a:pt x="2429059" y="0"/>
                </a:lnTo>
                <a:lnTo>
                  <a:pt x="3400609" y="0"/>
                </a:lnTo>
                <a:lnTo>
                  <a:pt x="3400609" y="790575"/>
                </a:lnTo>
                <a:lnTo>
                  <a:pt x="5038909" y="790575"/>
                </a:lnTo>
                <a:lnTo>
                  <a:pt x="5038909" y="1485900"/>
                </a:lnTo>
                <a:lnTo>
                  <a:pt x="398" y="1483845"/>
                </a:lnTo>
                <a:cubicBezTo>
                  <a:pt x="1111" y="1262280"/>
                  <a:pt x="-529" y="1040715"/>
                  <a:pt x="184"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03" name="グループ化 102"/>
          <p:cNvGrpSpPr/>
          <p:nvPr/>
        </p:nvGrpSpPr>
        <p:grpSpPr>
          <a:xfrm rot="2116704">
            <a:off x="8222457" y="4772128"/>
            <a:ext cx="304800" cy="304800"/>
            <a:chOff x="2305050" y="3905250"/>
            <a:chExt cx="304800" cy="304800"/>
          </a:xfrm>
        </p:grpSpPr>
        <p:sp>
          <p:nvSpPr>
            <p:cNvPr id="104" name="円/楕円 103"/>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5" name="直線コネクタ 104"/>
            <p:cNvCxnSpPr>
              <a:endCxn id="104"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6" name="円/楕円 105"/>
          <p:cNvSpPr/>
          <p:nvPr/>
        </p:nvSpPr>
        <p:spPr>
          <a:xfrm>
            <a:off x="8391758" y="4888640"/>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07" name="直線コネクタ 106"/>
          <p:cNvCxnSpPr>
            <a:cxnSpLocks noChangeAspect="1"/>
          </p:cNvCxnSpPr>
          <p:nvPr/>
        </p:nvCxnSpPr>
        <p:spPr>
          <a:xfrm flipV="1">
            <a:off x="8416451" y="2774941"/>
            <a:ext cx="1084401" cy="211481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a:cxnSpLocks noChangeAspect="1"/>
          </p:cNvCxnSpPr>
          <p:nvPr/>
        </p:nvCxnSpPr>
        <p:spPr>
          <a:xfrm flipV="1">
            <a:off x="8396601" y="2560245"/>
            <a:ext cx="860072" cy="234102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p:cNvCxnSpPr>
            <a:cxnSpLocks noChangeAspect="1"/>
          </p:cNvCxnSpPr>
          <p:nvPr/>
        </p:nvCxnSpPr>
        <p:spPr>
          <a:xfrm flipV="1">
            <a:off x="8397281" y="2983680"/>
            <a:ext cx="1546819" cy="191487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p:cNvCxnSpPr>
            <a:cxnSpLocks noChangeAspect="1"/>
          </p:cNvCxnSpPr>
          <p:nvPr/>
        </p:nvCxnSpPr>
        <p:spPr>
          <a:xfrm flipV="1">
            <a:off x="8408710" y="4697831"/>
            <a:ext cx="472364" cy="18870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a:cxnSpLocks noChangeAspect="1"/>
          </p:cNvCxnSpPr>
          <p:nvPr/>
        </p:nvCxnSpPr>
        <p:spPr>
          <a:xfrm flipV="1">
            <a:off x="8408710" y="4716830"/>
            <a:ext cx="761878" cy="16971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a:cxnSpLocks noChangeAspect="1"/>
          </p:cNvCxnSpPr>
          <p:nvPr/>
        </p:nvCxnSpPr>
        <p:spPr>
          <a:xfrm flipV="1">
            <a:off x="8408710" y="4888640"/>
            <a:ext cx="2087863" cy="1423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a:cxnSpLocks noChangeAspect="1"/>
          </p:cNvCxnSpPr>
          <p:nvPr/>
        </p:nvCxnSpPr>
        <p:spPr>
          <a:xfrm>
            <a:off x="8408710" y="4888640"/>
            <a:ext cx="2087863" cy="14713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a:cxnSpLocks noChangeAspect="1"/>
          </p:cNvCxnSpPr>
          <p:nvPr/>
        </p:nvCxnSpPr>
        <p:spPr>
          <a:xfrm>
            <a:off x="8408710" y="4888640"/>
            <a:ext cx="2087863" cy="3135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a:cxnSpLocks noChangeAspect="1"/>
          </p:cNvCxnSpPr>
          <p:nvPr/>
        </p:nvCxnSpPr>
        <p:spPr>
          <a:xfrm>
            <a:off x="8408710" y="4888640"/>
            <a:ext cx="2087863" cy="45178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6" name="テキスト ボックス 115"/>
          <p:cNvSpPr txBox="1"/>
          <p:nvPr/>
        </p:nvSpPr>
        <p:spPr>
          <a:xfrm>
            <a:off x="9198926" y="4228249"/>
            <a:ext cx="1036380" cy="369332"/>
          </a:xfrm>
          <a:prstGeom prst="rect">
            <a:avLst/>
          </a:prstGeom>
          <a:noFill/>
        </p:spPr>
        <p:txBody>
          <a:bodyPr wrap="square" rtlCol="0">
            <a:spAutoFit/>
          </a:bodyPr>
          <a:lstStyle/>
          <a:p>
            <a:r>
              <a:rPr lang="ja-JP" altLang="en-US" b="1" dirty="0" smtClean="0">
                <a:solidFill>
                  <a:srgbClr val="7030A0"/>
                </a:solidFill>
              </a:rPr>
              <a:t>実観測</a:t>
            </a:r>
            <a:endParaRPr lang="ja-JP" altLang="en-US" b="1" dirty="0">
              <a:solidFill>
                <a:srgbClr val="7030A0"/>
              </a:solidFill>
            </a:endParaRPr>
          </a:p>
        </p:txBody>
      </p:sp>
      <p:sp>
        <p:nvSpPr>
          <p:cNvPr id="118" name="正方形/長方形 117"/>
          <p:cNvSpPr/>
          <p:nvPr/>
        </p:nvSpPr>
        <p:spPr>
          <a:xfrm>
            <a:off x="7948172" y="4248674"/>
            <a:ext cx="790038"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反射</a:t>
            </a:r>
            <a:endParaRPr kumimoji="1" lang="ja-JP" altLang="en-US" dirty="0"/>
          </a:p>
        </p:txBody>
      </p:sp>
      <p:sp>
        <p:nvSpPr>
          <p:cNvPr id="123" name="正方形/長方形 122"/>
          <p:cNvSpPr/>
          <p:nvPr/>
        </p:nvSpPr>
        <p:spPr>
          <a:xfrm>
            <a:off x="-222" y="5705053"/>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p:cNvSpPr/>
          <p:nvPr/>
        </p:nvSpPr>
        <p:spPr>
          <a:xfrm>
            <a:off x="55286" y="5723705"/>
            <a:ext cx="5099044" cy="1724533"/>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12342 w 5051067"/>
              <a:gd name="connsiteY0" fmla="*/ 819150 h 1485900"/>
              <a:gd name="connsiteX1" fmla="*/ 2441217 w 5051067"/>
              <a:gd name="connsiteY1" fmla="*/ 819150 h 1485900"/>
              <a:gd name="connsiteX2" fmla="*/ 2441217 w 5051067"/>
              <a:gd name="connsiteY2" fmla="*/ 0 h 1485900"/>
              <a:gd name="connsiteX3" fmla="*/ 3412767 w 5051067"/>
              <a:gd name="connsiteY3" fmla="*/ 0 h 1485900"/>
              <a:gd name="connsiteX4" fmla="*/ 3412767 w 5051067"/>
              <a:gd name="connsiteY4" fmla="*/ 790575 h 1485900"/>
              <a:gd name="connsiteX5" fmla="*/ 5051067 w 5051067"/>
              <a:gd name="connsiteY5" fmla="*/ 790575 h 1485900"/>
              <a:gd name="connsiteX6" fmla="*/ 5051067 w 5051067"/>
              <a:gd name="connsiteY6" fmla="*/ 1485900 h 1485900"/>
              <a:gd name="connsiteX7" fmla="*/ 0 w 5051067"/>
              <a:gd name="connsiteY7" fmla="*/ 1485900 h 1485900"/>
              <a:gd name="connsiteX8" fmla="*/ 12342 w 5051067"/>
              <a:gd name="connsiteY8" fmla="*/ 819150 h 1485900"/>
              <a:gd name="connsiteX0" fmla="*/ 6063 w 5044788"/>
              <a:gd name="connsiteY0" fmla="*/ 819150 h 1485900"/>
              <a:gd name="connsiteX1" fmla="*/ 2434938 w 5044788"/>
              <a:gd name="connsiteY1" fmla="*/ 819150 h 1485900"/>
              <a:gd name="connsiteX2" fmla="*/ 2434938 w 5044788"/>
              <a:gd name="connsiteY2" fmla="*/ 0 h 1485900"/>
              <a:gd name="connsiteX3" fmla="*/ 3406488 w 5044788"/>
              <a:gd name="connsiteY3" fmla="*/ 0 h 1485900"/>
              <a:gd name="connsiteX4" fmla="*/ 3406488 w 5044788"/>
              <a:gd name="connsiteY4" fmla="*/ 790575 h 1485900"/>
              <a:gd name="connsiteX5" fmla="*/ 5044788 w 5044788"/>
              <a:gd name="connsiteY5" fmla="*/ 790575 h 1485900"/>
              <a:gd name="connsiteX6" fmla="*/ 5044788 w 5044788"/>
              <a:gd name="connsiteY6" fmla="*/ 1485900 h 1485900"/>
              <a:gd name="connsiteX7" fmla="*/ 0 w 5044788"/>
              <a:gd name="connsiteY7" fmla="*/ 1485900 h 1485900"/>
              <a:gd name="connsiteX8" fmla="*/ 6063 w 5044788"/>
              <a:gd name="connsiteY8" fmla="*/ 819150 h 1485900"/>
              <a:gd name="connsiteX0" fmla="*/ 2924 w 5041649"/>
              <a:gd name="connsiteY0" fmla="*/ 819150 h 1488641"/>
              <a:gd name="connsiteX1" fmla="*/ 2431799 w 5041649"/>
              <a:gd name="connsiteY1" fmla="*/ 819150 h 1488641"/>
              <a:gd name="connsiteX2" fmla="*/ 2431799 w 5041649"/>
              <a:gd name="connsiteY2" fmla="*/ 0 h 1488641"/>
              <a:gd name="connsiteX3" fmla="*/ 3403349 w 5041649"/>
              <a:gd name="connsiteY3" fmla="*/ 0 h 1488641"/>
              <a:gd name="connsiteX4" fmla="*/ 3403349 w 5041649"/>
              <a:gd name="connsiteY4" fmla="*/ 790575 h 1488641"/>
              <a:gd name="connsiteX5" fmla="*/ 5041649 w 5041649"/>
              <a:gd name="connsiteY5" fmla="*/ 790575 h 1488641"/>
              <a:gd name="connsiteX6" fmla="*/ 5041649 w 5041649"/>
              <a:gd name="connsiteY6" fmla="*/ 1485900 h 1488641"/>
              <a:gd name="connsiteX7" fmla="*/ 0 w 5041649"/>
              <a:gd name="connsiteY7" fmla="*/ 1488641 h 1488641"/>
              <a:gd name="connsiteX8" fmla="*/ 2924 w 5041649"/>
              <a:gd name="connsiteY8" fmla="*/ 819150 h 1488641"/>
              <a:gd name="connsiteX0" fmla="*/ 2924 w 5041649"/>
              <a:gd name="connsiteY0" fmla="*/ 819150 h 1488641"/>
              <a:gd name="connsiteX1" fmla="*/ 2431799 w 5041649"/>
              <a:gd name="connsiteY1" fmla="*/ 819150 h 1488641"/>
              <a:gd name="connsiteX2" fmla="*/ 2431799 w 5041649"/>
              <a:gd name="connsiteY2" fmla="*/ 0 h 1488641"/>
              <a:gd name="connsiteX3" fmla="*/ 3403349 w 5041649"/>
              <a:gd name="connsiteY3" fmla="*/ 0 h 1488641"/>
              <a:gd name="connsiteX4" fmla="*/ 3403349 w 5041649"/>
              <a:gd name="connsiteY4" fmla="*/ 790575 h 1488641"/>
              <a:gd name="connsiteX5" fmla="*/ 5041649 w 5041649"/>
              <a:gd name="connsiteY5" fmla="*/ 790575 h 1488641"/>
              <a:gd name="connsiteX6" fmla="*/ 5041649 w 5041649"/>
              <a:gd name="connsiteY6" fmla="*/ 1485900 h 1488641"/>
              <a:gd name="connsiteX7" fmla="*/ 0 w 5041649"/>
              <a:gd name="connsiteY7" fmla="*/ 1488641 h 1488641"/>
              <a:gd name="connsiteX8" fmla="*/ 2924 w 5041649"/>
              <a:gd name="connsiteY8" fmla="*/ 819150 h 1488641"/>
              <a:gd name="connsiteX0" fmla="*/ 121 w 5038846"/>
              <a:gd name="connsiteY0" fmla="*/ 819150 h 1488641"/>
              <a:gd name="connsiteX1" fmla="*/ 2428996 w 5038846"/>
              <a:gd name="connsiteY1" fmla="*/ 819150 h 1488641"/>
              <a:gd name="connsiteX2" fmla="*/ 2428996 w 5038846"/>
              <a:gd name="connsiteY2" fmla="*/ 0 h 1488641"/>
              <a:gd name="connsiteX3" fmla="*/ 3400546 w 5038846"/>
              <a:gd name="connsiteY3" fmla="*/ 0 h 1488641"/>
              <a:gd name="connsiteX4" fmla="*/ 3400546 w 5038846"/>
              <a:gd name="connsiteY4" fmla="*/ 790575 h 1488641"/>
              <a:gd name="connsiteX5" fmla="*/ 5038846 w 5038846"/>
              <a:gd name="connsiteY5" fmla="*/ 790575 h 1488641"/>
              <a:gd name="connsiteX6" fmla="*/ 5038846 w 5038846"/>
              <a:gd name="connsiteY6" fmla="*/ 1485900 h 1488641"/>
              <a:gd name="connsiteX7" fmla="*/ 3476 w 5038846"/>
              <a:gd name="connsiteY7" fmla="*/ 1488641 h 1488641"/>
              <a:gd name="connsiteX8" fmla="*/ 121 w 5038846"/>
              <a:gd name="connsiteY8" fmla="*/ 819150 h 1488641"/>
              <a:gd name="connsiteX0" fmla="*/ 2923 w 5041648"/>
              <a:gd name="connsiteY0" fmla="*/ 819150 h 1488641"/>
              <a:gd name="connsiteX1" fmla="*/ 2431798 w 5041648"/>
              <a:gd name="connsiteY1" fmla="*/ 819150 h 1488641"/>
              <a:gd name="connsiteX2" fmla="*/ 2431798 w 5041648"/>
              <a:gd name="connsiteY2" fmla="*/ 0 h 1488641"/>
              <a:gd name="connsiteX3" fmla="*/ 3403348 w 5041648"/>
              <a:gd name="connsiteY3" fmla="*/ 0 h 1488641"/>
              <a:gd name="connsiteX4" fmla="*/ 3403348 w 5041648"/>
              <a:gd name="connsiteY4" fmla="*/ 790575 h 1488641"/>
              <a:gd name="connsiteX5" fmla="*/ 5041648 w 5041648"/>
              <a:gd name="connsiteY5" fmla="*/ 790575 h 1488641"/>
              <a:gd name="connsiteX6" fmla="*/ 5041648 w 5041648"/>
              <a:gd name="connsiteY6" fmla="*/ 1485900 h 1488641"/>
              <a:gd name="connsiteX7" fmla="*/ 0 w 5041648"/>
              <a:gd name="connsiteY7" fmla="*/ 1488641 h 1488641"/>
              <a:gd name="connsiteX8" fmla="*/ 2923 w 5041648"/>
              <a:gd name="connsiteY8" fmla="*/ 819150 h 148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1648" h="1488641">
                <a:moveTo>
                  <a:pt x="2923" y="819150"/>
                </a:moveTo>
                <a:lnTo>
                  <a:pt x="2431798" y="819150"/>
                </a:lnTo>
                <a:lnTo>
                  <a:pt x="2431798" y="0"/>
                </a:lnTo>
                <a:lnTo>
                  <a:pt x="3403348" y="0"/>
                </a:lnTo>
                <a:lnTo>
                  <a:pt x="3403348" y="790575"/>
                </a:lnTo>
                <a:lnTo>
                  <a:pt x="5041648" y="790575"/>
                </a:lnTo>
                <a:lnTo>
                  <a:pt x="5041648" y="1485900"/>
                </a:lnTo>
                <a:lnTo>
                  <a:pt x="0" y="1488641"/>
                </a:lnTo>
                <a:cubicBezTo>
                  <a:pt x="975" y="1265477"/>
                  <a:pt x="1948" y="1042314"/>
                  <a:pt x="2923"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25" name="グループ化 124"/>
          <p:cNvGrpSpPr/>
          <p:nvPr/>
        </p:nvGrpSpPr>
        <p:grpSpPr>
          <a:xfrm rot="1345973">
            <a:off x="2628889" y="6366077"/>
            <a:ext cx="304800" cy="304800"/>
            <a:chOff x="2305050" y="3905250"/>
            <a:chExt cx="304800" cy="304800"/>
          </a:xfrm>
        </p:grpSpPr>
        <p:sp>
          <p:nvSpPr>
            <p:cNvPr id="126" name="円/楕円 125"/>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7" name="直線コネクタ 126"/>
            <p:cNvCxnSpPr>
              <a:endCxn id="126"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8" name="円/楕円 127"/>
          <p:cNvSpPr/>
          <p:nvPr/>
        </p:nvSpPr>
        <p:spPr>
          <a:xfrm rot="20829269">
            <a:off x="2786989" y="6481627"/>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29" name="直線コネクタ 128"/>
          <p:cNvCxnSpPr>
            <a:cxnSpLocks noChangeAspect="1"/>
          </p:cNvCxnSpPr>
          <p:nvPr/>
        </p:nvCxnSpPr>
        <p:spPr>
          <a:xfrm rot="20829269" flipV="1">
            <a:off x="2736861" y="5759058"/>
            <a:ext cx="355768" cy="69382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a:cxnSpLocks noChangeAspect="1"/>
          </p:cNvCxnSpPr>
          <p:nvPr/>
        </p:nvCxnSpPr>
        <p:spPr>
          <a:xfrm rot="20829269" flipV="1">
            <a:off x="2728074" y="5745016"/>
            <a:ext cx="262959" cy="71574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a:cxnSpLocks noChangeAspect="1"/>
          </p:cNvCxnSpPr>
          <p:nvPr/>
        </p:nvCxnSpPr>
        <p:spPr>
          <a:xfrm rot="20829269" flipV="1">
            <a:off x="2760955" y="5763228"/>
            <a:ext cx="525918" cy="6510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a:cxnSpLocks noChangeAspect="1"/>
          </p:cNvCxnSpPr>
          <p:nvPr/>
        </p:nvCxnSpPr>
        <p:spPr>
          <a:xfrm rot="20829269" flipV="1">
            <a:off x="2773842" y="6103775"/>
            <a:ext cx="766905" cy="30637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3" name="直線コネクタ 132"/>
          <p:cNvCxnSpPr>
            <a:cxnSpLocks noChangeAspect="1"/>
          </p:cNvCxnSpPr>
          <p:nvPr/>
        </p:nvCxnSpPr>
        <p:spPr>
          <a:xfrm rot="20829269" flipV="1">
            <a:off x="2783494" y="6249912"/>
            <a:ext cx="736659" cy="16409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p:cNvCxnSpPr>
            <a:cxnSpLocks noChangeAspect="1"/>
          </p:cNvCxnSpPr>
          <p:nvPr/>
        </p:nvCxnSpPr>
        <p:spPr>
          <a:xfrm flipV="1">
            <a:off x="2808438" y="6333451"/>
            <a:ext cx="674301" cy="15376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a:cxnSpLocks noChangeAspect="1"/>
          </p:cNvCxnSpPr>
          <p:nvPr/>
        </p:nvCxnSpPr>
        <p:spPr>
          <a:xfrm flipV="1">
            <a:off x="2806324" y="6381352"/>
            <a:ext cx="684544" cy="10615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a:cxnSpLocks noChangeAspect="1"/>
          </p:cNvCxnSpPr>
          <p:nvPr/>
        </p:nvCxnSpPr>
        <p:spPr>
          <a:xfrm flipV="1">
            <a:off x="2806317" y="6440046"/>
            <a:ext cx="679106" cy="5111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p:cNvCxnSpPr>
            <a:cxnSpLocks noChangeAspect="1"/>
          </p:cNvCxnSpPr>
          <p:nvPr/>
        </p:nvCxnSpPr>
        <p:spPr>
          <a:xfrm flipV="1">
            <a:off x="2806315" y="6487077"/>
            <a:ext cx="679443" cy="754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8" name="テキスト ボックス 137"/>
          <p:cNvSpPr txBox="1"/>
          <p:nvPr/>
        </p:nvSpPr>
        <p:spPr>
          <a:xfrm>
            <a:off x="3791425" y="6215052"/>
            <a:ext cx="1036380" cy="369332"/>
          </a:xfrm>
          <a:prstGeom prst="rect">
            <a:avLst/>
          </a:prstGeom>
          <a:noFill/>
        </p:spPr>
        <p:txBody>
          <a:bodyPr wrap="square" rtlCol="0">
            <a:spAutoFit/>
          </a:bodyPr>
          <a:lstStyle/>
          <a:p>
            <a:r>
              <a:rPr lang="ja-JP" altLang="en-US" b="1" dirty="0" smtClean="0">
                <a:solidFill>
                  <a:srgbClr val="7030A0"/>
                </a:solidFill>
              </a:rPr>
              <a:t>実観測</a:t>
            </a:r>
            <a:endParaRPr lang="ja-JP" altLang="en-US" b="1" dirty="0">
              <a:solidFill>
                <a:srgbClr val="7030A0"/>
              </a:solidFill>
            </a:endParaRPr>
          </a:p>
        </p:txBody>
      </p:sp>
      <p:sp>
        <p:nvSpPr>
          <p:cNvPr id="146" name="四角形吹き出し 145"/>
          <p:cNvSpPr/>
          <p:nvPr/>
        </p:nvSpPr>
        <p:spPr>
          <a:xfrm>
            <a:off x="130943" y="5747528"/>
            <a:ext cx="2255429" cy="710722"/>
          </a:xfrm>
          <a:prstGeom prst="wedgeRectCallout">
            <a:avLst>
              <a:gd name="adj1" fmla="val 59439"/>
              <a:gd name="adj2" fmla="val 440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ロボット自体が</a:t>
            </a:r>
            <a:endParaRPr kumimoji="1" lang="en-US" altLang="ja-JP" dirty="0" smtClean="0"/>
          </a:p>
          <a:p>
            <a:pPr algn="ctr"/>
            <a:r>
              <a:rPr kumimoji="1" lang="ja-JP" altLang="en-US" dirty="0" smtClean="0"/>
              <a:t>人に移動させられた</a:t>
            </a:r>
            <a:endParaRPr kumimoji="1" lang="ja-JP" altLang="en-US" dirty="0"/>
          </a:p>
        </p:txBody>
      </p:sp>
      <p:sp>
        <p:nvSpPr>
          <p:cNvPr id="147" name="正方形/長方形 146"/>
          <p:cNvSpPr/>
          <p:nvPr/>
        </p:nvSpPr>
        <p:spPr>
          <a:xfrm>
            <a:off x="5379982" y="5705373"/>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フリーフォーム 147"/>
          <p:cNvSpPr/>
          <p:nvPr/>
        </p:nvSpPr>
        <p:spPr>
          <a:xfrm>
            <a:off x="5483241" y="5727378"/>
            <a:ext cx="5098251" cy="1723740"/>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2140 w 5040865"/>
              <a:gd name="connsiteY0" fmla="*/ 819150 h 1487956"/>
              <a:gd name="connsiteX1" fmla="*/ 2431015 w 5040865"/>
              <a:gd name="connsiteY1" fmla="*/ 819150 h 1487956"/>
              <a:gd name="connsiteX2" fmla="*/ 2431015 w 5040865"/>
              <a:gd name="connsiteY2" fmla="*/ 0 h 1487956"/>
              <a:gd name="connsiteX3" fmla="*/ 3402565 w 5040865"/>
              <a:gd name="connsiteY3" fmla="*/ 0 h 1487956"/>
              <a:gd name="connsiteX4" fmla="*/ 3402565 w 5040865"/>
              <a:gd name="connsiteY4" fmla="*/ 790575 h 1487956"/>
              <a:gd name="connsiteX5" fmla="*/ 5040865 w 5040865"/>
              <a:gd name="connsiteY5" fmla="*/ 790575 h 1487956"/>
              <a:gd name="connsiteX6" fmla="*/ 5040865 w 5040865"/>
              <a:gd name="connsiteY6" fmla="*/ 1485900 h 1487956"/>
              <a:gd name="connsiteX7" fmla="*/ 0 w 5040865"/>
              <a:gd name="connsiteY7" fmla="*/ 1487956 h 1487956"/>
              <a:gd name="connsiteX8" fmla="*/ 2140 w 5040865"/>
              <a:gd name="connsiteY8" fmla="*/ 819150 h 1487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0865" h="1487956">
                <a:moveTo>
                  <a:pt x="2140" y="819150"/>
                </a:moveTo>
                <a:lnTo>
                  <a:pt x="2431015" y="819150"/>
                </a:lnTo>
                <a:lnTo>
                  <a:pt x="2431015" y="0"/>
                </a:lnTo>
                <a:lnTo>
                  <a:pt x="3402565" y="0"/>
                </a:lnTo>
                <a:lnTo>
                  <a:pt x="3402565" y="790575"/>
                </a:lnTo>
                <a:lnTo>
                  <a:pt x="5040865" y="790575"/>
                </a:lnTo>
                <a:lnTo>
                  <a:pt x="5040865" y="1485900"/>
                </a:lnTo>
                <a:lnTo>
                  <a:pt x="0" y="1487956"/>
                </a:lnTo>
                <a:cubicBezTo>
                  <a:pt x="713" y="1265021"/>
                  <a:pt x="1427" y="1042085"/>
                  <a:pt x="214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9" name="円/楕円 148"/>
          <p:cNvSpPr/>
          <p:nvPr/>
        </p:nvSpPr>
        <p:spPr>
          <a:xfrm rot="2869555">
            <a:off x="8426423" y="6837639"/>
            <a:ext cx="279836" cy="264438"/>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円/楕円 152"/>
          <p:cNvSpPr/>
          <p:nvPr/>
        </p:nvSpPr>
        <p:spPr>
          <a:xfrm>
            <a:off x="8382498" y="680183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4" name="円/楕円 153"/>
          <p:cNvSpPr/>
          <p:nvPr/>
        </p:nvSpPr>
        <p:spPr>
          <a:xfrm>
            <a:off x="8199371" y="6481377"/>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5" name="円/楕円 154"/>
          <p:cNvSpPr/>
          <p:nvPr/>
        </p:nvSpPr>
        <p:spPr>
          <a:xfrm>
            <a:off x="8094891" y="6403650"/>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6" name="円/楕円 155"/>
          <p:cNvSpPr/>
          <p:nvPr/>
        </p:nvSpPr>
        <p:spPr>
          <a:xfrm>
            <a:off x="8357633" y="6662304"/>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7" name="円/楕円 156"/>
          <p:cNvSpPr/>
          <p:nvPr/>
        </p:nvSpPr>
        <p:spPr>
          <a:xfrm>
            <a:off x="8393637" y="6718613"/>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8" name="円/楕円 157"/>
          <p:cNvSpPr/>
          <p:nvPr/>
        </p:nvSpPr>
        <p:spPr>
          <a:xfrm>
            <a:off x="8447121" y="6861986"/>
            <a:ext cx="36000" cy="360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9" name="円/楕円 158"/>
          <p:cNvSpPr/>
          <p:nvPr/>
        </p:nvSpPr>
        <p:spPr>
          <a:xfrm>
            <a:off x="8460457" y="6539248"/>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0" name="円/楕円 159"/>
          <p:cNvSpPr/>
          <p:nvPr/>
        </p:nvSpPr>
        <p:spPr>
          <a:xfrm>
            <a:off x="8523957" y="6740886"/>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1" name="円/楕円 160"/>
          <p:cNvSpPr/>
          <p:nvPr/>
        </p:nvSpPr>
        <p:spPr>
          <a:xfrm>
            <a:off x="8239672" y="6580862"/>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2" name="円/楕円 161"/>
          <p:cNvSpPr/>
          <p:nvPr/>
        </p:nvSpPr>
        <p:spPr>
          <a:xfrm>
            <a:off x="8497142" y="693748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3" name="円/楕円 162"/>
          <p:cNvSpPr/>
          <p:nvPr/>
        </p:nvSpPr>
        <p:spPr>
          <a:xfrm>
            <a:off x="8317631" y="6561128"/>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4" name="円/楕円 163"/>
          <p:cNvSpPr/>
          <p:nvPr/>
        </p:nvSpPr>
        <p:spPr>
          <a:xfrm>
            <a:off x="8277383" y="6754562"/>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5" name="円/楕円 164"/>
          <p:cNvSpPr/>
          <p:nvPr/>
        </p:nvSpPr>
        <p:spPr>
          <a:xfrm>
            <a:off x="8496608" y="6642800"/>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6" name="円/楕円 165"/>
          <p:cNvSpPr/>
          <p:nvPr/>
        </p:nvSpPr>
        <p:spPr>
          <a:xfrm>
            <a:off x="8018695" y="6287005"/>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7" name="円/楕円 166"/>
          <p:cNvSpPr/>
          <p:nvPr/>
        </p:nvSpPr>
        <p:spPr>
          <a:xfrm>
            <a:off x="8578272" y="696362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8" name="円/楕円 167"/>
          <p:cNvSpPr/>
          <p:nvPr/>
        </p:nvSpPr>
        <p:spPr>
          <a:xfrm>
            <a:off x="8614811" y="7117388"/>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9" name="円/楕円 168"/>
          <p:cNvSpPr/>
          <p:nvPr/>
        </p:nvSpPr>
        <p:spPr>
          <a:xfrm>
            <a:off x="8384453" y="6598252"/>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0" name="円/楕円 169"/>
          <p:cNvSpPr/>
          <p:nvPr/>
        </p:nvSpPr>
        <p:spPr>
          <a:xfrm>
            <a:off x="8217203" y="6691060"/>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1" name="円/楕円 170"/>
          <p:cNvSpPr/>
          <p:nvPr/>
        </p:nvSpPr>
        <p:spPr>
          <a:xfrm>
            <a:off x="8538611" y="6850688"/>
            <a:ext cx="36000" cy="360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2" name="円/楕円 171"/>
          <p:cNvSpPr/>
          <p:nvPr/>
        </p:nvSpPr>
        <p:spPr>
          <a:xfrm>
            <a:off x="8329551" y="6695750"/>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3" name="円/楕円 172"/>
          <p:cNvSpPr/>
          <p:nvPr/>
        </p:nvSpPr>
        <p:spPr>
          <a:xfrm>
            <a:off x="8458308" y="6754754"/>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4" name="円/楕円 173"/>
          <p:cNvSpPr/>
          <p:nvPr/>
        </p:nvSpPr>
        <p:spPr>
          <a:xfrm>
            <a:off x="8298094" y="6424362"/>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5" name="円/楕円 174"/>
          <p:cNvSpPr/>
          <p:nvPr/>
        </p:nvSpPr>
        <p:spPr>
          <a:xfrm>
            <a:off x="8161322" y="6522052"/>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6" name="四角形吹き出し 175"/>
          <p:cNvSpPr/>
          <p:nvPr/>
        </p:nvSpPr>
        <p:spPr>
          <a:xfrm>
            <a:off x="5513603" y="5833378"/>
            <a:ext cx="2255429" cy="710722"/>
          </a:xfrm>
          <a:prstGeom prst="wedgeRectCallout">
            <a:avLst>
              <a:gd name="adj1" fmla="val 60002"/>
              <a:gd name="adj2" fmla="val 297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より広い範囲に</a:t>
            </a:r>
            <a:endParaRPr lang="en-US" altLang="ja-JP" dirty="0" smtClean="0"/>
          </a:p>
          <a:p>
            <a:pPr algn="ctr"/>
            <a:r>
              <a:rPr lang="ja-JP" altLang="en-US" dirty="0"/>
              <a:t>粒子</a:t>
            </a:r>
            <a:r>
              <a:rPr lang="ja-JP" altLang="en-US" dirty="0" smtClean="0"/>
              <a:t>が分布する</a:t>
            </a:r>
            <a:endParaRPr lang="en-US" altLang="ja-JP" dirty="0" smtClean="0"/>
          </a:p>
        </p:txBody>
      </p:sp>
      <p:pic>
        <p:nvPicPr>
          <p:cNvPr id="15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0588" y="319322"/>
            <a:ext cx="3983037" cy="201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3" name="四角形吹き出し 2"/>
              <p:cNvSpPr/>
              <p:nvPr/>
            </p:nvSpPr>
            <p:spPr>
              <a:xfrm>
                <a:off x="117454" y="3266089"/>
                <a:ext cx="3206096" cy="775662"/>
              </a:xfrm>
              <a:prstGeom prst="wedgeRectCallout">
                <a:avLst>
                  <a:gd name="adj1" fmla="val 39248"/>
                  <a:gd name="adj2" fmla="val 8034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chemeClr val="tx1"/>
                    </a:solidFill>
                  </a:rPr>
                  <a:t>モデルと照らしあわせると，</a:t>
                </a:r>
                <a:endParaRPr kumimoji="1" lang="en-US" altLang="ja-JP" sz="1600" dirty="0" smtClean="0">
                  <a:solidFill>
                    <a:schemeClr val="tx1"/>
                  </a:solidFill>
                </a:endParaRPr>
              </a:p>
              <a:p>
                <a:pPr algn="ctr"/>
                <a:r>
                  <a:rPr kumimoji="1" lang="ja-JP" altLang="en-US" sz="1600" dirty="0" smtClean="0">
                    <a:solidFill>
                      <a:schemeClr val="tx1"/>
                    </a:solidFill>
                  </a:rPr>
                  <a:t>もっと大きい値（</a:t>
                </a:r>
                <a14:m>
                  <m:oMath xmlns:m="http://schemas.openxmlformats.org/officeDocument/2006/math">
                    <m:sSub>
                      <m:sSubPr>
                        <m:ctrlPr>
                          <a:rPr lang="en-US" altLang="ja-JP" sz="1600" i="1">
                            <a:solidFill>
                              <a:srgbClr val="0070C0"/>
                            </a:solidFill>
                            <a:latin typeface="Cambria Math" panose="02040503050406030204" pitchFamily="18" charset="0"/>
                          </a:rPr>
                        </m:ctrlPr>
                      </m:sSubPr>
                      <m:e>
                        <m:r>
                          <a:rPr lang="en-US" altLang="ja-JP" sz="1600" i="1">
                            <a:solidFill>
                              <a:srgbClr val="0070C0"/>
                            </a:solidFill>
                            <a:latin typeface="Cambria Math" panose="02040503050406030204" pitchFamily="18" charset="0"/>
                          </a:rPr>
                          <m:t>𝑧</m:t>
                        </m:r>
                      </m:e>
                      <m:sub>
                        <m:r>
                          <a:rPr lang="en-US" altLang="ja-JP" sz="1600" i="1">
                            <a:solidFill>
                              <a:srgbClr val="0070C0"/>
                            </a:solidFill>
                            <a:latin typeface="Cambria Math" panose="02040503050406030204" pitchFamily="18" charset="0"/>
                          </a:rPr>
                          <m:t>𝑒𝑥𝑝</m:t>
                        </m:r>
                      </m:sub>
                    </m:sSub>
                  </m:oMath>
                </a14:m>
                <a:r>
                  <a:rPr kumimoji="1" lang="ja-JP" altLang="en-US" sz="1600" dirty="0" smtClean="0">
                    <a:solidFill>
                      <a:schemeClr val="tx1"/>
                    </a:solidFill>
                  </a:rPr>
                  <a:t>）になるはず．</a:t>
                </a:r>
                <a:endParaRPr kumimoji="1" lang="en-US" altLang="ja-JP" sz="1600" dirty="0" smtClean="0">
                  <a:solidFill>
                    <a:schemeClr val="tx1"/>
                  </a:solidFill>
                </a:endParaRPr>
              </a:p>
              <a:p>
                <a:pPr algn="ctr"/>
                <a:r>
                  <a:rPr lang="ja-JP" altLang="en-US" sz="1600" dirty="0" smtClean="0">
                    <a:solidFill>
                      <a:schemeClr val="tx1"/>
                    </a:solidFill>
                  </a:rPr>
                  <a:t>この粒子は消してしまおう！</a:t>
                </a:r>
                <a:endParaRPr kumimoji="1" lang="ja-JP" altLang="en-US" sz="1600" dirty="0">
                  <a:solidFill>
                    <a:schemeClr val="tx1"/>
                  </a:solidFill>
                </a:endParaRPr>
              </a:p>
            </p:txBody>
          </p:sp>
        </mc:Choice>
        <mc:Fallback>
          <p:sp>
            <p:nvSpPr>
              <p:cNvPr id="3" name="四角形吹き出し 2"/>
              <p:cNvSpPr>
                <a:spLocks noRot="1" noChangeAspect="1" noMove="1" noResize="1" noEditPoints="1" noAdjustHandles="1" noChangeArrowheads="1" noChangeShapeType="1" noTextEdit="1"/>
              </p:cNvSpPr>
              <p:nvPr/>
            </p:nvSpPr>
            <p:spPr>
              <a:xfrm>
                <a:off x="117454" y="3266089"/>
                <a:ext cx="3206096" cy="775662"/>
              </a:xfrm>
              <a:prstGeom prst="wedgeRectCallout">
                <a:avLst>
                  <a:gd name="adj1" fmla="val 39248"/>
                  <a:gd name="adj2" fmla="val 80347"/>
                </a:avLst>
              </a:prstGeom>
              <a:blipFill rotWithShape="0">
                <a:blip r:embed="rId4"/>
                <a:stretch>
                  <a:fillRect t="-5917"/>
                </a:stretch>
              </a:blipFill>
              <a:ln>
                <a:solidFill>
                  <a:schemeClr val="tx1"/>
                </a:solidFill>
              </a:ln>
            </p:spPr>
            <p:txBody>
              <a:bodyPr/>
              <a:lstStyle/>
              <a:p>
                <a:r>
                  <a:rPr lang="ja-JP" altLang="en-US">
                    <a:noFill/>
                  </a:rPr>
                  <a:t> </a:t>
                </a:r>
              </a:p>
            </p:txBody>
          </p:sp>
        </mc:Fallback>
      </mc:AlternateContent>
      <p:grpSp>
        <p:nvGrpSpPr>
          <p:cNvPr id="151" name="Group 25"/>
          <p:cNvGrpSpPr>
            <a:grpSpLocks/>
          </p:cNvGrpSpPr>
          <p:nvPr/>
        </p:nvGrpSpPr>
        <p:grpSpPr bwMode="auto">
          <a:xfrm>
            <a:off x="5657798" y="109475"/>
            <a:ext cx="3697288" cy="2525713"/>
            <a:chOff x="379" y="1140"/>
            <a:chExt cx="2329" cy="1591"/>
          </a:xfrm>
        </p:grpSpPr>
        <p:pic>
          <p:nvPicPr>
            <p:cNvPr id="152" name="Picture 3" descr="fhi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 y="1140"/>
              <a:ext cx="2208" cy="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 Box 12"/>
            <p:cNvSpPr txBox="1">
              <a:spLocks noChangeArrowheads="1"/>
            </p:cNvSpPr>
            <p:nvPr/>
          </p:nvSpPr>
          <p:spPr bwMode="auto">
            <a:xfrm>
              <a:off x="1261" y="2492"/>
              <a:ext cx="38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1pPr>
              <a:lvl2pPr marL="4572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2pPr>
              <a:lvl3pPr marL="9144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3pPr>
              <a:lvl4pPr marL="13716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4pPr>
              <a:lvl5pPr marL="18288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5pPr>
              <a:lvl6pPr marL="2286000" algn="l" defTabSz="914400" rtl="0" eaLnBrk="1" latinLnBrk="0" hangingPunct="1">
                <a:defRPr sz="2800" kern="1200">
                  <a:solidFill>
                    <a:schemeClr val="tx1"/>
                  </a:solidFill>
                  <a:latin typeface="Verdana" panose="020B0604030504040204" pitchFamily="34" charset="0"/>
                  <a:ea typeface="+mn-ea"/>
                  <a:cs typeface="+mn-cs"/>
                </a:defRPr>
              </a:lvl6pPr>
              <a:lvl7pPr marL="2743200" algn="l" defTabSz="914400" rtl="0" eaLnBrk="1" latinLnBrk="0" hangingPunct="1">
                <a:defRPr sz="2800" kern="1200">
                  <a:solidFill>
                    <a:schemeClr val="tx1"/>
                  </a:solidFill>
                  <a:latin typeface="Verdana" panose="020B0604030504040204" pitchFamily="34" charset="0"/>
                  <a:ea typeface="+mn-ea"/>
                  <a:cs typeface="+mn-cs"/>
                </a:defRPr>
              </a:lvl7pPr>
              <a:lvl8pPr marL="3200400" algn="l" defTabSz="914400" rtl="0" eaLnBrk="1" latinLnBrk="0" hangingPunct="1">
                <a:defRPr sz="2800" kern="1200">
                  <a:solidFill>
                    <a:schemeClr val="tx1"/>
                  </a:solidFill>
                  <a:latin typeface="Verdana" panose="020B0604030504040204" pitchFamily="34" charset="0"/>
                  <a:ea typeface="+mn-ea"/>
                  <a:cs typeface="+mn-cs"/>
                </a:defRPr>
              </a:lvl8pPr>
              <a:lvl9pPr marL="3657600" algn="l" defTabSz="914400" rtl="0" eaLnBrk="1" latinLnBrk="0" hangingPunct="1">
                <a:defRPr sz="2800" kern="1200">
                  <a:solidFill>
                    <a:schemeClr val="tx1"/>
                  </a:solidFill>
                  <a:latin typeface="Verdana" panose="020B0604030504040204" pitchFamily="34" charset="0"/>
                  <a:ea typeface="+mn-ea"/>
                  <a:cs typeface="+mn-cs"/>
                </a:defRPr>
              </a:lvl9pPr>
            </a:lstStyle>
            <a:p>
              <a:pPr algn="ctr"/>
              <a:r>
                <a:rPr lang="en-US" altLang="ja-JP" sz="2000" i="1">
                  <a:ea typeface="ＭＳ Ｐゴシック" panose="020B0600070205080204" pitchFamily="50" charset="-128"/>
                </a:rPr>
                <a:t>z</a:t>
              </a:r>
              <a:r>
                <a:rPr lang="en-US" altLang="ja-JP" sz="2000" i="1" baseline="-25000">
                  <a:ea typeface="ＭＳ Ｐゴシック" panose="020B0600070205080204" pitchFamily="50" charset="-128"/>
                </a:rPr>
                <a:t>exp</a:t>
              </a:r>
              <a:endParaRPr lang="en-US" altLang="ja-JP" sz="2000" i="1">
                <a:ea typeface="ＭＳ Ｐゴシック" panose="020B0600070205080204" pitchFamily="50" charset="-128"/>
              </a:endParaRPr>
            </a:p>
          </p:txBody>
        </p:sp>
        <p:sp>
          <p:nvSpPr>
            <p:cNvPr id="178" name="Text Box 13"/>
            <p:cNvSpPr txBox="1">
              <a:spLocks noChangeArrowheads="1"/>
            </p:cNvSpPr>
            <p:nvPr/>
          </p:nvSpPr>
          <p:spPr bwMode="auto">
            <a:xfrm>
              <a:off x="2283" y="2500"/>
              <a:ext cx="42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1pPr>
              <a:lvl2pPr marL="4572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2pPr>
              <a:lvl3pPr marL="9144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3pPr>
              <a:lvl4pPr marL="13716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4pPr>
              <a:lvl5pPr marL="18288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5pPr>
              <a:lvl6pPr marL="2286000" algn="l" defTabSz="914400" rtl="0" eaLnBrk="1" latinLnBrk="0" hangingPunct="1">
                <a:defRPr sz="2800" kern="1200">
                  <a:solidFill>
                    <a:schemeClr val="tx1"/>
                  </a:solidFill>
                  <a:latin typeface="Verdana" panose="020B0604030504040204" pitchFamily="34" charset="0"/>
                  <a:ea typeface="+mn-ea"/>
                  <a:cs typeface="+mn-cs"/>
                </a:defRPr>
              </a:lvl6pPr>
              <a:lvl7pPr marL="2743200" algn="l" defTabSz="914400" rtl="0" eaLnBrk="1" latinLnBrk="0" hangingPunct="1">
                <a:defRPr sz="2800" kern="1200">
                  <a:solidFill>
                    <a:schemeClr val="tx1"/>
                  </a:solidFill>
                  <a:latin typeface="Verdana" panose="020B0604030504040204" pitchFamily="34" charset="0"/>
                  <a:ea typeface="+mn-ea"/>
                  <a:cs typeface="+mn-cs"/>
                </a:defRPr>
              </a:lvl7pPr>
              <a:lvl8pPr marL="3200400" algn="l" defTabSz="914400" rtl="0" eaLnBrk="1" latinLnBrk="0" hangingPunct="1">
                <a:defRPr sz="2800" kern="1200">
                  <a:solidFill>
                    <a:schemeClr val="tx1"/>
                  </a:solidFill>
                  <a:latin typeface="Verdana" panose="020B0604030504040204" pitchFamily="34" charset="0"/>
                  <a:ea typeface="+mn-ea"/>
                  <a:cs typeface="+mn-cs"/>
                </a:defRPr>
              </a:lvl8pPr>
              <a:lvl9pPr marL="3657600" algn="l" defTabSz="914400" rtl="0" eaLnBrk="1" latinLnBrk="0" hangingPunct="1">
                <a:defRPr sz="2800" kern="1200">
                  <a:solidFill>
                    <a:schemeClr val="tx1"/>
                  </a:solidFill>
                  <a:latin typeface="Verdana" panose="020B0604030504040204" pitchFamily="34" charset="0"/>
                  <a:ea typeface="+mn-ea"/>
                  <a:cs typeface="+mn-cs"/>
                </a:defRPr>
              </a:lvl9pPr>
            </a:lstStyle>
            <a:p>
              <a:pPr algn="ctr"/>
              <a:r>
                <a:rPr lang="en-US" altLang="ja-JP" sz="2000" i="1">
                  <a:ea typeface="ＭＳ Ｐゴシック" panose="020B0600070205080204" pitchFamily="50" charset="-128"/>
                </a:rPr>
                <a:t>z</a:t>
              </a:r>
              <a:r>
                <a:rPr lang="en-US" altLang="ja-JP" sz="2000" i="1" baseline="-25000">
                  <a:ea typeface="ＭＳ Ｐゴシック" panose="020B0600070205080204" pitchFamily="50" charset="-128"/>
                </a:rPr>
                <a:t>max</a:t>
              </a:r>
              <a:endParaRPr lang="en-US" altLang="ja-JP" sz="2000" i="1">
                <a:ea typeface="ＭＳ Ｐゴシック" panose="020B0600070205080204" pitchFamily="50" charset="-128"/>
              </a:endParaRPr>
            </a:p>
          </p:txBody>
        </p:sp>
        <p:sp>
          <p:nvSpPr>
            <p:cNvPr id="179" name="Text Box 14"/>
            <p:cNvSpPr txBox="1">
              <a:spLocks noChangeArrowheads="1"/>
            </p:cNvSpPr>
            <p:nvPr/>
          </p:nvSpPr>
          <p:spPr bwMode="auto">
            <a:xfrm>
              <a:off x="379" y="2500"/>
              <a:ext cx="2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1pPr>
              <a:lvl2pPr marL="4572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2pPr>
              <a:lvl3pPr marL="9144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3pPr>
              <a:lvl4pPr marL="13716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4pPr>
              <a:lvl5pPr marL="1828800" algn="l" rtl="0" fontAlgn="base">
                <a:lnSpc>
                  <a:spcPct val="90000"/>
                </a:lnSpc>
                <a:spcBef>
                  <a:spcPct val="50000"/>
                </a:spcBef>
                <a:spcAft>
                  <a:spcPct val="0"/>
                </a:spcAft>
                <a:buClr>
                  <a:schemeClr val="folHlink"/>
                </a:buClr>
                <a:buSzPct val="120000"/>
                <a:defRPr sz="2800" kern="1200">
                  <a:solidFill>
                    <a:schemeClr val="tx1"/>
                  </a:solidFill>
                  <a:latin typeface="Verdana" panose="020B0604030504040204" pitchFamily="34" charset="0"/>
                  <a:ea typeface="+mn-ea"/>
                  <a:cs typeface="+mn-cs"/>
                </a:defRPr>
              </a:lvl5pPr>
              <a:lvl6pPr marL="2286000" algn="l" defTabSz="914400" rtl="0" eaLnBrk="1" latinLnBrk="0" hangingPunct="1">
                <a:defRPr sz="2800" kern="1200">
                  <a:solidFill>
                    <a:schemeClr val="tx1"/>
                  </a:solidFill>
                  <a:latin typeface="Verdana" panose="020B0604030504040204" pitchFamily="34" charset="0"/>
                  <a:ea typeface="+mn-ea"/>
                  <a:cs typeface="+mn-cs"/>
                </a:defRPr>
              </a:lvl6pPr>
              <a:lvl7pPr marL="2743200" algn="l" defTabSz="914400" rtl="0" eaLnBrk="1" latinLnBrk="0" hangingPunct="1">
                <a:defRPr sz="2800" kern="1200">
                  <a:solidFill>
                    <a:schemeClr val="tx1"/>
                  </a:solidFill>
                  <a:latin typeface="Verdana" panose="020B0604030504040204" pitchFamily="34" charset="0"/>
                  <a:ea typeface="+mn-ea"/>
                  <a:cs typeface="+mn-cs"/>
                </a:defRPr>
              </a:lvl7pPr>
              <a:lvl8pPr marL="3200400" algn="l" defTabSz="914400" rtl="0" eaLnBrk="1" latinLnBrk="0" hangingPunct="1">
                <a:defRPr sz="2800" kern="1200">
                  <a:solidFill>
                    <a:schemeClr val="tx1"/>
                  </a:solidFill>
                  <a:latin typeface="Verdana" panose="020B0604030504040204" pitchFamily="34" charset="0"/>
                  <a:ea typeface="+mn-ea"/>
                  <a:cs typeface="+mn-cs"/>
                </a:defRPr>
              </a:lvl8pPr>
              <a:lvl9pPr marL="3657600" algn="l" defTabSz="914400" rtl="0" eaLnBrk="1" latinLnBrk="0" hangingPunct="1">
                <a:defRPr sz="2800" kern="1200">
                  <a:solidFill>
                    <a:schemeClr val="tx1"/>
                  </a:solidFill>
                  <a:latin typeface="Verdana" panose="020B0604030504040204" pitchFamily="34" charset="0"/>
                  <a:ea typeface="+mn-ea"/>
                  <a:cs typeface="+mn-cs"/>
                </a:defRPr>
              </a:lvl9pPr>
            </a:lstStyle>
            <a:p>
              <a:pPr algn="ctr"/>
              <a:r>
                <a:rPr lang="en-US" altLang="ja-JP" sz="2000">
                  <a:ea typeface="ＭＳ Ｐゴシック" panose="020B0600070205080204" pitchFamily="50" charset="-128"/>
                </a:rPr>
                <a:t>0</a:t>
              </a:r>
            </a:p>
          </p:txBody>
        </p:sp>
      </p:grpSp>
      <p:sp>
        <p:nvSpPr>
          <p:cNvPr id="180" name="正方形/長方形 179"/>
          <p:cNvSpPr/>
          <p:nvPr/>
        </p:nvSpPr>
        <p:spPr>
          <a:xfrm>
            <a:off x="74317" y="912777"/>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フリーフォーム 180"/>
          <p:cNvSpPr/>
          <p:nvPr/>
        </p:nvSpPr>
        <p:spPr>
          <a:xfrm>
            <a:off x="132782" y="931429"/>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9203 w 5047928"/>
              <a:gd name="connsiteY0" fmla="*/ 819150 h 1487955"/>
              <a:gd name="connsiteX1" fmla="*/ 2438078 w 5047928"/>
              <a:gd name="connsiteY1" fmla="*/ 819150 h 1487955"/>
              <a:gd name="connsiteX2" fmla="*/ 2438078 w 5047928"/>
              <a:gd name="connsiteY2" fmla="*/ 0 h 1487955"/>
              <a:gd name="connsiteX3" fmla="*/ 3409628 w 5047928"/>
              <a:gd name="connsiteY3" fmla="*/ 0 h 1487955"/>
              <a:gd name="connsiteX4" fmla="*/ 3409628 w 5047928"/>
              <a:gd name="connsiteY4" fmla="*/ 790575 h 1487955"/>
              <a:gd name="connsiteX5" fmla="*/ 5047928 w 5047928"/>
              <a:gd name="connsiteY5" fmla="*/ 790575 h 1487955"/>
              <a:gd name="connsiteX6" fmla="*/ 5047928 w 5047928"/>
              <a:gd name="connsiteY6" fmla="*/ 1485900 h 1487955"/>
              <a:gd name="connsiteX7" fmla="*/ 0 w 5047928"/>
              <a:gd name="connsiteY7" fmla="*/ 1487955 h 1487955"/>
              <a:gd name="connsiteX8" fmla="*/ 9203 w 5047928"/>
              <a:gd name="connsiteY8" fmla="*/ 819150 h 1487955"/>
              <a:gd name="connsiteX0" fmla="*/ 4494 w 5043219"/>
              <a:gd name="connsiteY0" fmla="*/ 819150 h 1485900"/>
              <a:gd name="connsiteX1" fmla="*/ 2433369 w 5043219"/>
              <a:gd name="connsiteY1" fmla="*/ 819150 h 1485900"/>
              <a:gd name="connsiteX2" fmla="*/ 2433369 w 5043219"/>
              <a:gd name="connsiteY2" fmla="*/ 0 h 1485900"/>
              <a:gd name="connsiteX3" fmla="*/ 3404919 w 5043219"/>
              <a:gd name="connsiteY3" fmla="*/ 0 h 1485900"/>
              <a:gd name="connsiteX4" fmla="*/ 3404919 w 5043219"/>
              <a:gd name="connsiteY4" fmla="*/ 790575 h 1485900"/>
              <a:gd name="connsiteX5" fmla="*/ 5043219 w 5043219"/>
              <a:gd name="connsiteY5" fmla="*/ 790575 h 1485900"/>
              <a:gd name="connsiteX6" fmla="*/ 5043219 w 5043219"/>
              <a:gd name="connsiteY6" fmla="*/ 1485900 h 1485900"/>
              <a:gd name="connsiteX7" fmla="*/ 0 w 5043219"/>
              <a:gd name="connsiteY7" fmla="*/ 1485900 h 1485900"/>
              <a:gd name="connsiteX8" fmla="*/ 4494 w 5043219"/>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570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570" y="1485900"/>
                </a:lnTo>
                <a:cubicBezTo>
                  <a:pt x="1713" y="1263650"/>
                  <a:pt x="857" y="1041400"/>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2" name="円/楕円 181"/>
          <p:cNvSpPr/>
          <p:nvPr/>
        </p:nvSpPr>
        <p:spPr>
          <a:xfrm>
            <a:off x="3051728" y="1991554"/>
            <a:ext cx="108000" cy="1080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83" name="直線コネクタ 182"/>
          <p:cNvCxnSpPr>
            <a:cxnSpLocks noChangeAspect="1"/>
          </p:cNvCxnSpPr>
          <p:nvPr/>
        </p:nvCxnSpPr>
        <p:spPr>
          <a:xfrm flipV="1">
            <a:off x="3125728" y="1172333"/>
            <a:ext cx="441663" cy="86132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p:cNvCxnSpPr>
            <a:cxnSpLocks noChangeAspect="1"/>
          </p:cNvCxnSpPr>
          <p:nvPr/>
        </p:nvCxnSpPr>
        <p:spPr>
          <a:xfrm flipV="1">
            <a:off x="3118108" y="930368"/>
            <a:ext cx="402717" cy="10961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p:cNvCxnSpPr>
            <a:cxnSpLocks noChangeAspect="1"/>
          </p:cNvCxnSpPr>
          <p:nvPr/>
        </p:nvCxnSpPr>
        <p:spPr>
          <a:xfrm flipV="1">
            <a:off x="3144778" y="1514884"/>
            <a:ext cx="405001" cy="5013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p:cNvCxnSpPr>
            <a:cxnSpLocks noChangeAspect="1"/>
          </p:cNvCxnSpPr>
          <p:nvPr/>
        </p:nvCxnSpPr>
        <p:spPr>
          <a:xfrm flipV="1">
            <a:off x="3118108" y="1837816"/>
            <a:ext cx="472364" cy="1887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p:cNvCxnSpPr>
            <a:cxnSpLocks noChangeAspect="1"/>
          </p:cNvCxnSpPr>
          <p:nvPr/>
        </p:nvCxnSpPr>
        <p:spPr>
          <a:xfrm flipV="1">
            <a:off x="3118108" y="1856815"/>
            <a:ext cx="761878" cy="16971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p:cNvCxnSpPr>
            <a:cxnSpLocks noChangeAspect="1"/>
          </p:cNvCxnSpPr>
          <p:nvPr/>
        </p:nvCxnSpPr>
        <p:spPr>
          <a:xfrm flipV="1">
            <a:off x="3118108" y="2028625"/>
            <a:ext cx="2087863" cy="142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a:cxnSpLocks noChangeAspect="1"/>
          </p:cNvCxnSpPr>
          <p:nvPr/>
        </p:nvCxnSpPr>
        <p:spPr>
          <a:xfrm>
            <a:off x="3118108" y="2028625"/>
            <a:ext cx="2087863" cy="1471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a:cxnSpLocks noChangeAspect="1"/>
          </p:cNvCxnSpPr>
          <p:nvPr/>
        </p:nvCxnSpPr>
        <p:spPr>
          <a:xfrm>
            <a:off x="3118108" y="2028625"/>
            <a:ext cx="2087863" cy="3135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a:cxnSpLocks noChangeAspect="1"/>
          </p:cNvCxnSpPr>
          <p:nvPr/>
        </p:nvCxnSpPr>
        <p:spPr>
          <a:xfrm>
            <a:off x="3118108" y="2028625"/>
            <a:ext cx="2087863" cy="4517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2" name="テキスト ボックス 191"/>
          <p:cNvSpPr txBox="1"/>
          <p:nvPr/>
        </p:nvSpPr>
        <p:spPr>
          <a:xfrm>
            <a:off x="3611394" y="980323"/>
            <a:ext cx="1749708" cy="861774"/>
          </a:xfrm>
          <a:prstGeom prst="rect">
            <a:avLst/>
          </a:prstGeom>
          <a:noFill/>
        </p:spPr>
        <p:txBody>
          <a:bodyPr wrap="square" rtlCol="0">
            <a:spAutoFit/>
          </a:bodyPr>
          <a:lstStyle/>
          <a:p>
            <a:r>
              <a:rPr lang="ja-JP" altLang="en-US" sz="1600" b="1" dirty="0" smtClean="0">
                <a:solidFill>
                  <a:srgbClr val="FF0000"/>
                </a:solidFill>
              </a:rPr>
              <a:t>ある粒子について</a:t>
            </a:r>
            <a:endParaRPr lang="en-US" altLang="ja-JP" sz="1600" b="1" dirty="0" smtClean="0">
              <a:solidFill>
                <a:srgbClr val="FF0000"/>
              </a:solidFill>
            </a:endParaRPr>
          </a:p>
          <a:p>
            <a:r>
              <a:rPr lang="ja-JP" altLang="en-US" sz="1600" b="1" dirty="0" smtClean="0">
                <a:solidFill>
                  <a:srgbClr val="FF0000"/>
                </a:solidFill>
              </a:rPr>
              <a:t>観測モデルから</a:t>
            </a:r>
            <a:endParaRPr lang="en-US" altLang="ja-JP" sz="1600" b="1" dirty="0" smtClean="0">
              <a:solidFill>
                <a:srgbClr val="FF0000"/>
              </a:solidFill>
            </a:endParaRPr>
          </a:p>
          <a:p>
            <a:r>
              <a:rPr lang="ja-JP" altLang="en-US" sz="1600" b="1" dirty="0" smtClean="0">
                <a:solidFill>
                  <a:srgbClr val="FF0000"/>
                </a:solidFill>
              </a:rPr>
              <a:t>算出した値</a:t>
            </a:r>
            <a:endParaRPr lang="ja-JP" altLang="en-US" sz="1600" b="1" dirty="0">
              <a:solidFill>
                <a:srgbClr val="FF0000"/>
              </a:solidFill>
            </a:endParaRPr>
          </a:p>
        </p:txBody>
      </p:sp>
      <p:sp>
        <p:nvSpPr>
          <p:cNvPr id="36" name="左中かっこ 35"/>
          <p:cNvSpPr/>
          <p:nvPr/>
        </p:nvSpPr>
        <p:spPr>
          <a:xfrm rot="1249926">
            <a:off x="3027623" y="842505"/>
            <a:ext cx="282053" cy="1043219"/>
          </a:xfrm>
          <a:prstGeom prst="lef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37" name="テキスト ボックス 36"/>
              <p:cNvSpPr txBox="1"/>
              <p:nvPr/>
            </p:nvSpPr>
            <p:spPr>
              <a:xfrm>
                <a:off x="2678304" y="905796"/>
                <a:ext cx="467629" cy="29841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solidFill>
                                <a:srgbClr val="0070C0"/>
                              </a:solidFill>
                              <a:latin typeface="Cambria Math" panose="02040503050406030204" pitchFamily="18" charset="0"/>
                            </a:rPr>
                          </m:ctrlPr>
                        </m:sSubPr>
                        <m:e>
                          <m:r>
                            <a:rPr kumimoji="1" lang="en-US" altLang="ja-JP" b="0" i="1" smtClean="0">
                              <a:solidFill>
                                <a:srgbClr val="0070C0"/>
                              </a:solidFill>
                              <a:latin typeface="Cambria Math" panose="02040503050406030204" pitchFamily="18" charset="0"/>
                            </a:rPr>
                            <m:t>𝑧</m:t>
                          </m:r>
                        </m:e>
                        <m:sub>
                          <m:r>
                            <a:rPr kumimoji="1" lang="en-US" altLang="ja-JP" b="0" i="1" smtClean="0">
                              <a:solidFill>
                                <a:srgbClr val="0070C0"/>
                              </a:solidFill>
                              <a:latin typeface="Cambria Math" panose="02040503050406030204" pitchFamily="18" charset="0"/>
                            </a:rPr>
                            <m:t>𝑒𝑥𝑝</m:t>
                          </m:r>
                        </m:sub>
                      </m:sSub>
                    </m:oMath>
                  </m:oMathPara>
                </a14:m>
                <a:endParaRPr kumimoji="1" lang="ja-JP" altLang="en-US" dirty="0">
                  <a:solidFill>
                    <a:srgbClr val="0070C0"/>
                  </a:solidFill>
                </a:endParaRPr>
              </a:p>
            </p:txBody>
          </p:sp>
        </mc:Choice>
        <mc:Fallback>
          <p:sp>
            <p:nvSpPr>
              <p:cNvPr id="37" name="テキスト ボックス 36"/>
              <p:cNvSpPr txBox="1">
                <a:spLocks noRot="1" noChangeAspect="1" noMove="1" noResize="1" noEditPoints="1" noAdjustHandles="1" noChangeArrowheads="1" noChangeShapeType="1" noTextEdit="1"/>
              </p:cNvSpPr>
              <p:nvPr/>
            </p:nvSpPr>
            <p:spPr>
              <a:xfrm>
                <a:off x="2678304" y="905796"/>
                <a:ext cx="467629" cy="298415"/>
              </a:xfrm>
              <a:prstGeom prst="rect">
                <a:avLst/>
              </a:prstGeom>
              <a:blipFill rotWithShape="0">
                <a:blip r:embed="rId6"/>
                <a:stretch>
                  <a:fillRect l="-6494" r="-5195" b="-2040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97" name="四角形吹き出し 196"/>
              <p:cNvSpPr/>
              <p:nvPr/>
            </p:nvSpPr>
            <p:spPr>
              <a:xfrm>
                <a:off x="80795" y="39551"/>
                <a:ext cx="2858443" cy="775662"/>
              </a:xfrm>
              <a:prstGeom prst="wedgeRectCallout">
                <a:avLst>
                  <a:gd name="adj1" fmla="val 39270"/>
                  <a:gd name="adj2" fmla="val 805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ここは</a:t>
                </a:r>
                <a14:m>
                  <m:oMath xmlns:m="http://schemas.openxmlformats.org/officeDocument/2006/math">
                    <m:sSub>
                      <m:sSubPr>
                        <m:ctrlPr>
                          <a:rPr lang="en-US" altLang="ja-JP" sz="1600" i="1">
                            <a:solidFill>
                              <a:srgbClr val="0070C0"/>
                            </a:solidFill>
                            <a:latin typeface="Cambria Math" panose="02040503050406030204" pitchFamily="18" charset="0"/>
                          </a:rPr>
                        </m:ctrlPr>
                      </m:sSubPr>
                      <m:e>
                        <m:r>
                          <a:rPr lang="en-US" altLang="ja-JP" sz="1600" i="1">
                            <a:solidFill>
                              <a:srgbClr val="0070C0"/>
                            </a:solidFill>
                            <a:latin typeface="Cambria Math" panose="02040503050406030204" pitchFamily="18" charset="0"/>
                          </a:rPr>
                          <m:t>𝑧</m:t>
                        </m:r>
                      </m:e>
                      <m:sub>
                        <m:r>
                          <a:rPr lang="en-US" altLang="ja-JP" sz="1600" i="1">
                            <a:solidFill>
                              <a:srgbClr val="0070C0"/>
                            </a:solidFill>
                            <a:latin typeface="Cambria Math" panose="02040503050406030204" pitchFamily="18" charset="0"/>
                          </a:rPr>
                          <m:t>𝑒𝑥𝑝</m:t>
                        </m:r>
                      </m:sub>
                    </m:sSub>
                  </m:oMath>
                </a14:m>
                <a:r>
                  <a:rPr lang="ja-JP" altLang="en-US" sz="1600" dirty="0" smtClean="0">
                    <a:solidFill>
                      <a:schemeClr val="tx1"/>
                    </a:solidFill>
                  </a:rPr>
                  <a:t>になるはずだ．</a:t>
                </a:r>
                <a:endParaRPr lang="en-US" altLang="ja-JP" sz="1600" dirty="0" smtClean="0">
                  <a:solidFill>
                    <a:schemeClr val="tx1"/>
                  </a:solidFill>
                </a:endParaRPr>
              </a:p>
              <a:p>
                <a:pPr algn="ctr"/>
                <a:r>
                  <a:rPr kumimoji="1" lang="ja-JP" altLang="en-US" sz="1600" dirty="0" smtClean="0">
                    <a:solidFill>
                      <a:schemeClr val="tx1"/>
                    </a:solidFill>
                  </a:rPr>
                  <a:t>それから大きく外れた観測を</a:t>
                </a:r>
                <a:endParaRPr kumimoji="1" lang="en-US" altLang="ja-JP" sz="1600" dirty="0" smtClean="0">
                  <a:solidFill>
                    <a:schemeClr val="tx1"/>
                  </a:solidFill>
                </a:endParaRPr>
              </a:p>
              <a:p>
                <a:pPr algn="ctr"/>
                <a:r>
                  <a:rPr lang="ja-JP" altLang="en-US" sz="1600" dirty="0" smtClean="0">
                    <a:solidFill>
                      <a:schemeClr val="tx1"/>
                    </a:solidFill>
                  </a:rPr>
                  <a:t>得たら，この粒子は消去する！</a:t>
                </a:r>
                <a:endParaRPr kumimoji="1" lang="ja-JP" altLang="en-US" sz="1600" dirty="0">
                  <a:solidFill>
                    <a:schemeClr val="tx1"/>
                  </a:solidFill>
                </a:endParaRPr>
              </a:p>
            </p:txBody>
          </p:sp>
        </mc:Choice>
        <mc:Fallback>
          <p:sp>
            <p:nvSpPr>
              <p:cNvPr id="197" name="四角形吹き出し 196"/>
              <p:cNvSpPr>
                <a:spLocks noRot="1" noChangeAspect="1" noMove="1" noResize="1" noEditPoints="1" noAdjustHandles="1" noChangeArrowheads="1" noChangeShapeType="1" noTextEdit="1"/>
              </p:cNvSpPr>
              <p:nvPr/>
            </p:nvSpPr>
            <p:spPr>
              <a:xfrm>
                <a:off x="80795" y="39551"/>
                <a:ext cx="2858443" cy="775662"/>
              </a:xfrm>
              <a:prstGeom prst="wedgeRectCallout">
                <a:avLst>
                  <a:gd name="adj1" fmla="val 39270"/>
                  <a:gd name="adj2" fmla="val 80500"/>
                </a:avLst>
              </a:prstGeom>
              <a:blipFill rotWithShape="0">
                <a:blip r:embed="rId7"/>
                <a:stretch>
                  <a:fillRect t="-5294"/>
                </a:stretch>
              </a:blipFill>
              <a:ln>
                <a:solidFill>
                  <a:schemeClr val="tx1"/>
                </a:solidFill>
              </a:ln>
            </p:spPr>
            <p:txBody>
              <a:bodyPr/>
              <a:lstStyle/>
              <a:p>
                <a:r>
                  <a:rPr lang="ja-JP" altLang="en-US">
                    <a:noFill/>
                  </a:rPr>
                  <a:t> </a:t>
                </a:r>
              </a:p>
            </p:txBody>
          </p:sp>
        </mc:Fallback>
      </mc:AlternateContent>
    </p:spTree>
    <p:extLst>
      <p:ext uri="{BB962C8B-B14F-4D97-AF65-F5344CB8AC3E}">
        <p14:creationId xmlns:p14="http://schemas.microsoft.com/office/powerpoint/2010/main" val="4212263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03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正方形/長方形 76"/>
          <p:cNvSpPr/>
          <p:nvPr/>
        </p:nvSpPr>
        <p:spPr>
          <a:xfrm>
            <a:off x="5907933" y="3701214"/>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フリーフォーム 77"/>
          <p:cNvSpPr/>
          <p:nvPr/>
        </p:nvSpPr>
        <p:spPr>
          <a:xfrm>
            <a:off x="5966397" y="3719866"/>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11557 w 5050282"/>
              <a:gd name="connsiteY0" fmla="*/ 819150 h 1485900"/>
              <a:gd name="connsiteX1" fmla="*/ 2440432 w 5050282"/>
              <a:gd name="connsiteY1" fmla="*/ 819150 h 1485900"/>
              <a:gd name="connsiteX2" fmla="*/ 2440432 w 5050282"/>
              <a:gd name="connsiteY2" fmla="*/ 0 h 1485900"/>
              <a:gd name="connsiteX3" fmla="*/ 3411982 w 5050282"/>
              <a:gd name="connsiteY3" fmla="*/ 0 h 1485900"/>
              <a:gd name="connsiteX4" fmla="*/ 3411982 w 5050282"/>
              <a:gd name="connsiteY4" fmla="*/ 790575 h 1485900"/>
              <a:gd name="connsiteX5" fmla="*/ 5050282 w 5050282"/>
              <a:gd name="connsiteY5" fmla="*/ 790575 h 1485900"/>
              <a:gd name="connsiteX6" fmla="*/ 5050282 w 5050282"/>
              <a:gd name="connsiteY6" fmla="*/ 1485900 h 1485900"/>
              <a:gd name="connsiteX7" fmla="*/ 0 w 5050282"/>
              <a:gd name="connsiteY7" fmla="*/ 1483845 h 1485900"/>
              <a:gd name="connsiteX8" fmla="*/ 11557 w 5050282"/>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5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5" y="1485900"/>
                </a:lnTo>
                <a:cubicBezTo>
                  <a:pt x="143" y="1263650"/>
                  <a:pt x="72" y="1041400"/>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79" name="グループ化 78"/>
          <p:cNvGrpSpPr/>
          <p:nvPr/>
        </p:nvGrpSpPr>
        <p:grpSpPr>
          <a:xfrm rot="1345973">
            <a:off x="8537044" y="4362238"/>
            <a:ext cx="304800" cy="304800"/>
            <a:chOff x="2305050" y="3905250"/>
            <a:chExt cx="304800" cy="304800"/>
          </a:xfrm>
        </p:grpSpPr>
        <p:sp>
          <p:nvSpPr>
            <p:cNvPr id="80" name="円/楕円 79"/>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1" name="直線コネクタ 80"/>
            <p:cNvCxnSpPr>
              <a:endCxn id="80"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9" name="円/楕円 128"/>
          <p:cNvSpPr/>
          <p:nvPr/>
        </p:nvSpPr>
        <p:spPr>
          <a:xfrm rot="2869555">
            <a:off x="8580773" y="4422042"/>
            <a:ext cx="279836" cy="264438"/>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6"/>
          <p:cNvGraphicFramePr>
            <a:graphicFrameLocks noGrp="1"/>
          </p:cNvGraphicFramePr>
          <p:nvPr>
            <p:extLst>
              <p:ext uri="{D42A27DB-BD31-4B8C-83A1-F6EECF244321}">
                <p14:modId xmlns:p14="http://schemas.microsoft.com/office/powerpoint/2010/main" val="2162043752"/>
              </p:ext>
            </p:extLst>
          </p:nvPr>
        </p:nvGraphicFramePr>
        <p:xfrm>
          <a:off x="198784" y="640153"/>
          <a:ext cx="6237182" cy="2021840"/>
        </p:xfrm>
        <a:graphic>
          <a:graphicData uri="http://schemas.openxmlformats.org/drawingml/2006/table">
            <a:tbl>
              <a:tblPr firstRow="1" bandRow="1">
                <a:tableStyleId>{073A0DAA-6AF3-43AB-8588-CEC1D06C72B9}</a:tableStyleId>
              </a:tblPr>
              <a:tblGrid>
                <a:gridCol w="2093252"/>
                <a:gridCol w="690655"/>
                <a:gridCol w="690655"/>
                <a:gridCol w="690655"/>
                <a:gridCol w="690655"/>
                <a:gridCol w="690655"/>
                <a:gridCol w="690655"/>
              </a:tblGrid>
              <a:tr h="370840">
                <a:tc>
                  <a:txBody>
                    <a:bodyPr/>
                    <a:lstStyle/>
                    <a:p>
                      <a:pPr algn="ctr"/>
                      <a:r>
                        <a:rPr kumimoji="1" lang="ja-JP" altLang="en-US" dirty="0" smtClean="0"/>
                        <a:t>時刻</a:t>
                      </a:r>
                      <a:endParaRPr kumimoji="1" lang="ja-JP" altLang="en-US" dirty="0"/>
                    </a:p>
                  </a:txBody>
                  <a:tcPr/>
                </a:tc>
                <a:tc>
                  <a:txBody>
                    <a:bodyPr/>
                    <a:lstStyle/>
                    <a:p>
                      <a:pPr algn="ctr"/>
                      <a:r>
                        <a:rPr kumimoji="1" lang="en-US" altLang="ja-JP" dirty="0" smtClean="0"/>
                        <a:t>k-5</a:t>
                      </a:r>
                      <a:endParaRPr kumimoji="1" lang="ja-JP" altLang="en-US" dirty="0"/>
                    </a:p>
                  </a:txBody>
                  <a:tcPr/>
                </a:tc>
                <a:tc>
                  <a:txBody>
                    <a:bodyPr/>
                    <a:lstStyle/>
                    <a:p>
                      <a:pPr algn="ctr"/>
                      <a:r>
                        <a:rPr kumimoji="1" lang="en-US" altLang="ja-JP" dirty="0" smtClean="0"/>
                        <a:t>k-4</a:t>
                      </a:r>
                      <a:endParaRPr kumimoji="1" lang="ja-JP" altLang="en-US" dirty="0"/>
                    </a:p>
                  </a:txBody>
                  <a:tcPr/>
                </a:tc>
                <a:tc>
                  <a:txBody>
                    <a:bodyPr/>
                    <a:lstStyle/>
                    <a:p>
                      <a:pPr algn="ctr"/>
                      <a:r>
                        <a:rPr kumimoji="1" lang="en-US" altLang="ja-JP" dirty="0" smtClean="0"/>
                        <a:t>k-3</a:t>
                      </a:r>
                      <a:endParaRPr kumimoji="1" lang="ja-JP" altLang="en-US" dirty="0"/>
                    </a:p>
                  </a:txBody>
                  <a:tcPr/>
                </a:tc>
                <a:tc>
                  <a:txBody>
                    <a:bodyPr/>
                    <a:lstStyle/>
                    <a:p>
                      <a:pPr algn="ctr"/>
                      <a:r>
                        <a:rPr kumimoji="1" lang="en-US" altLang="ja-JP" dirty="0" smtClean="0"/>
                        <a:t>k-2</a:t>
                      </a:r>
                      <a:endParaRPr kumimoji="1" lang="ja-JP" altLang="en-US" dirty="0"/>
                    </a:p>
                  </a:txBody>
                  <a:tcPr/>
                </a:tc>
                <a:tc>
                  <a:txBody>
                    <a:bodyPr/>
                    <a:lstStyle/>
                    <a:p>
                      <a:pPr algn="ctr"/>
                      <a:r>
                        <a:rPr kumimoji="1" lang="en-US" altLang="ja-JP" dirty="0" smtClean="0"/>
                        <a:t>k-1</a:t>
                      </a:r>
                      <a:endParaRPr kumimoji="1" lang="ja-JP" altLang="en-US" dirty="0"/>
                    </a:p>
                  </a:txBody>
                  <a:tcPr/>
                </a:tc>
                <a:tc>
                  <a:txBody>
                    <a:bodyPr/>
                    <a:lstStyle/>
                    <a:p>
                      <a:pPr algn="ctr"/>
                      <a:r>
                        <a:rPr kumimoji="1" lang="en-US" altLang="ja-JP" dirty="0" smtClean="0"/>
                        <a:t>k</a:t>
                      </a:r>
                      <a:endParaRPr kumimoji="1" lang="ja-JP" altLang="en-US" dirty="0"/>
                    </a:p>
                  </a:txBody>
                  <a:tcPr/>
                </a:tc>
              </a:tr>
              <a:tr h="370840">
                <a:tc>
                  <a:txBody>
                    <a:bodyPr/>
                    <a:lstStyle/>
                    <a:p>
                      <a:pPr algn="ctr"/>
                      <a:r>
                        <a:rPr kumimoji="1" lang="ja-JP" altLang="en-US" dirty="0" smtClean="0"/>
                        <a:t>尤度（重み）</a:t>
                      </a:r>
                      <a:endParaRPr kumimoji="1" lang="ja-JP" altLang="en-US" dirty="0"/>
                    </a:p>
                  </a:txBody>
                  <a:tcPr/>
                </a:tc>
                <a:tc>
                  <a:txBody>
                    <a:bodyPr/>
                    <a:lstStyle/>
                    <a:p>
                      <a:pPr algn="ctr"/>
                      <a:r>
                        <a:rPr kumimoji="1" lang="ja-JP" altLang="en-US" dirty="0" smtClean="0">
                          <a:solidFill>
                            <a:srgbClr val="0070C0"/>
                          </a:solidFill>
                        </a:rPr>
                        <a:t>高</a:t>
                      </a:r>
                      <a:endParaRPr kumimoji="1" lang="ja-JP" altLang="en-US" dirty="0">
                        <a:solidFill>
                          <a:srgbClr val="0070C0"/>
                        </a:solidFill>
                      </a:endParaRPr>
                    </a:p>
                  </a:txBody>
                  <a:tcPr/>
                </a:tc>
                <a:tc>
                  <a:txBody>
                    <a:bodyPr/>
                    <a:lstStyle/>
                    <a:p>
                      <a:pPr algn="ctr"/>
                      <a:r>
                        <a:rPr kumimoji="1" lang="ja-JP" altLang="en-US" dirty="0" smtClean="0">
                          <a:solidFill>
                            <a:srgbClr val="0070C0"/>
                          </a:solidFill>
                        </a:rPr>
                        <a:t>高</a:t>
                      </a:r>
                      <a:endParaRPr kumimoji="1" lang="ja-JP" altLang="en-US" dirty="0">
                        <a:solidFill>
                          <a:srgbClr val="0070C0"/>
                        </a:solidFill>
                      </a:endParaRPr>
                    </a:p>
                  </a:txBody>
                  <a:tcPr/>
                </a:tc>
                <a:tc>
                  <a:txBody>
                    <a:bodyPr/>
                    <a:lstStyle/>
                    <a:p>
                      <a:pPr algn="ctr"/>
                      <a:r>
                        <a:rPr kumimoji="1" lang="ja-JP" altLang="en-US" dirty="0" smtClean="0">
                          <a:solidFill>
                            <a:srgbClr val="0070C0"/>
                          </a:solidFill>
                        </a:rPr>
                        <a:t>高</a:t>
                      </a:r>
                      <a:endParaRPr kumimoji="1" lang="ja-JP" altLang="en-US" dirty="0">
                        <a:solidFill>
                          <a:srgbClr val="0070C0"/>
                        </a:solidFill>
                      </a:endParaRPr>
                    </a:p>
                  </a:txBody>
                  <a:tcPr/>
                </a:tc>
                <a:tc>
                  <a:txBody>
                    <a:bodyPr/>
                    <a:lstStyle/>
                    <a:p>
                      <a:pPr algn="ctr"/>
                      <a:r>
                        <a:rPr kumimoji="1" lang="ja-JP" altLang="en-US" dirty="0" smtClean="0">
                          <a:solidFill>
                            <a:srgbClr val="0070C0"/>
                          </a:solidFill>
                        </a:rPr>
                        <a:t>高</a:t>
                      </a:r>
                      <a:endParaRPr kumimoji="1" lang="ja-JP" altLang="en-US" dirty="0">
                        <a:solidFill>
                          <a:srgbClr val="0070C0"/>
                        </a:solidFill>
                      </a:endParaRPr>
                    </a:p>
                  </a:txBody>
                  <a:tcPr/>
                </a:tc>
                <a:tc>
                  <a:txBody>
                    <a:bodyPr/>
                    <a:lstStyle/>
                    <a:p>
                      <a:pPr algn="ctr"/>
                      <a:r>
                        <a:rPr kumimoji="1" lang="ja-JP" altLang="en-US" b="1" dirty="0" smtClean="0">
                          <a:solidFill>
                            <a:srgbClr val="FF0000"/>
                          </a:solidFill>
                        </a:rPr>
                        <a:t>低</a:t>
                      </a:r>
                      <a:endParaRPr kumimoji="1" lang="ja-JP" altLang="en-US" b="1" dirty="0">
                        <a:solidFill>
                          <a:srgbClr val="FF0000"/>
                        </a:solidFill>
                      </a:endParaRPr>
                    </a:p>
                  </a:txBody>
                  <a:tcPr/>
                </a:tc>
                <a:tc>
                  <a:txBody>
                    <a:bodyPr/>
                    <a:lstStyle/>
                    <a:p>
                      <a:pPr algn="ctr"/>
                      <a:r>
                        <a:rPr kumimoji="1" lang="ja-JP" altLang="en-US" b="1" dirty="0" smtClean="0">
                          <a:solidFill>
                            <a:srgbClr val="FF0000"/>
                          </a:solidFill>
                        </a:rPr>
                        <a:t>低</a:t>
                      </a:r>
                      <a:endParaRPr kumimoji="1" lang="ja-JP" altLang="en-US" b="1" dirty="0">
                        <a:solidFill>
                          <a:srgbClr val="FF0000"/>
                        </a:solidFill>
                      </a:endParaRPr>
                    </a:p>
                  </a:txBody>
                  <a:tcPr/>
                </a:tc>
              </a:tr>
              <a:tr h="370840">
                <a:tc>
                  <a:txBody>
                    <a:bodyPr/>
                    <a:lstStyle/>
                    <a:p>
                      <a:pPr algn="ctr"/>
                      <a:r>
                        <a:rPr kumimoji="1" lang="ja-JP" altLang="en-US" dirty="0" smtClean="0"/>
                        <a:t>現在</a:t>
                      </a:r>
                      <a:r>
                        <a:rPr kumimoji="1" lang="en-US" altLang="ja-JP" dirty="0" smtClean="0"/>
                        <a:t>+</a:t>
                      </a:r>
                      <a:r>
                        <a:rPr kumimoji="1" lang="ja-JP" altLang="en-US" dirty="0" smtClean="0"/>
                        <a:t>過去</a:t>
                      </a:r>
                      <a:r>
                        <a:rPr kumimoji="1" lang="en-US" altLang="ja-JP" dirty="0" smtClean="0"/>
                        <a:t>5</a:t>
                      </a:r>
                      <a:r>
                        <a:rPr kumimoji="1" lang="ja-JP" altLang="en-US" dirty="0" smtClean="0"/>
                        <a:t>時刻分</a:t>
                      </a:r>
                      <a:endParaRPr kumimoji="1" lang="en-US" altLang="ja-JP" dirty="0" smtClean="0"/>
                    </a:p>
                    <a:p>
                      <a:pPr algn="ctr"/>
                      <a:r>
                        <a:rPr kumimoji="1" lang="ja-JP" altLang="en-US" dirty="0" smtClean="0"/>
                        <a:t>の平均</a:t>
                      </a:r>
                      <a:endParaRPr kumimoji="1" lang="ja-JP" altLang="en-US" dirty="0"/>
                    </a:p>
                  </a:txBody>
                  <a:tcPr>
                    <a:solidFill>
                      <a:schemeClr val="accent1">
                        <a:lumMod val="20000"/>
                        <a:lumOff val="80000"/>
                      </a:schemeClr>
                    </a:solidFill>
                  </a:tcPr>
                </a:tc>
                <a:tc>
                  <a:txBody>
                    <a:bodyPr/>
                    <a:lstStyle/>
                    <a:p>
                      <a:pPr algn="ctr"/>
                      <a:r>
                        <a:rPr kumimoji="1" lang="ja-JP" altLang="en-US" dirty="0" smtClean="0">
                          <a:solidFill>
                            <a:srgbClr val="0070C0"/>
                          </a:solidFill>
                        </a:rPr>
                        <a:t>高</a:t>
                      </a:r>
                      <a:endParaRPr kumimoji="1" lang="ja-JP" altLang="en-US" dirty="0">
                        <a:solidFill>
                          <a:srgbClr val="0070C0"/>
                        </a:solidFill>
                      </a:endParaRPr>
                    </a:p>
                  </a:txBody>
                  <a:tcPr>
                    <a:solidFill>
                      <a:schemeClr val="accent1">
                        <a:lumMod val="20000"/>
                        <a:lumOff val="80000"/>
                      </a:schemeClr>
                    </a:solidFill>
                  </a:tcPr>
                </a:tc>
                <a:tc>
                  <a:txBody>
                    <a:bodyPr/>
                    <a:lstStyle/>
                    <a:p>
                      <a:pPr algn="ctr"/>
                      <a:r>
                        <a:rPr kumimoji="1" lang="ja-JP" altLang="en-US" dirty="0" smtClean="0">
                          <a:solidFill>
                            <a:srgbClr val="0070C0"/>
                          </a:solidFill>
                        </a:rPr>
                        <a:t>高</a:t>
                      </a:r>
                      <a:endParaRPr kumimoji="1" lang="ja-JP" altLang="en-US" dirty="0">
                        <a:solidFill>
                          <a:srgbClr val="0070C0"/>
                        </a:solidFill>
                      </a:endParaRPr>
                    </a:p>
                  </a:txBody>
                  <a:tcPr>
                    <a:solidFill>
                      <a:schemeClr val="accent1">
                        <a:lumMod val="20000"/>
                        <a:lumOff val="80000"/>
                      </a:schemeClr>
                    </a:solidFill>
                  </a:tcPr>
                </a:tc>
                <a:tc>
                  <a:txBody>
                    <a:bodyPr/>
                    <a:lstStyle/>
                    <a:p>
                      <a:pPr algn="ctr"/>
                      <a:r>
                        <a:rPr kumimoji="1" lang="ja-JP" altLang="en-US" dirty="0" smtClean="0">
                          <a:solidFill>
                            <a:srgbClr val="0070C0"/>
                          </a:solidFill>
                        </a:rPr>
                        <a:t>高</a:t>
                      </a:r>
                      <a:endParaRPr kumimoji="1" lang="ja-JP" altLang="en-US" dirty="0">
                        <a:solidFill>
                          <a:srgbClr val="0070C0"/>
                        </a:solidFill>
                      </a:endParaRPr>
                    </a:p>
                  </a:txBody>
                  <a:tcPr>
                    <a:solidFill>
                      <a:schemeClr val="accent1">
                        <a:lumMod val="20000"/>
                        <a:lumOff val="80000"/>
                      </a:schemeClr>
                    </a:solidFill>
                  </a:tcPr>
                </a:tc>
                <a:tc>
                  <a:txBody>
                    <a:bodyPr/>
                    <a:lstStyle/>
                    <a:p>
                      <a:pPr algn="ctr"/>
                      <a:r>
                        <a:rPr kumimoji="1" lang="ja-JP" altLang="en-US" dirty="0" smtClean="0">
                          <a:solidFill>
                            <a:srgbClr val="0070C0"/>
                          </a:solidFill>
                        </a:rPr>
                        <a:t>高</a:t>
                      </a:r>
                      <a:endParaRPr kumimoji="1" lang="ja-JP" altLang="en-US" dirty="0">
                        <a:solidFill>
                          <a:srgbClr val="0070C0"/>
                        </a:solidFill>
                      </a:endParaRPr>
                    </a:p>
                  </a:txBody>
                  <a:tcPr>
                    <a:solidFill>
                      <a:schemeClr val="accent1">
                        <a:lumMod val="20000"/>
                        <a:lumOff val="80000"/>
                      </a:schemeClr>
                    </a:solidFill>
                  </a:tcPr>
                </a:tc>
                <a:tc>
                  <a:txBody>
                    <a:bodyPr/>
                    <a:lstStyle/>
                    <a:p>
                      <a:pPr algn="ctr"/>
                      <a:r>
                        <a:rPr kumimoji="1" lang="ja-JP" altLang="en-US" dirty="0" smtClean="0">
                          <a:solidFill>
                            <a:srgbClr val="0070C0"/>
                          </a:solidFill>
                        </a:rPr>
                        <a:t>高</a:t>
                      </a:r>
                      <a:endParaRPr kumimoji="1" lang="ja-JP" altLang="en-US" dirty="0">
                        <a:solidFill>
                          <a:srgbClr val="0070C0"/>
                        </a:solidFill>
                      </a:endParaRPr>
                    </a:p>
                  </a:txBody>
                  <a:tcPr>
                    <a:solidFill>
                      <a:schemeClr val="accent1">
                        <a:lumMod val="20000"/>
                        <a:lumOff val="80000"/>
                      </a:schemeClr>
                    </a:solidFill>
                  </a:tcPr>
                </a:tc>
                <a:tc>
                  <a:txBody>
                    <a:bodyPr/>
                    <a:lstStyle/>
                    <a:p>
                      <a:pPr algn="ctr"/>
                      <a:r>
                        <a:rPr kumimoji="1" lang="ja-JP" altLang="en-US" dirty="0" smtClean="0">
                          <a:solidFill>
                            <a:srgbClr val="0070C0"/>
                          </a:solidFill>
                        </a:rPr>
                        <a:t>高</a:t>
                      </a:r>
                      <a:endParaRPr kumimoji="1" lang="ja-JP" altLang="en-US" dirty="0">
                        <a:solidFill>
                          <a:srgbClr val="0070C0"/>
                        </a:solidFill>
                      </a:endParaRPr>
                    </a:p>
                  </a:txBody>
                  <a:tcPr>
                    <a:solidFill>
                      <a:schemeClr val="accent1">
                        <a:lumMod val="20000"/>
                        <a:lumOff val="80000"/>
                      </a:schemeClr>
                    </a:solidFill>
                  </a:tcPr>
                </a:tc>
              </a:tr>
              <a:tr h="370840">
                <a:tc>
                  <a:txBody>
                    <a:bodyPr/>
                    <a:lstStyle/>
                    <a:p>
                      <a:pPr algn="ctr"/>
                      <a:r>
                        <a:rPr kumimoji="1" lang="ja-JP" altLang="en-US" dirty="0" smtClean="0"/>
                        <a:t>現在</a:t>
                      </a:r>
                      <a:r>
                        <a:rPr kumimoji="1" lang="en-US" altLang="ja-JP" dirty="0" smtClean="0"/>
                        <a:t>+</a:t>
                      </a:r>
                      <a:r>
                        <a:rPr kumimoji="1" lang="ja-JP" altLang="en-US" dirty="0" smtClean="0"/>
                        <a:t>過去</a:t>
                      </a:r>
                      <a:r>
                        <a:rPr kumimoji="1" lang="en-US" altLang="ja-JP" dirty="0" smtClean="0"/>
                        <a:t>1</a:t>
                      </a:r>
                      <a:r>
                        <a:rPr kumimoji="1" lang="ja-JP" altLang="en-US" dirty="0" smtClean="0"/>
                        <a:t>時刻分</a:t>
                      </a:r>
                      <a:endParaRPr kumimoji="1" lang="en-US" altLang="ja-JP" dirty="0" smtClean="0"/>
                    </a:p>
                    <a:p>
                      <a:pPr algn="ctr"/>
                      <a:r>
                        <a:rPr kumimoji="1" lang="ja-JP" altLang="en-US" dirty="0" smtClean="0"/>
                        <a:t>の平均</a:t>
                      </a:r>
                      <a:endParaRPr kumimoji="1" lang="ja-JP" altLang="en-US" dirty="0"/>
                    </a:p>
                  </a:txBody>
                  <a:tcPr>
                    <a:solidFill>
                      <a:schemeClr val="accent2">
                        <a:lumMod val="20000"/>
                        <a:lumOff val="80000"/>
                      </a:schemeClr>
                    </a:solidFill>
                  </a:tcPr>
                </a:tc>
                <a:tc>
                  <a:txBody>
                    <a:bodyPr/>
                    <a:lstStyle/>
                    <a:p>
                      <a:pPr algn="ctr"/>
                      <a:r>
                        <a:rPr kumimoji="1" lang="ja-JP" altLang="en-US" dirty="0" smtClean="0">
                          <a:solidFill>
                            <a:srgbClr val="0070C0"/>
                          </a:solidFill>
                        </a:rPr>
                        <a:t>高</a:t>
                      </a:r>
                      <a:endParaRPr kumimoji="1" lang="ja-JP" altLang="en-US" dirty="0">
                        <a:solidFill>
                          <a:srgbClr val="0070C0"/>
                        </a:solidFill>
                      </a:endParaRPr>
                    </a:p>
                  </a:txBody>
                  <a:tcPr>
                    <a:solidFill>
                      <a:schemeClr val="accent2">
                        <a:lumMod val="20000"/>
                        <a:lumOff val="80000"/>
                      </a:schemeClr>
                    </a:solidFill>
                  </a:tcPr>
                </a:tc>
                <a:tc>
                  <a:txBody>
                    <a:bodyPr/>
                    <a:lstStyle/>
                    <a:p>
                      <a:pPr algn="ctr"/>
                      <a:r>
                        <a:rPr kumimoji="1" lang="ja-JP" altLang="en-US" dirty="0" smtClean="0">
                          <a:solidFill>
                            <a:srgbClr val="0070C0"/>
                          </a:solidFill>
                        </a:rPr>
                        <a:t>高</a:t>
                      </a:r>
                      <a:endParaRPr kumimoji="1" lang="ja-JP" altLang="en-US" dirty="0">
                        <a:solidFill>
                          <a:srgbClr val="0070C0"/>
                        </a:solidFill>
                      </a:endParaRPr>
                    </a:p>
                  </a:txBody>
                  <a:tcPr>
                    <a:solidFill>
                      <a:schemeClr val="accent2">
                        <a:lumMod val="20000"/>
                        <a:lumOff val="80000"/>
                      </a:schemeClr>
                    </a:solidFill>
                  </a:tcPr>
                </a:tc>
                <a:tc>
                  <a:txBody>
                    <a:bodyPr/>
                    <a:lstStyle/>
                    <a:p>
                      <a:pPr algn="ctr"/>
                      <a:r>
                        <a:rPr kumimoji="1" lang="ja-JP" altLang="en-US" dirty="0" smtClean="0">
                          <a:solidFill>
                            <a:srgbClr val="0070C0"/>
                          </a:solidFill>
                        </a:rPr>
                        <a:t>高</a:t>
                      </a:r>
                      <a:endParaRPr kumimoji="1" lang="ja-JP" altLang="en-US" dirty="0">
                        <a:solidFill>
                          <a:srgbClr val="0070C0"/>
                        </a:solidFill>
                      </a:endParaRPr>
                    </a:p>
                  </a:txBody>
                  <a:tcPr>
                    <a:solidFill>
                      <a:schemeClr val="accent2">
                        <a:lumMod val="20000"/>
                        <a:lumOff val="80000"/>
                      </a:schemeClr>
                    </a:solidFill>
                  </a:tcPr>
                </a:tc>
                <a:tc>
                  <a:txBody>
                    <a:bodyPr/>
                    <a:lstStyle/>
                    <a:p>
                      <a:pPr algn="ctr"/>
                      <a:r>
                        <a:rPr kumimoji="1" lang="ja-JP" altLang="en-US" dirty="0" smtClean="0">
                          <a:solidFill>
                            <a:srgbClr val="0070C0"/>
                          </a:solidFill>
                        </a:rPr>
                        <a:t>高</a:t>
                      </a:r>
                      <a:endParaRPr kumimoji="1" lang="ja-JP" altLang="en-US" dirty="0">
                        <a:solidFill>
                          <a:srgbClr val="0070C0"/>
                        </a:solidFill>
                      </a:endParaRPr>
                    </a:p>
                  </a:txBody>
                  <a:tcPr>
                    <a:solidFill>
                      <a:schemeClr val="accent2">
                        <a:lumMod val="20000"/>
                        <a:lumOff val="80000"/>
                      </a:schemeClr>
                    </a:solidFill>
                  </a:tcPr>
                </a:tc>
                <a:tc>
                  <a:txBody>
                    <a:bodyPr/>
                    <a:lstStyle/>
                    <a:p>
                      <a:pPr marL="0" algn="ctr" defTabSz="914400" rtl="0" eaLnBrk="1" latinLnBrk="0" hangingPunct="1"/>
                      <a:r>
                        <a:rPr kumimoji="1" lang="ja-JP" altLang="en-US" sz="1800" b="1" kern="1200" dirty="0" smtClean="0">
                          <a:solidFill>
                            <a:schemeClr val="accent2"/>
                          </a:solidFill>
                          <a:latin typeface="+mn-lt"/>
                          <a:ea typeface="+mn-ea"/>
                          <a:cs typeface="+mn-cs"/>
                        </a:rPr>
                        <a:t>中</a:t>
                      </a:r>
                      <a:endParaRPr kumimoji="1" lang="ja-JP" altLang="en-US" sz="1800" b="1" kern="1200" dirty="0">
                        <a:solidFill>
                          <a:schemeClr val="accent2"/>
                        </a:solidFill>
                        <a:latin typeface="+mn-lt"/>
                        <a:ea typeface="+mn-ea"/>
                        <a:cs typeface="+mn-cs"/>
                      </a:endParaRPr>
                    </a:p>
                  </a:txBody>
                  <a:tcPr>
                    <a:solidFill>
                      <a:schemeClr val="accent2">
                        <a:lumMod val="20000"/>
                        <a:lumOff val="80000"/>
                      </a:schemeClr>
                    </a:solidFill>
                  </a:tcPr>
                </a:tc>
                <a:tc>
                  <a:txBody>
                    <a:bodyPr/>
                    <a:lstStyle/>
                    <a:p>
                      <a:pPr algn="ctr"/>
                      <a:r>
                        <a:rPr kumimoji="1" lang="ja-JP" altLang="en-US" b="1" dirty="0" smtClean="0">
                          <a:solidFill>
                            <a:srgbClr val="FF0000"/>
                          </a:solidFill>
                        </a:rPr>
                        <a:t>低</a:t>
                      </a:r>
                      <a:endParaRPr kumimoji="1" lang="ja-JP" altLang="en-US" b="1" dirty="0">
                        <a:solidFill>
                          <a:srgbClr val="FF0000"/>
                        </a:solidFill>
                      </a:endParaRPr>
                    </a:p>
                  </a:txBody>
                  <a:tcPr>
                    <a:solidFill>
                      <a:schemeClr val="accent2">
                        <a:lumMod val="20000"/>
                        <a:lumOff val="80000"/>
                      </a:schemeClr>
                    </a:solidFill>
                  </a:tcPr>
                </a:tc>
              </a:tr>
            </a:tbl>
          </a:graphicData>
        </a:graphic>
      </p:graphicFrame>
      <p:sp>
        <p:nvSpPr>
          <p:cNvPr id="8" name="四角形吹き出し 7"/>
          <p:cNvSpPr/>
          <p:nvPr/>
        </p:nvSpPr>
        <p:spPr>
          <a:xfrm>
            <a:off x="4164304" y="52407"/>
            <a:ext cx="2255429" cy="514975"/>
          </a:xfrm>
          <a:prstGeom prst="wedgeRectCallout">
            <a:avLst>
              <a:gd name="adj1" fmla="val 12654"/>
              <a:gd name="adj2" fmla="val 753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ロボット自体が</a:t>
            </a:r>
            <a:endParaRPr kumimoji="1" lang="en-US" altLang="ja-JP" sz="1400" dirty="0" smtClean="0"/>
          </a:p>
          <a:p>
            <a:pPr algn="ctr"/>
            <a:r>
              <a:rPr kumimoji="1" lang="ja-JP" altLang="en-US" sz="1400" dirty="0" smtClean="0"/>
              <a:t>人に移動させられた</a:t>
            </a:r>
            <a:endParaRPr kumimoji="1" lang="ja-JP" altLang="en-US" sz="1400" dirty="0"/>
          </a:p>
        </p:txBody>
      </p:sp>
      <p:sp>
        <p:nvSpPr>
          <p:cNvPr id="9" name="テキスト ボックス 8"/>
          <p:cNvSpPr txBox="1"/>
          <p:nvPr/>
        </p:nvSpPr>
        <p:spPr>
          <a:xfrm>
            <a:off x="6493565" y="1431235"/>
            <a:ext cx="1974575" cy="523220"/>
          </a:xfrm>
          <a:prstGeom prst="rect">
            <a:avLst/>
          </a:prstGeom>
          <a:noFill/>
        </p:spPr>
        <p:txBody>
          <a:bodyPr wrap="square" rtlCol="0">
            <a:spAutoFit/>
          </a:bodyPr>
          <a:lstStyle/>
          <a:p>
            <a:r>
              <a:rPr lang="ja-JP" altLang="en-US" sz="1400" dirty="0"/>
              <a:t>過去</a:t>
            </a:r>
            <a:r>
              <a:rPr lang="ja-JP" altLang="en-US" sz="1400" dirty="0" smtClean="0"/>
              <a:t>の重みも見るので、</a:t>
            </a:r>
            <a:endParaRPr lang="en-US" altLang="ja-JP" sz="1400" dirty="0" smtClean="0"/>
          </a:p>
          <a:p>
            <a:r>
              <a:rPr kumimoji="1" lang="ja-JP" altLang="en-US" sz="1400" dirty="0"/>
              <a:t>変化</a:t>
            </a:r>
            <a:r>
              <a:rPr kumimoji="1" lang="ja-JP" altLang="en-US" sz="1400" dirty="0" smtClean="0"/>
              <a:t>は</a:t>
            </a:r>
            <a:r>
              <a:rPr kumimoji="1" lang="ja-JP" altLang="en-US" sz="1400" b="1" dirty="0" smtClean="0">
                <a:solidFill>
                  <a:srgbClr val="0070C0"/>
                </a:solidFill>
              </a:rPr>
              <a:t>緩やか</a:t>
            </a:r>
            <a:endParaRPr kumimoji="1" lang="ja-JP" altLang="en-US" sz="1400" b="1" dirty="0">
              <a:solidFill>
                <a:srgbClr val="0070C0"/>
              </a:solidFill>
            </a:endParaRPr>
          </a:p>
        </p:txBody>
      </p:sp>
      <p:sp>
        <p:nvSpPr>
          <p:cNvPr id="10" name="テキスト ボックス 9"/>
          <p:cNvSpPr txBox="1"/>
          <p:nvPr/>
        </p:nvSpPr>
        <p:spPr>
          <a:xfrm>
            <a:off x="6493565" y="2047461"/>
            <a:ext cx="1974575" cy="523220"/>
          </a:xfrm>
          <a:prstGeom prst="rect">
            <a:avLst/>
          </a:prstGeom>
          <a:noFill/>
        </p:spPr>
        <p:txBody>
          <a:bodyPr wrap="square" rtlCol="0">
            <a:spAutoFit/>
          </a:bodyPr>
          <a:lstStyle/>
          <a:p>
            <a:r>
              <a:rPr lang="ja-JP" altLang="en-US" sz="1400" dirty="0"/>
              <a:t>直近</a:t>
            </a:r>
            <a:r>
              <a:rPr lang="ja-JP" altLang="en-US" sz="1400" dirty="0" smtClean="0"/>
              <a:t>の重みを見るので、</a:t>
            </a:r>
            <a:endParaRPr lang="en-US" altLang="ja-JP" sz="1400" dirty="0" smtClean="0"/>
          </a:p>
          <a:p>
            <a:r>
              <a:rPr kumimoji="1" lang="ja-JP" altLang="en-US" sz="1400" dirty="0" smtClean="0"/>
              <a:t>変化</a:t>
            </a:r>
            <a:r>
              <a:rPr lang="ja-JP" altLang="en-US" sz="1400" dirty="0" smtClean="0"/>
              <a:t>に</a:t>
            </a:r>
            <a:r>
              <a:rPr lang="ja-JP" altLang="en-US" sz="1400" b="1" dirty="0" smtClean="0">
                <a:solidFill>
                  <a:srgbClr val="FF0000"/>
                </a:solidFill>
              </a:rPr>
              <a:t>敏感</a:t>
            </a:r>
            <a:endParaRPr kumimoji="1" lang="ja-JP" altLang="en-US" sz="1400" b="1" dirty="0">
              <a:solidFill>
                <a:srgbClr val="FF0000"/>
              </a:solidFill>
            </a:endParaRPr>
          </a:p>
        </p:txBody>
      </p:sp>
      <p:sp>
        <p:nvSpPr>
          <p:cNvPr id="13" name="正方形/長方形 12"/>
          <p:cNvSpPr/>
          <p:nvPr/>
        </p:nvSpPr>
        <p:spPr>
          <a:xfrm>
            <a:off x="196352" y="3701214"/>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13"/>
          <p:cNvSpPr/>
          <p:nvPr/>
        </p:nvSpPr>
        <p:spPr>
          <a:xfrm>
            <a:off x="254816" y="3719866"/>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5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5" y="1485900"/>
                </a:lnTo>
                <a:cubicBezTo>
                  <a:pt x="143" y="1263650"/>
                  <a:pt x="72" y="1041400"/>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5" name="グループ化 14"/>
          <p:cNvGrpSpPr/>
          <p:nvPr/>
        </p:nvGrpSpPr>
        <p:grpSpPr>
          <a:xfrm rot="1345973">
            <a:off x="2825463" y="4362238"/>
            <a:ext cx="304800" cy="304800"/>
            <a:chOff x="2305050" y="3905250"/>
            <a:chExt cx="304800" cy="304800"/>
          </a:xfrm>
        </p:grpSpPr>
        <p:sp>
          <p:nvSpPr>
            <p:cNvPr id="16" name="円/楕円 15"/>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p:cNvCxnSpPr>
              <a:endCxn id="16"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円/楕円 17"/>
          <p:cNvSpPr/>
          <p:nvPr/>
        </p:nvSpPr>
        <p:spPr>
          <a:xfrm rot="20829269">
            <a:off x="2983563" y="4477788"/>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9" name="直線コネクタ 18"/>
          <p:cNvCxnSpPr>
            <a:cxnSpLocks noChangeAspect="1"/>
          </p:cNvCxnSpPr>
          <p:nvPr/>
        </p:nvCxnSpPr>
        <p:spPr>
          <a:xfrm rot="20829269" flipV="1">
            <a:off x="2933435" y="3755219"/>
            <a:ext cx="355768" cy="69382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noChangeAspect="1"/>
          </p:cNvCxnSpPr>
          <p:nvPr/>
        </p:nvCxnSpPr>
        <p:spPr>
          <a:xfrm rot="20829269" flipV="1">
            <a:off x="2924648" y="3741177"/>
            <a:ext cx="262959" cy="71574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a:cxnSpLocks noChangeAspect="1"/>
          </p:cNvCxnSpPr>
          <p:nvPr/>
        </p:nvCxnSpPr>
        <p:spPr>
          <a:xfrm rot="20829269" flipV="1">
            <a:off x="2957529" y="3759389"/>
            <a:ext cx="525918" cy="6510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cxnSpLocks noChangeAspect="1"/>
          </p:cNvCxnSpPr>
          <p:nvPr/>
        </p:nvCxnSpPr>
        <p:spPr>
          <a:xfrm rot="20829269" flipV="1">
            <a:off x="2970416" y="4099936"/>
            <a:ext cx="766905" cy="30637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cxnSpLocks noChangeAspect="1"/>
          </p:cNvCxnSpPr>
          <p:nvPr/>
        </p:nvCxnSpPr>
        <p:spPr>
          <a:xfrm rot="20829269" flipV="1">
            <a:off x="2980068" y="4246073"/>
            <a:ext cx="736659" cy="16409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a:cxnSpLocks noChangeAspect="1"/>
          </p:cNvCxnSpPr>
          <p:nvPr/>
        </p:nvCxnSpPr>
        <p:spPr>
          <a:xfrm flipV="1">
            <a:off x="3005012" y="4329612"/>
            <a:ext cx="674301" cy="15376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cxnSpLocks noChangeAspect="1"/>
          </p:cNvCxnSpPr>
          <p:nvPr/>
        </p:nvCxnSpPr>
        <p:spPr>
          <a:xfrm flipV="1">
            <a:off x="3002898" y="4377513"/>
            <a:ext cx="684544" cy="10615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a:cxnSpLocks noChangeAspect="1"/>
          </p:cNvCxnSpPr>
          <p:nvPr/>
        </p:nvCxnSpPr>
        <p:spPr>
          <a:xfrm flipV="1">
            <a:off x="3002891" y="4436207"/>
            <a:ext cx="679106" cy="5111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cxnSpLocks noChangeAspect="1"/>
          </p:cNvCxnSpPr>
          <p:nvPr/>
        </p:nvCxnSpPr>
        <p:spPr>
          <a:xfrm flipV="1">
            <a:off x="3002889" y="4483238"/>
            <a:ext cx="679443" cy="754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 name="四角形吹き出し 28"/>
          <p:cNvSpPr/>
          <p:nvPr/>
        </p:nvSpPr>
        <p:spPr>
          <a:xfrm>
            <a:off x="389850" y="4046850"/>
            <a:ext cx="2255429" cy="481240"/>
          </a:xfrm>
          <a:prstGeom prst="wedgeRectCallout">
            <a:avLst>
              <a:gd name="adj1" fmla="val 59439"/>
              <a:gd name="adj2" fmla="val 440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ロボット自体が</a:t>
            </a:r>
            <a:endParaRPr kumimoji="1" lang="en-US" altLang="ja-JP" sz="1400" dirty="0" smtClean="0"/>
          </a:p>
          <a:p>
            <a:pPr algn="ctr"/>
            <a:r>
              <a:rPr kumimoji="1" lang="ja-JP" altLang="en-US" sz="1400" dirty="0" smtClean="0"/>
              <a:t>人に移動させられた</a:t>
            </a:r>
            <a:endParaRPr kumimoji="1" lang="ja-JP" altLang="en-US" sz="1400" dirty="0"/>
          </a:p>
        </p:txBody>
      </p:sp>
      <p:sp>
        <p:nvSpPr>
          <p:cNvPr id="30" name="円/楕円 29"/>
          <p:cNvSpPr/>
          <p:nvPr/>
        </p:nvSpPr>
        <p:spPr>
          <a:xfrm>
            <a:off x="3461172" y="494024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 name="円/楕円 30"/>
          <p:cNvSpPr/>
          <p:nvPr/>
        </p:nvSpPr>
        <p:spPr>
          <a:xfrm>
            <a:off x="3076544" y="4547742"/>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 name="円/楕円 31"/>
          <p:cNvSpPr/>
          <p:nvPr/>
        </p:nvSpPr>
        <p:spPr>
          <a:xfrm>
            <a:off x="3758020" y="530931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 name="円/楕円 32"/>
          <p:cNvSpPr/>
          <p:nvPr/>
        </p:nvSpPr>
        <p:spPr>
          <a:xfrm>
            <a:off x="3328926" y="407437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 name="円/楕円 33"/>
          <p:cNvSpPr/>
          <p:nvPr/>
        </p:nvSpPr>
        <p:spPr>
          <a:xfrm>
            <a:off x="2745662" y="502344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 name="円/楕円 34"/>
          <p:cNvSpPr/>
          <p:nvPr/>
        </p:nvSpPr>
        <p:spPr>
          <a:xfrm>
            <a:off x="3804084" y="4851218"/>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6" name="円/楕円 35"/>
          <p:cNvSpPr/>
          <p:nvPr/>
        </p:nvSpPr>
        <p:spPr>
          <a:xfrm>
            <a:off x="3468792" y="4579786"/>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7" name="円/楕円 36"/>
          <p:cNvSpPr/>
          <p:nvPr/>
        </p:nvSpPr>
        <p:spPr>
          <a:xfrm>
            <a:off x="3082594" y="4956308"/>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8" name="円/楕円 37"/>
          <p:cNvSpPr/>
          <p:nvPr/>
        </p:nvSpPr>
        <p:spPr>
          <a:xfrm>
            <a:off x="3376675" y="5086772"/>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9" name="円/楕円 38"/>
          <p:cNvSpPr/>
          <p:nvPr/>
        </p:nvSpPr>
        <p:spPr>
          <a:xfrm>
            <a:off x="3681820" y="518739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0" name="円/楕円 39"/>
          <p:cNvSpPr/>
          <p:nvPr/>
        </p:nvSpPr>
        <p:spPr>
          <a:xfrm>
            <a:off x="2918277" y="4209118"/>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1" name="円/楕円 40"/>
          <p:cNvSpPr/>
          <p:nvPr/>
        </p:nvSpPr>
        <p:spPr>
          <a:xfrm>
            <a:off x="3054995" y="514101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2" name="円/楕円 41"/>
          <p:cNvSpPr/>
          <p:nvPr/>
        </p:nvSpPr>
        <p:spPr>
          <a:xfrm>
            <a:off x="3543336" y="475537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 name="円/楕円 42"/>
          <p:cNvSpPr/>
          <p:nvPr/>
        </p:nvSpPr>
        <p:spPr>
          <a:xfrm>
            <a:off x="4052876" y="504791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4" name="円/楕円 43"/>
          <p:cNvSpPr/>
          <p:nvPr/>
        </p:nvSpPr>
        <p:spPr>
          <a:xfrm>
            <a:off x="3207395" y="521721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5" name="円/楕円 44"/>
          <p:cNvSpPr/>
          <p:nvPr/>
        </p:nvSpPr>
        <p:spPr>
          <a:xfrm>
            <a:off x="3598000" y="521025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6" name="円/楕円 45"/>
          <p:cNvSpPr/>
          <p:nvPr/>
        </p:nvSpPr>
        <p:spPr>
          <a:xfrm>
            <a:off x="3331964" y="470369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7" name="円/楕円 46"/>
          <p:cNvSpPr/>
          <p:nvPr/>
        </p:nvSpPr>
        <p:spPr>
          <a:xfrm>
            <a:off x="3149084" y="474179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8" name="円/楕円 47"/>
          <p:cNvSpPr/>
          <p:nvPr/>
        </p:nvSpPr>
        <p:spPr>
          <a:xfrm>
            <a:off x="3848904" y="5105271"/>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9" name="円/楕円 48"/>
          <p:cNvSpPr/>
          <p:nvPr/>
        </p:nvSpPr>
        <p:spPr>
          <a:xfrm>
            <a:off x="2802859" y="4833218"/>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0" name="円/楕円 49"/>
          <p:cNvSpPr/>
          <p:nvPr/>
        </p:nvSpPr>
        <p:spPr>
          <a:xfrm>
            <a:off x="4034876" y="482388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1" name="四角形吹き出し 50"/>
          <p:cNvSpPr/>
          <p:nvPr/>
        </p:nvSpPr>
        <p:spPr>
          <a:xfrm>
            <a:off x="196352" y="5528470"/>
            <a:ext cx="2255429" cy="481240"/>
          </a:xfrm>
          <a:prstGeom prst="wedgeRectCallout">
            <a:avLst>
              <a:gd name="adj1" fmla="val 47615"/>
              <a:gd name="adj2" fmla="val -8461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400" dirty="0"/>
              <a:t>尤度</a:t>
            </a:r>
            <a:r>
              <a:rPr kumimoji="1" lang="ja-JP" altLang="en-US" sz="1400" dirty="0" smtClean="0"/>
              <a:t>の</a:t>
            </a:r>
            <a:r>
              <a:rPr lang="ja-JP" altLang="en-US" sz="1400" dirty="0"/>
              <a:t>減少</a:t>
            </a:r>
            <a:r>
              <a:rPr kumimoji="1" lang="ja-JP" altLang="en-US" sz="1400" dirty="0" smtClean="0"/>
              <a:t>を検出して</a:t>
            </a:r>
            <a:endParaRPr kumimoji="1" lang="en-US" altLang="ja-JP" sz="1400" dirty="0" smtClean="0"/>
          </a:p>
          <a:p>
            <a:pPr algn="ctr"/>
            <a:r>
              <a:rPr lang="ja-JP" altLang="en-US" sz="1400" dirty="0"/>
              <a:t>広範囲</a:t>
            </a:r>
            <a:r>
              <a:rPr lang="ja-JP" altLang="en-US" sz="1400" dirty="0" smtClean="0"/>
              <a:t>に粒子を生成</a:t>
            </a:r>
            <a:endParaRPr kumimoji="1" lang="ja-JP" altLang="en-US" sz="1400" dirty="0"/>
          </a:p>
        </p:txBody>
      </p:sp>
      <p:sp>
        <p:nvSpPr>
          <p:cNvPr id="52" name="四角形吹き出し 51"/>
          <p:cNvSpPr/>
          <p:nvPr/>
        </p:nvSpPr>
        <p:spPr>
          <a:xfrm>
            <a:off x="4106596" y="2694565"/>
            <a:ext cx="2255429" cy="514975"/>
          </a:xfrm>
          <a:prstGeom prst="wedgeRectCallout">
            <a:avLst>
              <a:gd name="adj1" fmla="val 36353"/>
              <a:gd name="adj2" fmla="val -7210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400" dirty="0" smtClean="0"/>
              <a:t>尤度</a:t>
            </a:r>
            <a:r>
              <a:rPr lang="ja-JP" altLang="en-US" sz="1400" dirty="0"/>
              <a:t>の</a:t>
            </a:r>
            <a:r>
              <a:rPr lang="ja-JP" altLang="en-US" sz="1400" dirty="0" smtClean="0"/>
              <a:t>減少</a:t>
            </a:r>
            <a:r>
              <a:rPr kumimoji="1" lang="ja-JP" altLang="en-US" sz="1400" dirty="0" smtClean="0"/>
              <a:t>を検出して</a:t>
            </a:r>
            <a:endParaRPr kumimoji="1" lang="en-US" altLang="ja-JP" sz="1400" dirty="0" smtClean="0"/>
          </a:p>
          <a:p>
            <a:pPr algn="ctr"/>
            <a:r>
              <a:rPr lang="ja-JP" altLang="en-US" sz="1400" dirty="0"/>
              <a:t>広範囲</a:t>
            </a:r>
            <a:r>
              <a:rPr lang="ja-JP" altLang="en-US" sz="1400" dirty="0" smtClean="0"/>
              <a:t>に粒子を生成</a:t>
            </a:r>
            <a:endParaRPr kumimoji="1" lang="ja-JP" altLang="en-US" sz="1400" dirty="0"/>
          </a:p>
        </p:txBody>
      </p:sp>
      <p:sp>
        <p:nvSpPr>
          <p:cNvPr id="53" name="円/楕円 52"/>
          <p:cNvSpPr/>
          <p:nvPr/>
        </p:nvSpPr>
        <p:spPr>
          <a:xfrm>
            <a:off x="3715172" y="491484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4" name="円/楕円 53"/>
          <p:cNvSpPr/>
          <p:nvPr/>
        </p:nvSpPr>
        <p:spPr>
          <a:xfrm>
            <a:off x="4058084" y="4825818"/>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5" name="円/楕円 54"/>
          <p:cNvSpPr/>
          <p:nvPr/>
        </p:nvSpPr>
        <p:spPr>
          <a:xfrm>
            <a:off x="3630675" y="5061372"/>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6" name="円/楕円 55"/>
          <p:cNvSpPr/>
          <p:nvPr/>
        </p:nvSpPr>
        <p:spPr>
          <a:xfrm>
            <a:off x="3935820" y="516199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7" name="円/楕円 56"/>
          <p:cNvSpPr/>
          <p:nvPr/>
        </p:nvSpPr>
        <p:spPr>
          <a:xfrm>
            <a:off x="3797336" y="472997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8" name="円/楕円 57"/>
          <p:cNvSpPr/>
          <p:nvPr/>
        </p:nvSpPr>
        <p:spPr>
          <a:xfrm>
            <a:off x="4306876" y="502251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9" name="円/楕円 58"/>
          <p:cNvSpPr/>
          <p:nvPr/>
        </p:nvSpPr>
        <p:spPr>
          <a:xfrm>
            <a:off x="3852000" y="518485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0" name="円/楕円 59"/>
          <p:cNvSpPr/>
          <p:nvPr/>
        </p:nvSpPr>
        <p:spPr>
          <a:xfrm>
            <a:off x="4102904" y="5079871"/>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1" name="円/楕円 60"/>
          <p:cNvSpPr/>
          <p:nvPr/>
        </p:nvSpPr>
        <p:spPr>
          <a:xfrm>
            <a:off x="4288876" y="479848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2" name="円/楕円 61"/>
          <p:cNvSpPr/>
          <p:nvPr/>
        </p:nvSpPr>
        <p:spPr>
          <a:xfrm>
            <a:off x="3042072" y="488944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3" name="円/楕円 62"/>
          <p:cNvSpPr/>
          <p:nvPr/>
        </p:nvSpPr>
        <p:spPr>
          <a:xfrm>
            <a:off x="2326562" y="497264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4" name="円/楕円 63"/>
          <p:cNvSpPr/>
          <p:nvPr/>
        </p:nvSpPr>
        <p:spPr>
          <a:xfrm>
            <a:off x="2663494" y="4905508"/>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5" name="円/楕円 64"/>
          <p:cNvSpPr/>
          <p:nvPr/>
        </p:nvSpPr>
        <p:spPr>
          <a:xfrm>
            <a:off x="2957575" y="5035972"/>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6" name="円/楕円 65"/>
          <p:cNvSpPr/>
          <p:nvPr/>
        </p:nvSpPr>
        <p:spPr>
          <a:xfrm>
            <a:off x="2635895" y="509021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7" name="円/楕円 66"/>
          <p:cNvSpPr/>
          <p:nvPr/>
        </p:nvSpPr>
        <p:spPr>
          <a:xfrm>
            <a:off x="2788295" y="516641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8" name="四角形吹き出し 67"/>
          <p:cNvSpPr/>
          <p:nvPr/>
        </p:nvSpPr>
        <p:spPr>
          <a:xfrm>
            <a:off x="3060072" y="5530523"/>
            <a:ext cx="2255429" cy="481240"/>
          </a:xfrm>
          <a:prstGeom prst="wedgeRectCallout">
            <a:avLst>
              <a:gd name="adj1" fmla="val 8199"/>
              <a:gd name="adj2" fmla="val -8819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400" dirty="0" smtClean="0"/>
              <a:t>広範囲に粒子が分布すると粒子数が増加</a:t>
            </a:r>
            <a:endParaRPr kumimoji="1" lang="ja-JP" altLang="en-US" sz="1400" dirty="0"/>
          </a:p>
        </p:txBody>
      </p:sp>
      <p:cxnSp>
        <p:nvCxnSpPr>
          <p:cNvPr id="70" name="直線矢印コネクタ 69"/>
          <p:cNvCxnSpPr/>
          <p:nvPr/>
        </p:nvCxnSpPr>
        <p:spPr>
          <a:xfrm flipH="1">
            <a:off x="713521" y="4554261"/>
            <a:ext cx="9903" cy="9720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stCxn id="51" idx="3"/>
            <a:endCxn id="68" idx="1"/>
          </p:cNvCxnSpPr>
          <p:nvPr/>
        </p:nvCxnSpPr>
        <p:spPr>
          <a:xfrm>
            <a:off x="2451781" y="5769090"/>
            <a:ext cx="608291" cy="205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円/楕円 81"/>
          <p:cNvSpPr/>
          <p:nvPr/>
        </p:nvSpPr>
        <p:spPr>
          <a:xfrm rot="20829269">
            <a:off x="8695144" y="4477788"/>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83" name="直線コネクタ 82"/>
          <p:cNvCxnSpPr>
            <a:cxnSpLocks noChangeAspect="1"/>
          </p:cNvCxnSpPr>
          <p:nvPr/>
        </p:nvCxnSpPr>
        <p:spPr>
          <a:xfrm rot="20829269" flipV="1">
            <a:off x="8645016" y="3755219"/>
            <a:ext cx="355768" cy="69382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a:cxnSpLocks noChangeAspect="1"/>
          </p:cNvCxnSpPr>
          <p:nvPr/>
        </p:nvCxnSpPr>
        <p:spPr>
          <a:xfrm rot="20829269" flipV="1">
            <a:off x="8636229" y="3741177"/>
            <a:ext cx="262959" cy="71574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a:cxnSpLocks noChangeAspect="1"/>
          </p:cNvCxnSpPr>
          <p:nvPr/>
        </p:nvCxnSpPr>
        <p:spPr>
          <a:xfrm rot="20829269" flipV="1">
            <a:off x="8669110" y="3759389"/>
            <a:ext cx="525918" cy="6510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a:cxnSpLocks noChangeAspect="1"/>
          </p:cNvCxnSpPr>
          <p:nvPr/>
        </p:nvCxnSpPr>
        <p:spPr>
          <a:xfrm rot="20829269" flipV="1">
            <a:off x="8681997" y="4099936"/>
            <a:ext cx="766905" cy="30637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a:cxnSpLocks noChangeAspect="1"/>
          </p:cNvCxnSpPr>
          <p:nvPr/>
        </p:nvCxnSpPr>
        <p:spPr>
          <a:xfrm rot="20829269" flipV="1">
            <a:off x="8691649" y="4246073"/>
            <a:ext cx="736659" cy="16409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a:cxnSpLocks noChangeAspect="1"/>
          </p:cNvCxnSpPr>
          <p:nvPr/>
        </p:nvCxnSpPr>
        <p:spPr>
          <a:xfrm flipV="1">
            <a:off x="8716593" y="4329612"/>
            <a:ext cx="674301" cy="15376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a:cxnSpLocks noChangeAspect="1"/>
          </p:cNvCxnSpPr>
          <p:nvPr/>
        </p:nvCxnSpPr>
        <p:spPr>
          <a:xfrm flipV="1">
            <a:off x="8714479" y="4377513"/>
            <a:ext cx="684544" cy="10615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a:cxnSpLocks noChangeAspect="1"/>
          </p:cNvCxnSpPr>
          <p:nvPr/>
        </p:nvCxnSpPr>
        <p:spPr>
          <a:xfrm flipV="1">
            <a:off x="8714472" y="4436207"/>
            <a:ext cx="679106" cy="5111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a:cxnSpLocks noChangeAspect="1"/>
          </p:cNvCxnSpPr>
          <p:nvPr/>
        </p:nvCxnSpPr>
        <p:spPr>
          <a:xfrm flipV="1">
            <a:off x="8714470" y="4483238"/>
            <a:ext cx="679443" cy="754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92" name="円/楕円 91"/>
          <p:cNvSpPr/>
          <p:nvPr/>
        </p:nvSpPr>
        <p:spPr>
          <a:xfrm>
            <a:off x="9172753" y="494024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3" name="円/楕円 92"/>
          <p:cNvSpPr/>
          <p:nvPr/>
        </p:nvSpPr>
        <p:spPr>
          <a:xfrm>
            <a:off x="8788125" y="4547742"/>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4" name="円/楕円 93"/>
          <p:cNvSpPr/>
          <p:nvPr/>
        </p:nvSpPr>
        <p:spPr>
          <a:xfrm>
            <a:off x="9469601" y="530931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5" name="円/楕円 94"/>
          <p:cNvSpPr/>
          <p:nvPr/>
        </p:nvSpPr>
        <p:spPr>
          <a:xfrm>
            <a:off x="9040507" y="407437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6" name="円/楕円 95"/>
          <p:cNvSpPr/>
          <p:nvPr/>
        </p:nvSpPr>
        <p:spPr>
          <a:xfrm>
            <a:off x="8457243" y="502344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7" name="円/楕円 96"/>
          <p:cNvSpPr/>
          <p:nvPr/>
        </p:nvSpPr>
        <p:spPr>
          <a:xfrm>
            <a:off x="9515665" y="4851218"/>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8" name="円/楕円 97"/>
          <p:cNvSpPr/>
          <p:nvPr/>
        </p:nvSpPr>
        <p:spPr>
          <a:xfrm>
            <a:off x="9180373" y="4579786"/>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9" name="円/楕円 98"/>
          <p:cNvSpPr/>
          <p:nvPr/>
        </p:nvSpPr>
        <p:spPr>
          <a:xfrm>
            <a:off x="8794175" y="4956308"/>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0" name="円/楕円 99"/>
          <p:cNvSpPr/>
          <p:nvPr/>
        </p:nvSpPr>
        <p:spPr>
          <a:xfrm>
            <a:off x="9088256" y="5086772"/>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1" name="円/楕円 100"/>
          <p:cNvSpPr/>
          <p:nvPr/>
        </p:nvSpPr>
        <p:spPr>
          <a:xfrm>
            <a:off x="9393401" y="518739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2" name="円/楕円 101"/>
          <p:cNvSpPr/>
          <p:nvPr/>
        </p:nvSpPr>
        <p:spPr>
          <a:xfrm>
            <a:off x="8629858" y="4209118"/>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3" name="円/楕円 102"/>
          <p:cNvSpPr/>
          <p:nvPr/>
        </p:nvSpPr>
        <p:spPr>
          <a:xfrm>
            <a:off x="8766576" y="514101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4" name="円/楕円 103"/>
          <p:cNvSpPr/>
          <p:nvPr/>
        </p:nvSpPr>
        <p:spPr>
          <a:xfrm>
            <a:off x="9254917" y="475537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5" name="円/楕円 104"/>
          <p:cNvSpPr/>
          <p:nvPr/>
        </p:nvSpPr>
        <p:spPr>
          <a:xfrm>
            <a:off x="9764457" y="504791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6" name="円/楕円 105"/>
          <p:cNvSpPr/>
          <p:nvPr/>
        </p:nvSpPr>
        <p:spPr>
          <a:xfrm>
            <a:off x="8918976" y="521721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7" name="円/楕円 106"/>
          <p:cNvSpPr/>
          <p:nvPr/>
        </p:nvSpPr>
        <p:spPr>
          <a:xfrm>
            <a:off x="9309581" y="521025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8" name="円/楕円 107"/>
          <p:cNvSpPr/>
          <p:nvPr/>
        </p:nvSpPr>
        <p:spPr>
          <a:xfrm>
            <a:off x="9043545" y="470369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 name="円/楕円 108"/>
          <p:cNvSpPr/>
          <p:nvPr/>
        </p:nvSpPr>
        <p:spPr>
          <a:xfrm>
            <a:off x="8860665" y="474179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 name="円/楕円 109"/>
          <p:cNvSpPr/>
          <p:nvPr/>
        </p:nvSpPr>
        <p:spPr>
          <a:xfrm>
            <a:off x="9560485" y="5105271"/>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1" name="円/楕円 110"/>
          <p:cNvSpPr/>
          <p:nvPr/>
        </p:nvSpPr>
        <p:spPr>
          <a:xfrm>
            <a:off x="8514440" y="4833218"/>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2" name="円/楕円 111"/>
          <p:cNvSpPr/>
          <p:nvPr/>
        </p:nvSpPr>
        <p:spPr>
          <a:xfrm>
            <a:off x="9746457" y="482388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3" name="円/楕円 112"/>
          <p:cNvSpPr/>
          <p:nvPr/>
        </p:nvSpPr>
        <p:spPr>
          <a:xfrm>
            <a:off x="9426753" y="491484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4" name="円/楕円 113"/>
          <p:cNvSpPr/>
          <p:nvPr/>
        </p:nvSpPr>
        <p:spPr>
          <a:xfrm>
            <a:off x="9769665" y="4825818"/>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円/楕円 114"/>
          <p:cNvSpPr/>
          <p:nvPr/>
        </p:nvSpPr>
        <p:spPr>
          <a:xfrm>
            <a:off x="9342256" y="5061372"/>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6" name="円/楕円 115"/>
          <p:cNvSpPr/>
          <p:nvPr/>
        </p:nvSpPr>
        <p:spPr>
          <a:xfrm>
            <a:off x="9647401" y="516199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7" name="円/楕円 116"/>
          <p:cNvSpPr/>
          <p:nvPr/>
        </p:nvSpPr>
        <p:spPr>
          <a:xfrm>
            <a:off x="9508917" y="472997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 name="円/楕円 117"/>
          <p:cNvSpPr/>
          <p:nvPr/>
        </p:nvSpPr>
        <p:spPr>
          <a:xfrm>
            <a:off x="10018457" y="502251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 name="円/楕円 118"/>
          <p:cNvSpPr/>
          <p:nvPr/>
        </p:nvSpPr>
        <p:spPr>
          <a:xfrm>
            <a:off x="9563581" y="518485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0" name="円/楕円 119"/>
          <p:cNvSpPr/>
          <p:nvPr/>
        </p:nvSpPr>
        <p:spPr>
          <a:xfrm>
            <a:off x="9814485" y="5079871"/>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1" name="円/楕円 120"/>
          <p:cNvSpPr/>
          <p:nvPr/>
        </p:nvSpPr>
        <p:spPr>
          <a:xfrm>
            <a:off x="10000457" y="479848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2" name="円/楕円 121"/>
          <p:cNvSpPr/>
          <p:nvPr/>
        </p:nvSpPr>
        <p:spPr>
          <a:xfrm>
            <a:off x="8753653" y="488944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3" name="円/楕円 122"/>
          <p:cNvSpPr/>
          <p:nvPr/>
        </p:nvSpPr>
        <p:spPr>
          <a:xfrm>
            <a:off x="8038143" y="497264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4" name="円/楕円 123"/>
          <p:cNvSpPr/>
          <p:nvPr/>
        </p:nvSpPr>
        <p:spPr>
          <a:xfrm>
            <a:off x="8375075" y="4905508"/>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5" name="円/楕円 124"/>
          <p:cNvSpPr/>
          <p:nvPr/>
        </p:nvSpPr>
        <p:spPr>
          <a:xfrm>
            <a:off x="8669156" y="5035972"/>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 name="円/楕円 125"/>
          <p:cNvSpPr/>
          <p:nvPr/>
        </p:nvSpPr>
        <p:spPr>
          <a:xfrm>
            <a:off x="8347476" y="509021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7" name="円/楕円 126"/>
          <p:cNvSpPr/>
          <p:nvPr/>
        </p:nvSpPr>
        <p:spPr>
          <a:xfrm>
            <a:off x="8499876" y="516641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0" name="円/楕円 129"/>
          <p:cNvSpPr/>
          <p:nvPr/>
        </p:nvSpPr>
        <p:spPr>
          <a:xfrm>
            <a:off x="8682865" y="461479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1" name="円/楕円 130"/>
          <p:cNvSpPr/>
          <p:nvPr/>
        </p:nvSpPr>
        <p:spPr>
          <a:xfrm>
            <a:off x="2929765" y="458939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2" name="正方形/長方形 131"/>
          <p:cNvSpPr/>
          <p:nvPr/>
        </p:nvSpPr>
        <p:spPr>
          <a:xfrm>
            <a:off x="5913928" y="5697316"/>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フリーフォーム 132"/>
          <p:cNvSpPr/>
          <p:nvPr/>
        </p:nvSpPr>
        <p:spPr>
          <a:xfrm>
            <a:off x="5972306" y="5715968"/>
            <a:ext cx="5096174"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2140 w 5040865"/>
              <a:gd name="connsiteY0" fmla="*/ 819150 h 1487955"/>
              <a:gd name="connsiteX1" fmla="*/ 2431015 w 5040865"/>
              <a:gd name="connsiteY1" fmla="*/ 819150 h 1487955"/>
              <a:gd name="connsiteX2" fmla="*/ 2431015 w 5040865"/>
              <a:gd name="connsiteY2" fmla="*/ 0 h 1487955"/>
              <a:gd name="connsiteX3" fmla="*/ 3402565 w 5040865"/>
              <a:gd name="connsiteY3" fmla="*/ 0 h 1487955"/>
              <a:gd name="connsiteX4" fmla="*/ 3402565 w 5040865"/>
              <a:gd name="connsiteY4" fmla="*/ 790575 h 1487955"/>
              <a:gd name="connsiteX5" fmla="*/ 5040865 w 5040865"/>
              <a:gd name="connsiteY5" fmla="*/ 790575 h 1487955"/>
              <a:gd name="connsiteX6" fmla="*/ 5040865 w 5040865"/>
              <a:gd name="connsiteY6" fmla="*/ 1485900 h 1487955"/>
              <a:gd name="connsiteX7" fmla="*/ 0 w 5040865"/>
              <a:gd name="connsiteY7" fmla="*/ 1487955 h 1487955"/>
              <a:gd name="connsiteX8" fmla="*/ 2140 w 5040865"/>
              <a:gd name="connsiteY8" fmla="*/ 819150 h 1487955"/>
              <a:gd name="connsiteX0" fmla="*/ 2140 w 5040865"/>
              <a:gd name="connsiteY0" fmla="*/ 819150 h 1485900"/>
              <a:gd name="connsiteX1" fmla="*/ 2431015 w 5040865"/>
              <a:gd name="connsiteY1" fmla="*/ 819150 h 1485900"/>
              <a:gd name="connsiteX2" fmla="*/ 2431015 w 5040865"/>
              <a:gd name="connsiteY2" fmla="*/ 0 h 1485900"/>
              <a:gd name="connsiteX3" fmla="*/ 3402565 w 5040865"/>
              <a:gd name="connsiteY3" fmla="*/ 0 h 1485900"/>
              <a:gd name="connsiteX4" fmla="*/ 3402565 w 5040865"/>
              <a:gd name="connsiteY4" fmla="*/ 790575 h 1485900"/>
              <a:gd name="connsiteX5" fmla="*/ 5040865 w 5040865"/>
              <a:gd name="connsiteY5" fmla="*/ 790575 h 1485900"/>
              <a:gd name="connsiteX6" fmla="*/ 5040865 w 5040865"/>
              <a:gd name="connsiteY6" fmla="*/ 1485900 h 1485900"/>
              <a:gd name="connsiteX7" fmla="*/ 0 w 5040865"/>
              <a:gd name="connsiteY7" fmla="*/ 1483844 h 1485900"/>
              <a:gd name="connsiteX8" fmla="*/ 2140 w 5040865"/>
              <a:gd name="connsiteY8" fmla="*/ 819150 h 1485900"/>
              <a:gd name="connsiteX0" fmla="*/ 2140 w 5040865"/>
              <a:gd name="connsiteY0" fmla="*/ 819150 h 1485900"/>
              <a:gd name="connsiteX1" fmla="*/ 2431015 w 5040865"/>
              <a:gd name="connsiteY1" fmla="*/ 819150 h 1485900"/>
              <a:gd name="connsiteX2" fmla="*/ 2431015 w 5040865"/>
              <a:gd name="connsiteY2" fmla="*/ 0 h 1485900"/>
              <a:gd name="connsiteX3" fmla="*/ 3402565 w 5040865"/>
              <a:gd name="connsiteY3" fmla="*/ 0 h 1485900"/>
              <a:gd name="connsiteX4" fmla="*/ 3402565 w 5040865"/>
              <a:gd name="connsiteY4" fmla="*/ 790575 h 1485900"/>
              <a:gd name="connsiteX5" fmla="*/ 5040865 w 5040865"/>
              <a:gd name="connsiteY5" fmla="*/ 790575 h 1485900"/>
              <a:gd name="connsiteX6" fmla="*/ 5040865 w 5040865"/>
              <a:gd name="connsiteY6" fmla="*/ 1485900 h 1485900"/>
              <a:gd name="connsiteX7" fmla="*/ 0 w 5040865"/>
              <a:gd name="connsiteY7" fmla="*/ 1483844 h 1485900"/>
              <a:gd name="connsiteX8" fmla="*/ 2140 w 5040865"/>
              <a:gd name="connsiteY8" fmla="*/ 819150 h 1485900"/>
              <a:gd name="connsiteX0" fmla="*/ 86 w 5038811"/>
              <a:gd name="connsiteY0" fmla="*/ 819150 h 1485900"/>
              <a:gd name="connsiteX1" fmla="*/ 2428961 w 5038811"/>
              <a:gd name="connsiteY1" fmla="*/ 819150 h 1485900"/>
              <a:gd name="connsiteX2" fmla="*/ 2428961 w 5038811"/>
              <a:gd name="connsiteY2" fmla="*/ 0 h 1485900"/>
              <a:gd name="connsiteX3" fmla="*/ 3400511 w 5038811"/>
              <a:gd name="connsiteY3" fmla="*/ 0 h 1485900"/>
              <a:gd name="connsiteX4" fmla="*/ 3400511 w 5038811"/>
              <a:gd name="connsiteY4" fmla="*/ 790575 h 1485900"/>
              <a:gd name="connsiteX5" fmla="*/ 5038811 w 5038811"/>
              <a:gd name="connsiteY5" fmla="*/ 790575 h 1485900"/>
              <a:gd name="connsiteX6" fmla="*/ 5038811 w 5038811"/>
              <a:gd name="connsiteY6" fmla="*/ 1485900 h 1485900"/>
              <a:gd name="connsiteX7" fmla="*/ 2654 w 5038811"/>
              <a:gd name="connsiteY7" fmla="*/ 1483844 h 1485900"/>
              <a:gd name="connsiteX8" fmla="*/ 86 w 5038811"/>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811" h="1485900">
                <a:moveTo>
                  <a:pt x="86" y="819150"/>
                </a:moveTo>
                <a:lnTo>
                  <a:pt x="2428961" y="819150"/>
                </a:lnTo>
                <a:lnTo>
                  <a:pt x="2428961" y="0"/>
                </a:lnTo>
                <a:lnTo>
                  <a:pt x="3400511" y="0"/>
                </a:lnTo>
                <a:lnTo>
                  <a:pt x="3400511" y="790575"/>
                </a:lnTo>
                <a:lnTo>
                  <a:pt x="5038811" y="790575"/>
                </a:lnTo>
                <a:lnTo>
                  <a:pt x="5038811" y="1485900"/>
                </a:lnTo>
                <a:lnTo>
                  <a:pt x="2654" y="1483844"/>
                </a:lnTo>
                <a:cubicBezTo>
                  <a:pt x="3367" y="1260909"/>
                  <a:pt x="-627" y="1042085"/>
                  <a:pt x="86"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34" name="グループ化 133"/>
          <p:cNvGrpSpPr/>
          <p:nvPr/>
        </p:nvGrpSpPr>
        <p:grpSpPr>
          <a:xfrm rot="1345973">
            <a:off x="8543039" y="6358340"/>
            <a:ext cx="304800" cy="304800"/>
            <a:chOff x="2305050" y="3905250"/>
            <a:chExt cx="304800" cy="304800"/>
          </a:xfrm>
        </p:grpSpPr>
        <p:sp>
          <p:nvSpPr>
            <p:cNvPr id="135" name="円/楕円 134"/>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コネクタ 135"/>
            <p:cNvCxnSpPr>
              <a:endCxn id="135"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7" name="円/楕円 136"/>
          <p:cNvSpPr/>
          <p:nvPr/>
        </p:nvSpPr>
        <p:spPr>
          <a:xfrm rot="2869555">
            <a:off x="8586768" y="6418144"/>
            <a:ext cx="279836" cy="264438"/>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p:cNvSpPr/>
          <p:nvPr/>
        </p:nvSpPr>
        <p:spPr>
          <a:xfrm rot="20829269">
            <a:off x="8701139" y="6473890"/>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39" name="直線コネクタ 138"/>
          <p:cNvCxnSpPr>
            <a:cxnSpLocks noChangeAspect="1"/>
          </p:cNvCxnSpPr>
          <p:nvPr/>
        </p:nvCxnSpPr>
        <p:spPr>
          <a:xfrm rot="20829269" flipV="1">
            <a:off x="8651011" y="5751321"/>
            <a:ext cx="355768" cy="69382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p:cNvCxnSpPr>
            <a:cxnSpLocks noChangeAspect="1"/>
          </p:cNvCxnSpPr>
          <p:nvPr/>
        </p:nvCxnSpPr>
        <p:spPr>
          <a:xfrm rot="20829269" flipV="1">
            <a:off x="8642224" y="5737279"/>
            <a:ext cx="262959" cy="71574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a:cxnSpLocks noChangeAspect="1"/>
          </p:cNvCxnSpPr>
          <p:nvPr/>
        </p:nvCxnSpPr>
        <p:spPr>
          <a:xfrm rot="20829269" flipV="1">
            <a:off x="8675105" y="5755491"/>
            <a:ext cx="525918" cy="6510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a:cxnSpLocks noChangeAspect="1"/>
          </p:cNvCxnSpPr>
          <p:nvPr/>
        </p:nvCxnSpPr>
        <p:spPr>
          <a:xfrm rot="20829269" flipV="1">
            <a:off x="8687992" y="6096038"/>
            <a:ext cx="766905" cy="30637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a:cxnSpLocks noChangeAspect="1"/>
          </p:cNvCxnSpPr>
          <p:nvPr/>
        </p:nvCxnSpPr>
        <p:spPr>
          <a:xfrm rot="20829269" flipV="1">
            <a:off x="8697644" y="6242175"/>
            <a:ext cx="736659" cy="16409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a:cxnSpLocks noChangeAspect="1"/>
          </p:cNvCxnSpPr>
          <p:nvPr/>
        </p:nvCxnSpPr>
        <p:spPr>
          <a:xfrm flipV="1">
            <a:off x="8722588" y="6325714"/>
            <a:ext cx="674301" cy="15376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a:cxnSpLocks noChangeAspect="1"/>
          </p:cNvCxnSpPr>
          <p:nvPr/>
        </p:nvCxnSpPr>
        <p:spPr>
          <a:xfrm flipV="1">
            <a:off x="8720474" y="6373615"/>
            <a:ext cx="684544" cy="10615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a:cxnSpLocks noChangeAspect="1"/>
          </p:cNvCxnSpPr>
          <p:nvPr/>
        </p:nvCxnSpPr>
        <p:spPr>
          <a:xfrm flipV="1">
            <a:off x="8720467" y="6432309"/>
            <a:ext cx="679106" cy="5111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cxnSpLocks noChangeAspect="1"/>
          </p:cNvCxnSpPr>
          <p:nvPr/>
        </p:nvCxnSpPr>
        <p:spPr>
          <a:xfrm flipV="1">
            <a:off x="8720465" y="6479340"/>
            <a:ext cx="679443" cy="754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8" name="円/楕円 147"/>
          <p:cNvSpPr/>
          <p:nvPr/>
        </p:nvSpPr>
        <p:spPr>
          <a:xfrm>
            <a:off x="8598175" y="6529951"/>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9" name="円/楕円 148"/>
          <p:cNvSpPr/>
          <p:nvPr/>
        </p:nvSpPr>
        <p:spPr>
          <a:xfrm>
            <a:off x="8794120" y="6543844"/>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1" name="円/楕円 150"/>
          <p:cNvSpPr/>
          <p:nvPr/>
        </p:nvSpPr>
        <p:spPr>
          <a:xfrm>
            <a:off x="9075530" y="681070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4" name="円/楕円 153"/>
          <p:cNvSpPr/>
          <p:nvPr/>
        </p:nvSpPr>
        <p:spPr>
          <a:xfrm>
            <a:off x="8576766" y="6387206"/>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6" name="円/楕円 155"/>
          <p:cNvSpPr/>
          <p:nvPr/>
        </p:nvSpPr>
        <p:spPr>
          <a:xfrm>
            <a:off x="8745907" y="660390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8" name="円/楕円 157"/>
          <p:cNvSpPr/>
          <p:nvPr/>
        </p:nvSpPr>
        <p:spPr>
          <a:xfrm>
            <a:off x="8607278" y="626237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0" name="円/楕円 159"/>
          <p:cNvSpPr/>
          <p:nvPr/>
        </p:nvSpPr>
        <p:spPr>
          <a:xfrm>
            <a:off x="8927084" y="664987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3" name="円/楕円 162"/>
          <p:cNvSpPr/>
          <p:nvPr/>
        </p:nvSpPr>
        <p:spPr>
          <a:xfrm>
            <a:off x="8967232" y="6727388"/>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4" name="円/楕円 163"/>
          <p:cNvSpPr/>
          <p:nvPr/>
        </p:nvSpPr>
        <p:spPr>
          <a:xfrm>
            <a:off x="9049540" y="669979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5" name="円/楕円 164"/>
          <p:cNvSpPr/>
          <p:nvPr/>
        </p:nvSpPr>
        <p:spPr>
          <a:xfrm>
            <a:off x="8866660" y="673789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7" name="円/楕円 166"/>
          <p:cNvSpPr/>
          <p:nvPr/>
        </p:nvSpPr>
        <p:spPr>
          <a:xfrm>
            <a:off x="8549464" y="6611606"/>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1" name="円/楕円 170"/>
          <p:cNvSpPr/>
          <p:nvPr/>
        </p:nvSpPr>
        <p:spPr>
          <a:xfrm>
            <a:off x="8999907" y="657850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3" name="円/楕円 172"/>
          <p:cNvSpPr/>
          <p:nvPr/>
        </p:nvSpPr>
        <p:spPr>
          <a:xfrm>
            <a:off x="8571482" y="643579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4" name="円/楕円 183"/>
          <p:cNvSpPr/>
          <p:nvPr/>
        </p:nvSpPr>
        <p:spPr>
          <a:xfrm>
            <a:off x="8688860" y="661089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5" name="四角形吹き出し 184"/>
          <p:cNvSpPr/>
          <p:nvPr/>
        </p:nvSpPr>
        <p:spPr>
          <a:xfrm>
            <a:off x="6018671" y="3976938"/>
            <a:ext cx="2323757" cy="520579"/>
          </a:xfrm>
          <a:prstGeom prst="wedgeRectCallout">
            <a:avLst>
              <a:gd name="adj1" fmla="val 60898"/>
              <a:gd name="adj2" fmla="val 5526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ja-JP" altLang="en-US" sz="1400" b="1" dirty="0" smtClean="0">
                <a:solidFill>
                  <a:schemeClr val="tx1"/>
                </a:solidFill>
              </a:rPr>
              <a:t>尤度（重み）が大きい粒子</a:t>
            </a:r>
            <a:endParaRPr lang="en-US" altLang="ja-JP" sz="1400" b="1" dirty="0" smtClean="0">
              <a:solidFill>
                <a:schemeClr val="tx1"/>
              </a:solidFill>
            </a:endParaRPr>
          </a:p>
          <a:p>
            <a:pPr algn="ctr"/>
            <a:r>
              <a:rPr lang="ja-JP" altLang="en-US" sz="1400" b="1" dirty="0" smtClean="0">
                <a:solidFill>
                  <a:schemeClr val="tx1"/>
                </a:solidFill>
              </a:rPr>
              <a:t>が生存する</a:t>
            </a:r>
            <a:endParaRPr kumimoji="1" lang="ja-JP" altLang="en-US" sz="1400" b="1" dirty="0">
              <a:solidFill>
                <a:schemeClr val="tx1"/>
              </a:solidFill>
            </a:endParaRPr>
          </a:p>
        </p:txBody>
      </p:sp>
      <p:sp>
        <p:nvSpPr>
          <p:cNvPr id="186" name="四角形吹き出し 185"/>
          <p:cNvSpPr/>
          <p:nvPr/>
        </p:nvSpPr>
        <p:spPr>
          <a:xfrm>
            <a:off x="5966397" y="5733495"/>
            <a:ext cx="2426443" cy="708126"/>
          </a:xfrm>
          <a:prstGeom prst="wedgeRectCallout">
            <a:avLst>
              <a:gd name="adj1" fmla="val 57072"/>
              <a:gd name="adj2" fmla="val 4209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ja-JP" altLang="en-US" sz="1400" b="1" dirty="0" smtClean="0">
                <a:solidFill>
                  <a:schemeClr val="tx1"/>
                </a:solidFill>
              </a:rPr>
              <a:t>リサンプリングによって、</a:t>
            </a:r>
            <a:endParaRPr lang="en-US" altLang="ja-JP" sz="1400" b="1" dirty="0" smtClean="0">
              <a:solidFill>
                <a:schemeClr val="tx1"/>
              </a:solidFill>
            </a:endParaRPr>
          </a:p>
          <a:p>
            <a:pPr algn="ctr"/>
            <a:r>
              <a:rPr lang="ja-JP" altLang="en-US" sz="1400" b="1" dirty="0" smtClean="0">
                <a:solidFill>
                  <a:schemeClr val="tx1"/>
                </a:solidFill>
              </a:rPr>
              <a:t>尤度の大きい粒子の周辺に</a:t>
            </a:r>
            <a:endParaRPr lang="en-US" altLang="ja-JP" sz="1400" b="1" dirty="0" smtClean="0">
              <a:solidFill>
                <a:schemeClr val="tx1"/>
              </a:solidFill>
            </a:endParaRPr>
          </a:p>
          <a:p>
            <a:pPr algn="ctr"/>
            <a:r>
              <a:rPr lang="ja-JP" altLang="en-US" sz="1400" b="1" dirty="0" smtClean="0">
                <a:solidFill>
                  <a:schemeClr val="tx1"/>
                </a:solidFill>
              </a:rPr>
              <a:t>他の粒子も集まる</a:t>
            </a:r>
            <a:endParaRPr kumimoji="1" lang="ja-JP" altLang="en-US" sz="1400" b="1" dirty="0">
              <a:solidFill>
                <a:schemeClr val="tx1"/>
              </a:solidFill>
            </a:endParaRPr>
          </a:p>
        </p:txBody>
      </p:sp>
      <p:sp>
        <p:nvSpPr>
          <p:cNvPr id="188" name="四角形吹き出し 187"/>
          <p:cNvSpPr/>
          <p:nvPr/>
        </p:nvSpPr>
        <p:spPr>
          <a:xfrm>
            <a:off x="8841564" y="7164442"/>
            <a:ext cx="2255429" cy="535431"/>
          </a:xfrm>
          <a:prstGeom prst="wedgeRectCallout">
            <a:avLst>
              <a:gd name="adj1" fmla="val -30654"/>
              <a:gd name="adj2" fmla="val -9036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400" dirty="0" smtClean="0"/>
              <a:t>粒子の分布が集中する</a:t>
            </a:r>
            <a:endParaRPr kumimoji="1" lang="en-US" altLang="ja-JP" sz="1400" dirty="0" smtClean="0"/>
          </a:p>
          <a:p>
            <a:pPr algn="ctr"/>
            <a:r>
              <a:rPr lang="ja-JP" altLang="en-US" sz="1400" dirty="0" smtClean="0"/>
              <a:t>ため</a:t>
            </a:r>
            <a:r>
              <a:rPr kumimoji="1" lang="ja-JP" altLang="en-US" sz="1400" dirty="0" smtClean="0"/>
              <a:t>粒子数を減少</a:t>
            </a:r>
            <a:endParaRPr kumimoji="1" lang="ja-JP" altLang="en-US" sz="1400" dirty="0"/>
          </a:p>
        </p:txBody>
      </p:sp>
      <p:sp>
        <p:nvSpPr>
          <p:cNvPr id="189" name="四角形吹き出し 188"/>
          <p:cNvSpPr/>
          <p:nvPr/>
        </p:nvSpPr>
        <p:spPr>
          <a:xfrm>
            <a:off x="5969000" y="6951947"/>
            <a:ext cx="2346740" cy="721452"/>
          </a:xfrm>
          <a:prstGeom prst="wedgeRectCallout">
            <a:avLst>
              <a:gd name="adj1" fmla="val 45450"/>
              <a:gd name="adj2" fmla="val -7976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400" dirty="0"/>
              <a:t>過去</a:t>
            </a:r>
            <a:r>
              <a:rPr lang="ja-JP" altLang="en-US" sz="1400" dirty="0" smtClean="0"/>
              <a:t>に比べて尤度が</a:t>
            </a:r>
            <a:endParaRPr lang="en-US" altLang="ja-JP" sz="1400" dirty="0" smtClean="0"/>
          </a:p>
          <a:p>
            <a:pPr algn="ctr"/>
            <a:r>
              <a:rPr lang="ja-JP" altLang="en-US" sz="1400" dirty="0" smtClean="0"/>
              <a:t>増加する</a:t>
            </a:r>
            <a:r>
              <a:rPr kumimoji="1" lang="ja-JP" altLang="en-US" sz="1400" dirty="0" smtClean="0"/>
              <a:t>ので、ランダム</a:t>
            </a:r>
            <a:endParaRPr kumimoji="1" lang="en-US" altLang="ja-JP" sz="1400" dirty="0" smtClean="0"/>
          </a:p>
          <a:p>
            <a:pPr algn="ctr"/>
            <a:r>
              <a:rPr kumimoji="1" lang="ja-JP" altLang="en-US" sz="1400" dirty="0" smtClean="0"/>
              <a:t>粒子の生成を抑制</a:t>
            </a:r>
            <a:endParaRPr kumimoji="1" lang="ja-JP" altLang="en-US" sz="1400" dirty="0"/>
          </a:p>
        </p:txBody>
      </p:sp>
      <p:cxnSp>
        <p:nvCxnSpPr>
          <p:cNvPr id="193" name="直線矢印コネクタ 192"/>
          <p:cNvCxnSpPr/>
          <p:nvPr/>
        </p:nvCxnSpPr>
        <p:spPr>
          <a:xfrm flipH="1">
            <a:off x="6713064" y="6471797"/>
            <a:ext cx="5223" cy="51259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a:endCxn id="188" idx="1"/>
          </p:cNvCxnSpPr>
          <p:nvPr/>
        </p:nvCxnSpPr>
        <p:spPr>
          <a:xfrm>
            <a:off x="8330029" y="7420388"/>
            <a:ext cx="511535" cy="1177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テキスト ボックス 1"/>
          <p:cNvSpPr txBox="1"/>
          <p:nvPr/>
        </p:nvSpPr>
        <p:spPr>
          <a:xfrm>
            <a:off x="6352062" y="2782044"/>
            <a:ext cx="1963678" cy="369332"/>
          </a:xfrm>
          <a:prstGeom prst="rect">
            <a:avLst/>
          </a:prstGeom>
          <a:noFill/>
        </p:spPr>
        <p:txBody>
          <a:bodyPr wrap="square" rtlCol="0">
            <a:spAutoFit/>
          </a:bodyPr>
          <a:lstStyle/>
          <a:p>
            <a:pPr algn="ctr"/>
            <a:r>
              <a:rPr kumimoji="1" lang="en-US" altLang="ja-JP" b="1" dirty="0" err="1" smtClean="0">
                <a:solidFill>
                  <a:schemeClr val="accent2"/>
                </a:solidFill>
              </a:rPr>
              <a:t>Audmented</a:t>
            </a:r>
            <a:r>
              <a:rPr kumimoji="1" lang="en-US" altLang="ja-JP" b="1" dirty="0" smtClean="0">
                <a:solidFill>
                  <a:schemeClr val="accent2"/>
                </a:solidFill>
              </a:rPr>
              <a:t> MCL</a:t>
            </a:r>
            <a:endParaRPr kumimoji="1" lang="ja-JP" altLang="en-US" b="1" dirty="0">
              <a:solidFill>
                <a:schemeClr val="accent2"/>
              </a:solidFill>
            </a:endParaRPr>
          </a:p>
        </p:txBody>
      </p:sp>
      <p:sp>
        <p:nvSpPr>
          <p:cNvPr id="155" name="テキスト ボックス 154"/>
          <p:cNvSpPr txBox="1"/>
          <p:nvPr/>
        </p:nvSpPr>
        <p:spPr>
          <a:xfrm>
            <a:off x="352571" y="6039742"/>
            <a:ext cx="1963678" cy="369332"/>
          </a:xfrm>
          <a:prstGeom prst="rect">
            <a:avLst/>
          </a:prstGeom>
          <a:noFill/>
        </p:spPr>
        <p:txBody>
          <a:bodyPr wrap="square" rtlCol="0">
            <a:spAutoFit/>
          </a:bodyPr>
          <a:lstStyle/>
          <a:p>
            <a:pPr algn="ctr"/>
            <a:r>
              <a:rPr kumimoji="1" lang="en-US" altLang="ja-JP" b="1" dirty="0" err="1" smtClean="0">
                <a:solidFill>
                  <a:schemeClr val="accent2"/>
                </a:solidFill>
              </a:rPr>
              <a:t>Audmented</a:t>
            </a:r>
            <a:r>
              <a:rPr kumimoji="1" lang="en-US" altLang="ja-JP" b="1" dirty="0" smtClean="0">
                <a:solidFill>
                  <a:schemeClr val="accent2"/>
                </a:solidFill>
              </a:rPr>
              <a:t> MCL</a:t>
            </a:r>
            <a:endParaRPr kumimoji="1" lang="ja-JP" altLang="en-US" b="1" dirty="0">
              <a:solidFill>
                <a:schemeClr val="accent2"/>
              </a:solidFill>
            </a:endParaRPr>
          </a:p>
        </p:txBody>
      </p:sp>
      <p:sp>
        <p:nvSpPr>
          <p:cNvPr id="157" name="テキスト ボックス 156"/>
          <p:cNvSpPr txBox="1"/>
          <p:nvPr/>
        </p:nvSpPr>
        <p:spPr>
          <a:xfrm>
            <a:off x="3217828" y="6017874"/>
            <a:ext cx="1963678" cy="369332"/>
          </a:xfrm>
          <a:prstGeom prst="rect">
            <a:avLst/>
          </a:prstGeom>
          <a:noFill/>
        </p:spPr>
        <p:txBody>
          <a:bodyPr wrap="square" rtlCol="0">
            <a:spAutoFit/>
          </a:bodyPr>
          <a:lstStyle/>
          <a:p>
            <a:pPr algn="ctr"/>
            <a:r>
              <a:rPr kumimoji="1" lang="en-US" altLang="ja-JP" b="1" dirty="0" smtClean="0">
                <a:solidFill>
                  <a:schemeClr val="accent6">
                    <a:lumMod val="75000"/>
                  </a:schemeClr>
                </a:solidFill>
              </a:rPr>
              <a:t>KLD Sampling</a:t>
            </a:r>
            <a:endParaRPr kumimoji="1" lang="ja-JP" altLang="en-US" b="1" dirty="0">
              <a:solidFill>
                <a:schemeClr val="accent6">
                  <a:lumMod val="75000"/>
                </a:schemeClr>
              </a:solidFill>
            </a:endParaRPr>
          </a:p>
        </p:txBody>
      </p:sp>
      <p:sp>
        <p:nvSpPr>
          <p:cNvPr id="159" name="正方形/長方形 158"/>
          <p:cNvSpPr/>
          <p:nvPr/>
        </p:nvSpPr>
        <p:spPr>
          <a:xfrm>
            <a:off x="194908" y="6599490"/>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フリーフォーム 160"/>
          <p:cNvSpPr/>
          <p:nvPr/>
        </p:nvSpPr>
        <p:spPr>
          <a:xfrm>
            <a:off x="300331" y="6621495"/>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5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5" y="1485900"/>
                </a:lnTo>
                <a:cubicBezTo>
                  <a:pt x="143" y="1263650"/>
                  <a:pt x="72" y="1041400"/>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2" name="円/楕円 161"/>
          <p:cNvSpPr/>
          <p:nvPr/>
        </p:nvSpPr>
        <p:spPr>
          <a:xfrm rot="2869555">
            <a:off x="3241349" y="7731756"/>
            <a:ext cx="279836" cy="264438"/>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円/楕円 165"/>
          <p:cNvSpPr/>
          <p:nvPr/>
        </p:nvSpPr>
        <p:spPr>
          <a:xfrm>
            <a:off x="3197424" y="7695956"/>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8" name="円/楕円 167"/>
          <p:cNvSpPr/>
          <p:nvPr/>
        </p:nvSpPr>
        <p:spPr>
          <a:xfrm>
            <a:off x="3014297" y="7375494"/>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9" name="円/楕円 168"/>
          <p:cNvSpPr/>
          <p:nvPr/>
        </p:nvSpPr>
        <p:spPr>
          <a:xfrm>
            <a:off x="2909817" y="7297767"/>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0" name="円/楕円 169"/>
          <p:cNvSpPr/>
          <p:nvPr/>
        </p:nvSpPr>
        <p:spPr>
          <a:xfrm>
            <a:off x="3172559" y="7556421"/>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2" name="円/楕円 171"/>
          <p:cNvSpPr/>
          <p:nvPr/>
        </p:nvSpPr>
        <p:spPr>
          <a:xfrm>
            <a:off x="3208563" y="7612730"/>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4" name="円/楕円 173"/>
          <p:cNvSpPr/>
          <p:nvPr/>
        </p:nvSpPr>
        <p:spPr>
          <a:xfrm>
            <a:off x="3262047" y="7756103"/>
            <a:ext cx="36000" cy="360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5" name="円/楕円 174"/>
          <p:cNvSpPr/>
          <p:nvPr/>
        </p:nvSpPr>
        <p:spPr>
          <a:xfrm>
            <a:off x="3275383" y="7433365"/>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6" name="円/楕円 175"/>
          <p:cNvSpPr/>
          <p:nvPr/>
        </p:nvSpPr>
        <p:spPr>
          <a:xfrm>
            <a:off x="3338883" y="7635003"/>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7" name="円/楕円 176"/>
          <p:cNvSpPr/>
          <p:nvPr/>
        </p:nvSpPr>
        <p:spPr>
          <a:xfrm>
            <a:off x="3054598" y="747497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8" name="円/楕円 177"/>
          <p:cNvSpPr/>
          <p:nvPr/>
        </p:nvSpPr>
        <p:spPr>
          <a:xfrm>
            <a:off x="3312068" y="7831604"/>
            <a:ext cx="36000" cy="360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9" name="円/楕円 178"/>
          <p:cNvSpPr/>
          <p:nvPr/>
        </p:nvSpPr>
        <p:spPr>
          <a:xfrm>
            <a:off x="3132557" y="7455245"/>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0" name="円/楕円 179"/>
          <p:cNvSpPr/>
          <p:nvPr/>
        </p:nvSpPr>
        <p:spPr>
          <a:xfrm>
            <a:off x="3092309" y="764867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1" name="円/楕円 180"/>
          <p:cNvSpPr/>
          <p:nvPr/>
        </p:nvSpPr>
        <p:spPr>
          <a:xfrm>
            <a:off x="3311534" y="7536917"/>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2" name="円/楕円 181"/>
          <p:cNvSpPr/>
          <p:nvPr/>
        </p:nvSpPr>
        <p:spPr>
          <a:xfrm>
            <a:off x="2833621" y="7181122"/>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3" name="円/楕円 182"/>
          <p:cNvSpPr/>
          <p:nvPr/>
        </p:nvSpPr>
        <p:spPr>
          <a:xfrm>
            <a:off x="3393198" y="785774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7" name="円/楕円 186"/>
          <p:cNvSpPr/>
          <p:nvPr/>
        </p:nvSpPr>
        <p:spPr>
          <a:xfrm>
            <a:off x="3429737" y="8011505"/>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0" name="円/楕円 189"/>
          <p:cNvSpPr/>
          <p:nvPr/>
        </p:nvSpPr>
        <p:spPr>
          <a:xfrm>
            <a:off x="3199379" y="749236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1" name="円/楕円 190"/>
          <p:cNvSpPr/>
          <p:nvPr/>
        </p:nvSpPr>
        <p:spPr>
          <a:xfrm>
            <a:off x="3032129" y="7585177"/>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2" name="円/楕円 191"/>
          <p:cNvSpPr/>
          <p:nvPr/>
        </p:nvSpPr>
        <p:spPr>
          <a:xfrm>
            <a:off x="3353537" y="7744805"/>
            <a:ext cx="36000" cy="360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4" name="円/楕円 193"/>
          <p:cNvSpPr/>
          <p:nvPr/>
        </p:nvSpPr>
        <p:spPr>
          <a:xfrm>
            <a:off x="3144477" y="7589867"/>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6" name="円/楕円 195"/>
          <p:cNvSpPr/>
          <p:nvPr/>
        </p:nvSpPr>
        <p:spPr>
          <a:xfrm>
            <a:off x="3273234" y="7648871"/>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7" name="円/楕円 196"/>
          <p:cNvSpPr/>
          <p:nvPr/>
        </p:nvSpPr>
        <p:spPr>
          <a:xfrm>
            <a:off x="3113020" y="731847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8" name="円/楕円 197"/>
          <p:cNvSpPr/>
          <p:nvPr/>
        </p:nvSpPr>
        <p:spPr>
          <a:xfrm>
            <a:off x="2976248" y="741616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aphicFrame>
        <p:nvGraphicFramePr>
          <p:cNvPr id="3" name="表 2"/>
          <p:cNvGraphicFramePr>
            <a:graphicFrameLocks noGrp="1"/>
          </p:cNvGraphicFramePr>
          <p:nvPr>
            <p:extLst>
              <p:ext uri="{D42A27DB-BD31-4B8C-83A1-F6EECF244321}">
                <p14:modId xmlns:p14="http://schemas.microsoft.com/office/powerpoint/2010/main" val="3632943340"/>
              </p:ext>
            </p:extLst>
          </p:nvPr>
        </p:nvGraphicFramePr>
        <p:xfrm>
          <a:off x="202929" y="6579916"/>
          <a:ext cx="5247044" cy="1828800"/>
        </p:xfrm>
        <a:graphic>
          <a:graphicData uri="http://schemas.openxmlformats.org/drawingml/2006/table">
            <a:tbl>
              <a:tblPr firstRow="1" bandRow="1">
                <a:tableStyleId>{5C22544A-7EE6-4342-B048-85BDC9FD1C3A}</a:tableStyleId>
              </a:tblPr>
              <a:tblGrid>
                <a:gridCol w="477004"/>
                <a:gridCol w="477004"/>
                <a:gridCol w="477004"/>
                <a:gridCol w="477004"/>
                <a:gridCol w="477004"/>
                <a:gridCol w="477004"/>
                <a:gridCol w="477004"/>
                <a:gridCol w="477004"/>
                <a:gridCol w="477004"/>
                <a:gridCol w="477004"/>
                <a:gridCol w="477004"/>
              </a:tblGrid>
              <a:tr h="360000">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6000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6000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6000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6000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6332412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正方形/長方形 76"/>
          <p:cNvSpPr/>
          <p:nvPr/>
        </p:nvSpPr>
        <p:spPr>
          <a:xfrm>
            <a:off x="5890823" y="4730551"/>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フリーフォーム 77"/>
          <p:cNvSpPr/>
          <p:nvPr/>
        </p:nvSpPr>
        <p:spPr>
          <a:xfrm>
            <a:off x="5949287" y="4749203"/>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11557 w 5050282"/>
              <a:gd name="connsiteY0" fmla="*/ 819150 h 1485900"/>
              <a:gd name="connsiteX1" fmla="*/ 2440432 w 5050282"/>
              <a:gd name="connsiteY1" fmla="*/ 819150 h 1485900"/>
              <a:gd name="connsiteX2" fmla="*/ 2440432 w 5050282"/>
              <a:gd name="connsiteY2" fmla="*/ 0 h 1485900"/>
              <a:gd name="connsiteX3" fmla="*/ 3411982 w 5050282"/>
              <a:gd name="connsiteY3" fmla="*/ 0 h 1485900"/>
              <a:gd name="connsiteX4" fmla="*/ 3411982 w 5050282"/>
              <a:gd name="connsiteY4" fmla="*/ 790575 h 1485900"/>
              <a:gd name="connsiteX5" fmla="*/ 5050282 w 5050282"/>
              <a:gd name="connsiteY5" fmla="*/ 790575 h 1485900"/>
              <a:gd name="connsiteX6" fmla="*/ 5050282 w 5050282"/>
              <a:gd name="connsiteY6" fmla="*/ 1485900 h 1485900"/>
              <a:gd name="connsiteX7" fmla="*/ 0 w 5050282"/>
              <a:gd name="connsiteY7" fmla="*/ 1483845 h 1485900"/>
              <a:gd name="connsiteX8" fmla="*/ 11557 w 5050282"/>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5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5" y="1485900"/>
                </a:lnTo>
                <a:cubicBezTo>
                  <a:pt x="143" y="1263650"/>
                  <a:pt x="72" y="1041400"/>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79" name="グループ化 78"/>
          <p:cNvGrpSpPr/>
          <p:nvPr/>
        </p:nvGrpSpPr>
        <p:grpSpPr>
          <a:xfrm rot="1345973">
            <a:off x="8519934" y="5391575"/>
            <a:ext cx="304800" cy="304800"/>
            <a:chOff x="2305050" y="3905250"/>
            <a:chExt cx="304800" cy="304800"/>
          </a:xfrm>
        </p:grpSpPr>
        <p:sp>
          <p:nvSpPr>
            <p:cNvPr id="80" name="円/楕円 79"/>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1" name="直線コネクタ 80"/>
            <p:cNvCxnSpPr>
              <a:endCxn id="80"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9" name="円/楕円 128"/>
          <p:cNvSpPr/>
          <p:nvPr/>
        </p:nvSpPr>
        <p:spPr>
          <a:xfrm rot="2869555">
            <a:off x="8563663" y="5451379"/>
            <a:ext cx="279836" cy="264438"/>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82220" y="4730551"/>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13"/>
          <p:cNvSpPr/>
          <p:nvPr/>
        </p:nvSpPr>
        <p:spPr>
          <a:xfrm>
            <a:off x="240684" y="4749203"/>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5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5" y="1485900"/>
                </a:lnTo>
                <a:cubicBezTo>
                  <a:pt x="143" y="1263650"/>
                  <a:pt x="72" y="1041400"/>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5" name="グループ化 14"/>
          <p:cNvGrpSpPr/>
          <p:nvPr/>
        </p:nvGrpSpPr>
        <p:grpSpPr>
          <a:xfrm rot="1345973">
            <a:off x="2811331" y="5391575"/>
            <a:ext cx="304800" cy="304800"/>
            <a:chOff x="2305050" y="3905250"/>
            <a:chExt cx="304800" cy="304800"/>
          </a:xfrm>
        </p:grpSpPr>
        <p:sp>
          <p:nvSpPr>
            <p:cNvPr id="16" name="円/楕円 15"/>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p:cNvCxnSpPr>
              <a:endCxn id="16"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円/楕円 17"/>
          <p:cNvSpPr/>
          <p:nvPr/>
        </p:nvSpPr>
        <p:spPr>
          <a:xfrm rot="20829269">
            <a:off x="2969431" y="5507125"/>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9" name="直線コネクタ 18"/>
          <p:cNvCxnSpPr>
            <a:cxnSpLocks noChangeAspect="1"/>
          </p:cNvCxnSpPr>
          <p:nvPr/>
        </p:nvCxnSpPr>
        <p:spPr>
          <a:xfrm rot="20829269" flipV="1">
            <a:off x="2919303" y="4784556"/>
            <a:ext cx="355768" cy="69382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noChangeAspect="1"/>
          </p:cNvCxnSpPr>
          <p:nvPr/>
        </p:nvCxnSpPr>
        <p:spPr>
          <a:xfrm rot="20829269" flipV="1">
            <a:off x="2910516" y="4770514"/>
            <a:ext cx="262959" cy="71574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a:cxnSpLocks noChangeAspect="1"/>
          </p:cNvCxnSpPr>
          <p:nvPr/>
        </p:nvCxnSpPr>
        <p:spPr>
          <a:xfrm rot="20829269" flipV="1">
            <a:off x="2943397" y="4788726"/>
            <a:ext cx="525918" cy="6510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cxnSpLocks noChangeAspect="1"/>
          </p:cNvCxnSpPr>
          <p:nvPr/>
        </p:nvCxnSpPr>
        <p:spPr>
          <a:xfrm rot="20829269" flipV="1">
            <a:off x="2956284" y="5129273"/>
            <a:ext cx="766905" cy="30637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cxnSpLocks noChangeAspect="1"/>
          </p:cNvCxnSpPr>
          <p:nvPr/>
        </p:nvCxnSpPr>
        <p:spPr>
          <a:xfrm rot="20829269" flipV="1">
            <a:off x="2965936" y="5275410"/>
            <a:ext cx="736659" cy="16409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a:cxnSpLocks noChangeAspect="1"/>
          </p:cNvCxnSpPr>
          <p:nvPr/>
        </p:nvCxnSpPr>
        <p:spPr>
          <a:xfrm flipV="1">
            <a:off x="2990880" y="5358949"/>
            <a:ext cx="674301" cy="15376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cxnSpLocks noChangeAspect="1"/>
          </p:cNvCxnSpPr>
          <p:nvPr/>
        </p:nvCxnSpPr>
        <p:spPr>
          <a:xfrm flipV="1">
            <a:off x="2988766" y="5406850"/>
            <a:ext cx="684544" cy="10615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a:cxnSpLocks noChangeAspect="1"/>
          </p:cNvCxnSpPr>
          <p:nvPr/>
        </p:nvCxnSpPr>
        <p:spPr>
          <a:xfrm flipV="1">
            <a:off x="2988759" y="5465544"/>
            <a:ext cx="679106" cy="5111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cxnSpLocks noChangeAspect="1"/>
          </p:cNvCxnSpPr>
          <p:nvPr/>
        </p:nvCxnSpPr>
        <p:spPr>
          <a:xfrm flipV="1">
            <a:off x="2988757" y="5512575"/>
            <a:ext cx="679443" cy="754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 name="四角形吹き出し 28"/>
          <p:cNvSpPr/>
          <p:nvPr/>
        </p:nvSpPr>
        <p:spPr>
          <a:xfrm>
            <a:off x="375718" y="5076187"/>
            <a:ext cx="2255429" cy="481240"/>
          </a:xfrm>
          <a:prstGeom prst="wedgeRectCallout">
            <a:avLst>
              <a:gd name="adj1" fmla="val 59439"/>
              <a:gd name="adj2" fmla="val 440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ロボット自体が</a:t>
            </a:r>
            <a:endParaRPr kumimoji="1" lang="en-US" altLang="ja-JP" sz="1400" dirty="0" smtClean="0"/>
          </a:p>
          <a:p>
            <a:pPr algn="ctr"/>
            <a:r>
              <a:rPr kumimoji="1" lang="ja-JP" altLang="en-US" sz="1400" dirty="0" smtClean="0"/>
              <a:t>人に移動させられた</a:t>
            </a:r>
            <a:endParaRPr kumimoji="1" lang="ja-JP" altLang="en-US" sz="1400" dirty="0"/>
          </a:p>
        </p:txBody>
      </p:sp>
      <p:sp>
        <p:nvSpPr>
          <p:cNvPr id="30" name="円/楕円 29"/>
          <p:cNvSpPr/>
          <p:nvPr/>
        </p:nvSpPr>
        <p:spPr>
          <a:xfrm>
            <a:off x="3447040" y="5969582"/>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 name="円/楕円 30"/>
          <p:cNvSpPr/>
          <p:nvPr/>
        </p:nvSpPr>
        <p:spPr>
          <a:xfrm>
            <a:off x="3062412" y="557707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 name="円/楕円 31"/>
          <p:cNvSpPr/>
          <p:nvPr/>
        </p:nvSpPr>
        <p:spPr>
          <a:xfrm>
            <a:off x="3743888" y="6338654"/>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 name="円/楕円 32"/>
          <p:cNvSpPr/>
          <p:nvPr/>
        </p:nvSpPr>
        <p:spPr>
          <a:xfrm>
            <a:off x="3314794" y="5103716"/>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 name="円/楕円 33"/>
          <p:cNvSpPr/>
          <p:nvPr/>
        </p:nvSpPr>
        <p:spPr>
          <a:xfrm>
            <a:off x="2731530" y="605278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 name="円/楕円 34"/>
          <p:cNvSpPr/>
          <p:nvPr/>
        </p:nvSpPr>
        <p:spPr>
          <a:xfrm>
            <a:off x="3789952" y="588055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6" name="円/楕円 35"/>
          <p:cNvSpPr/>
          <p:nvPr/>
        </p:nvSpPr>
        <p:spPr>
          <a:xfrm>
            <a:off x="3454660" y="560912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7" name="円/楕円 36"/>
          <p:cNvSpPr/>
          <p:nvPr/>
        </p:nvSpPr>
        <p:spPr>
          <a:xfrm>
            <a:off x="3068462" y="598564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8" name="円/楕円 37"/>
          <p:cNvSpPr/>
          <p:nvPr/>
        </p:nvSpPr>
        <p:spPr>
          <a:xfrm>
            <a:off x="3362543" y="611610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9" name="円/楕円 38"/>
          <p:cNvSpPr/>
          <p:nvPr/>
        </p:nvSpPr>
        <p:spPr>
          <a:xfrm>
            <a:off x="3667688" y="6216734"/>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0" name="円/楕円 39"/>
          <p:cNvSpPr/>
          <p:nvPr/>
        </p:nvSpPr>
        <p:spPr>
          <a:xfrm>
            <a:off x="2904145" y="523845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1" name="円/楕円 40"/>
          <p:cNvSpPr/>
          <p:nvPr/>
        </p:nvSpPr>
        <p:spPr>
          <a:xfrm>
            <a:off x="3040863" y="617035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2" name="円/楕円 41"/>
          <p:cNvSpPr/>
          <p:nvPr/>
        </p:nvSpPr>
        <p:spPr>
          <a:xfrm>
            <a:off x="3529204" y="5784714"/>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 name="円/楕円 42"/>
          <p:cNvSpPr/>
          <p:nvPr/>
        </p:nvSpPr>
        <p:spPr>
          <a:xfrm>
            <a:off x="4038744" y="6077256"/>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4" name="円/楕円 43"/>
          <p:cNvSpPr/>
          <p:nvPr/>
        </p:nvSpPr>
        <p:spPr>
          <a:xfrm>
            <a:off x="3193263" y="624655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5" name="円/楕円 44"/>
          <p:cNvSpPr/>
          <p:nvPr/>
        </p:nvSpPr>
        <p:spPr>
          <a:xfrm>
            <a:off x="3583868" y="6239594"/>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6" name="円/楕円 45"/>
          <p:cNvSpPr/>
          <p:nvPr/>
        </p:nvSpPr>
        <p:spPr>
          <a:xfrm>
            <a:off x="3317832" y="573303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7" name="円/楕円 46"/>
          <p:cNvSpPr/>
          <p:nvPr/>
        </p:nvSpPr>
        <p:spPr>
          <a:xfrm>
            <a:off x="3134952" y="577113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8" name="円/楕円 47"/>
          <p:cNvSpPr/>
          <p:nvPr/>
        </p:nvSpPr>
        <p:spPr>
          <a:xfrm>
            <a:off x="3834772" y="6134608"/>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9" name="円/楕円 48"/>
          <p:cNvSpPr/>
          <p:nvPr/>
        </p:nvSpPr>
        <p:spPr>
          <a:xfrm>
            <a:off x="2788727" y="586255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0" name="円/楕円 49"/>
          <p:cNvSpPr/>
          <p:nvPr/>
        </p:nvSpPr>
        <p:spPr>
          <a:xfrm>
            <a:off x="4020744" y="5853224"/>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1" name="四角形吹き出し 50"/>
          <p:cNvSpPr/>
          <p:nvPr/>
        </p:nvSpPr>
        <p:spPr>
          <a:xfrm>
            <a:off x="182220" y="6557807"/>
            <a:ext cx="2255429" cy="481240"/>
          </a:xfrm>
          <a:prstGeom prst="wedgeRectCallout">
            <a:avLst>
              <a:gd name="adj1" fmla="val 47615"/>
              <a:gd name="adj2" fmla="val -8461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400" dirty="0"/>
              <a:t>尤度</a:t>
            </a:r>
            <a:r>
              <a:rPr kumimoji="1" lang="ja-JP" altLang="en-US" sz="1400" dirty="0" smtClean="0"/>
              <a:t>の</a:t>
            </a:r>
            <a:r>
              <a:rPr lang="ja-JP" altLang="en-US" sz="1400" dirty="0"/>
              <a:t>減少</a:t>
            </a:r>
            <a:r>
              <a:rPr kumimoji="1" lang="ja-JP" altLang="en-US" sz="1400" dirty="0" smtClean="0"/>
              <a:t>を検出して</a:t>
            </a:r>
            <a:endParaRPr kumimoji="1" lang="en-US" altLang="ja-JP" sz="1400" dirty="0" smtClean="0"/>
          </a:p>
          <a:p>
            <a:pPr algn="ctr"/>
            <a:r>
              <a:rPr lang="ja-JP" altLang="en-US" sz="1400" dirty="0"/>
              <a:t>広範囲</a:t>
            </a:r>
            <a:r>
              <a:rPr lang="ja-JP" altLang="en-US" sz="1400" dirty="0" smtClean="0"/>
              <a:t>に粒子を生成</a:t>
            </a:r>
            <a:endParaRPr kumimoji="1" lang="ja-JP" altLang="en-US" sz="1400" dirty="0"/>
          </a:p>
        </p:txBody>
      </p:sp>
      <p:sp>
        <p:nvSpPr>
          <p:cNvPr id="53" name="円/楕円 52"/>
          <p:cNvSpPr/>
          <p:nvPr/>
        </p:nvSpPr>
        <p:spPr>
          <a:xfrm>
            <a:off x="3701040" y="5944182"/>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4" name="円/楕円 53"/>
          <p:cNvSpPr/>
          <p:nvPr/>
        </p:nvSpPr>
        <p:spPr>
          <a:xfrm>
            <a:off x="4043952" y="585515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5" name="円/楕円 54"/>
          <p:cNvSpPr/>
          <p:nvPr/>
        </p:nvSpPr>
        <p:spPr>
          <a:xfrm>
            <a:off x="3616543" y="609070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6" name="円/楕円 55"/>
          <p:cNvSpPr/>
          <p:nvPr/>
        </p:nvSpPr>
        <p:spPr>
          <a:xfrm>
            <a:off x="3921688" y="6191334"/>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7" name="円/楕円 56"/>
          <p:cNvSpPr/>
          <p:nvPr/>
        </p:nvSpPr>
        <p:spPr>
          <a:xfrm>
            <a:off x="3783204" y="5759314"/>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8" name="円/楕円 57"/>
          <p:cNvSpPr/>
          <p:nvPr/>
        </p:nvSpPr>
        <p:spPr>
          <a:xfrm>
            <a:off x="4292744" y="6051856"/>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9" name="円/楕円 58"/>
          <p:cNvSpPr/>
          <p:nvPr/>
        </p:nvSpPr>
        <p:spPr>
          <a:xfrm>
            <a:off x="3837868" y="6214194"/>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0" name="円/楕円 59"/>
          <p:cNvSpPr/>
          <p:nvPr/>
        </p:nvSpPr>
        <p:spPr>
          <a:xfrm>
            <a:off x="4088772" y="6109208"/>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1" name="円/楕円 60"/>
          <p:cNvSpPr/>
          <p:nvPr/>
        </p:nvSpPr>
        <p:spPr>
          <a:xfrm>
            <a:off x="4274744" y="5827824"/>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2" name="円/楕円 61"/>
          <p:cNvSpPr/>
          <p:nvPr/>
        </p:nvSpPr>
        <p:spPr>
          <a:xfrm>
            <a:off x="3027940" y="5918782"/>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3" name="円/楕円 62"/>
          <p:cNvSpPr/>
          <p:nvPr/>
        </p:nvSpPr>
        <p:spPr>
          <a:xfrm>
            <a:off x="2312430" y="600198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4" name="円/楕円 63"/>
          <p:cNvSpPr/>
          <p:nvPr/>
        </p:nvSpPr>
        <p:spPr>
          <a:xfrm>
            <a:off x="2649362" y="593484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5" name="円/楕円 64"/>
          <p:cNvSpPr/>
          <p:nvPr/>
        </p:nvSpPr>
        <p:spPr>
          <a:xfrm>
            <a:off x="2943443" y="606530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6" name="円/楕円 65"/>
          <p:cNvSpPr/>
          <p:nvPr/>
        </p:nvSpPr>
        <p:spPr>
          <a:xfrm>
            <a:off x="2621763" y="611955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7" name="円/楕円 66"/>
          <p:cNvSpPr/>
          <p:nvPr/>
        </p:nvSpPr>
        <p:spPr>
          <a:xfrm>
            <a:off x="2774163" y="619575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8" name="四角形吹き出し 67"/>
          <p:cNvSpPr/>
          <p:nvPr/>
        </p:nvSpPr>
        <p:spPr>
          <a:xfrm>
            <a:off x="3045940" y="6559860"/>
            <a:ext cx="2255429" cy="481240"/>
          </a:xfrm>
          <a:prstGeom prst="wedgeRectCallout">
            <a:avLst>
              <a:gd name="adj1" fmla="val 8199"/>
              <a:gd name="adj2" fmla="val -8819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400" dirty="0" smtClean="0"/>
              <a:t>広範囲に粒子が分布すると粒子数が増加</a:t>
            </a:r>
            <a:endParaRPr kumimoji="1" lang="ja-JP" altLang="en-US" sz="1400" dirty="0"/>
          </a:p>
        </p:txBody>
      </p:sp>
      <p:cxnSp>
        <p:nvCxnSpPr>
          <p:cNvPr id="70" name="直線矢印コネクタ 69"/>
          <p:cNvCxnSpPr/>
          <p:nvPr/>
        </p:nvCxnSpPr>
        <p:spPr>
          <a:xfrm flipH="1">
            <a:off x="699389" y="5583598"/>
            <a:ext cx="9903" cy="9720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stCxn id="51" idx="3"/>
            <a:endCxn id="68" idx="1"/>
          </p:cNvCxnSpPr>
          <p:nvPr/>
        </p:nvCxnSpPr>
        <p:spPr>
          <a:xfrm>
            <a:off x="2437649" y="6798427"/>
            <a:ext cx="608291" cy="205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円/楕円 81"/>
          <p:cNvSpPr/>
          <p:nvPr/>
        </p:nvSpPr>
        <p:spPr>
          <a:xfrm rot="20829269">
            <a:off x="8678034" y="5507125"/>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83" name="直線コネクタ 82"/>
          <p:cNvCxnSpPr>
            <a:cxnSpLocks noChangeAspect="1"/>
          </p:cNvCxnSpPr>
          <p:nvPr/>
        </p:nvCxnSpPr>
        <p:spPr>
          <a:xfrm rot="20829269" flipV="1">
            <a:off x="8627906" y="4784556"/>
            <a:ext cx="355768" cy="69382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a:cxnSpLocks noChangeAspect="1"/>
          </p:cNvCxnSpPr>
          <p:nvPr/>
        </p:nvCxnSpPr>
        <p:spPr>
          <a:xfrm rot="20829269" flipV="1">
            <a:off x="8619119" y="4770514"/>
            <a:ext cx="262959" cy="71574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a:cxnSpLocks noChangeAspect="1"/>
          </p:cNvCxnSpPr>
          <p:nvPr/>
        </p:nvCxnSpPr>
        <p:spPr>
          <a:xfrm rot="20829269" flipV="1">
            <a:off x="8652000" y="4788726"/>
            <a:ext cx="525918" cy="6510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a:cxnSpLocks noChangeAspect="1"/>
          </p:cNvCxnSpPr>
          <p:nvPr/>
        </p:nvCxnSpPr>
        <p:spPr>
          <a:xfrm rot="20829269" flipV="1">
            <a:off x="8664887" y="5129273"/>
            <a:ext cx="766905" cy="30637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a:cxnSpLocks noChangeAspect="1"/>
          </p:cNvCxnSpPr>
          <p:nvPr/>
        </p:nvCxnSpPr>
        <p:spPr>
          <a:xfrm rot="20829269" flipV="1">
            <a:off x="8674539" y="5275410"/>
            <a:ext cx="736659" cy="16409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a:cxnSpLocks noChangeAspect="1"/>
          </p:cNvCxnSpPr>
          <p:nvPr/>
        </p:nvCxnSpPr>
        <p:spPr>
          <a:xfrm flipV="1">
            <a:off x="8699483" y="5358949"/>
            <a:ext cx="674301" cy="15376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a:cxnSpLocks noChangeAspect="1"/>
          </p:cNvCxnSpPr>
          <p:nvPr/>
        </p:nvCxnSpPr>
        <p:spPr>
          <a:xfrm flipV="1">
            <a:off x="8697369" y="5406850"/>
            <a:ext cx="684544" cy="10615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a:cxnSpLocks noChangeAspect="1"/>
          </p:cNvCxnSpPr>
          <p:nvPr/>
        </p:nvCxnSpPr>
        <p:spPr>
          <a:xfrm flipV="1">
            <a:off x="8697362" y="5465544"/>
            <a:ext cx="679106" cy="5111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a:cxnSpLocks noChangeAspect="1"/>
          </p:cNvCxnSpPr>
          <p:nvPr/>
        </p:nvCxnSpPr>
        <p:spPr>
          <a:xfrm flipV="1">
            <a:off x="8697360" y="5512575"/>
            <a:ext cx="679443" cy="754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92" name="円/楕円 91"/>
          <p:cNvSpPr/>
          <p:nvPr/>
        </p:nvSpPr>
        <p:spPr>
          <a:xfrm>
            <a:off x="9155643" y="5969582"/>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3" name="円/楕円 92"/>
          <p:cNvSpPr/>
          <p:nvPr/>
        </p:nvSpPr>
        <p:spPr>
          <a:xfrm>
            <a:off x="8771015" y="557707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4" name="円/楕円 93"/>
          <p:cNvSpPr/>
          <p:nvPr/>
        </p:nvSpPr>
        <p:spPr>
          <a:xfrm>
            <a:off x="9452491" y="6338654"/>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5" name="円/楕円 94"/>
          <p:cNvSpPr/>
          <p:nvPr/>
        </p:nvSpPr>
        <p:spPr>
          <a:xfrm>
            <a:off x="9023397" y="5103716"/>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6" name="円/楕円 95"/>
          <p:cNvSpPr/>
          <p:nvPr/>
        </p:nvSpPr>
        <p:spPr>
          <a:xfrm>
            <a:off x="8440133" y="605278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7" name="円/楕円 96"/>
          <p:cNvSpPr/>
          <p:nvPr/>
        </p:nvSpPr>
        <p:spPr>
          <a:xfrm>
            <a:off x="9498555" y="588055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8" name="円/楕円 97"/>
          <p:cNvSpPr/>
          <p:nvPr/>
        </p:nvSpPr>
        <p:spPr>
          <a:xfrm>
            <a:off x="9163263" y="560912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9" name="円/楕円 98"/>
          <p:cNvSpPr/>
          <p:nvPr/>
        </p:nvSpPr>
        <p:spPr>
          <a:xfrm>
            <a:off x="8777065" y="598564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0" name="円/楕円 99"/>
          <p:cNvSpPr/>
          <p:nvPr/>
        </p:nvSpPr>
        <p:spPr>
          <a:xfrm>
            <a:off x="9071146" y="611610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1" name="円/楕円 100"/>
          <p:cNvSpPr/>
          <p:nvPr/>
        </p:nvSpPr>
        <p:spPr>
          <a:xfrm>
            <a:off x="9376291" y="6216734"/>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2" name="円/楕円 101"/>
          <p:cNvSpPr/>
          <p:nvPr/>
        </p:nvSpPr>
        <p:spPr>
          <a:xfrm>
            <a:off x="8612748" y="523845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3" name="円/楕円 102"/>
          <p:cNvSpPr/>
          <p:nvPr/>
        </p:nvSpPr>
        <p:spPr>
          <a:xfrm>
            <a:off x="8749466" y="617035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4" name="円/楕円 103"/>
          <p:cNvSpPr/>
          <p:nvPr/>
        </p:nvSpPr>
        <p:spPr>
          <a:xfrm>
            <a:off x="9237807" y="5784714"/>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5" name="円/楕円 104"/>
          <p:cNvSpPr/>
          <p:nvPr/>
        </p:nvSpPr>
        <p:spPr>
          <a:xfrm>
            <a:off x="9747347" y="6077256"/>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6" name="円/楕円 105"/>
          <p:cNvSpPr/>
          <p:nvPr/>
        </p:nvSpPr>
        <p:spPr>
          <a:xfrm>
            <a:off x="8901866" y="624655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7" name="円/楕円 106"/>
          <p:cNvSpPr/>
          <p:nvPr/>
        </p:nvSpPr>
        <p:spPr>
          <a:xfrm>
            <a:off x="9292471" y="6239594"/>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8" name="円/楕円 107"/>
          <p:cNvSpPr/>
          <p:nvPr/>
        </p:nvSpPr>
        <p:spPr>
          <a:xfrm>
            <a:off x="9026435" y="573303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 name="円/楕円 108"/>
          <p:cNvSpPr/>
          <p:nvPr/>
        </p:nvSpPr>
        <p:spPr>
          <a:xfrm>
            <a:off x="8843555" y="577113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 name="円/楕円 109"/>
          <p:cNvSpPr/>
          <p:nvPr/>
        </p:nvSpPr>
        <p:spPr>
          <a:xfrm>
            <a:off x="9543375" y="6134608"/>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1" name="円/楕円 110"/>
          <p:cNvSpPr/>
          <p:nvPr/>
        </p:nvSpPr>
        <p:spPr>
          <a:xfrm>
            <a:off x="8497330" y="586255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2" name="円/楕円 111"/>
          <p:cNvSpPr/>
          <p:nvPr/>
        </p:nvSpPr>
        <p:spPr>
          <a:xfrm>
            <a:off x="9729347" y="5853224"/>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3" name="円/楕円 112"/>
          <p:cNvSpPr/>
          <p:nvPr/>
        </p:nvSpPr>
        <p:spPr>
          <a:xfrm>
            <a:off x="9409643" y="5944182"/>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4" name="円/楕円 113"/>
          <p:cNvSpPr/>
          <p:nvPr/>
        </p:nvSpPr>
        <p:spPr>
          <a:xfrm>
            <a:off x="9752555" y="585515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円/楕円 114"/>
          <p:cNvSpPr/>
          <p:nvPr/>
        </p:nvSpPr>
        <p:spPr>
          <a:xfrm>
            <a:off x="9325146" y="609070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6" name="円/楕円 115"/>
          <p:cNvSpPr/>
          <p:nvPr/>
        </p:nvSpPr>
        <p:spPr>
          <a:xfrm>
            <a:off x="9630291" y="6191334"/>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7" name="円/楕円 116"/>
          <p:cNvSpPr/>
          <p:nvPr/>
        </p:nvSpPr>
        <p:spPr>
          <a:xfrm>
            <a:off x="9491807" y="5759314"/>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 name="円/楕円 117"/>
          <p:cNvSpPr/>
          <p:nvPr/>
        </p:nvSpPr>
        <p:spPr>
          <a:xfrm>
            <a:off x="10001347" y="6051856"/>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 name="円/楕円 118"/>
          <p:cNvSpPr/>
          <p:nvPr/>
        </p:nvSpPr>
        <p:spPr>
          <a:xfrm>
            <a:off x="9546471" y="6214194"/>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0" name="円/楕円 119"/>
          <p:cNvSpPr/>
          <p:nvPr/>
        </p:nvSpPr>
        <p:spPr>
          <a:xfrm>
            <a:off x="9797375" y="6109208"/>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1" name="円/楕円 120"/>
          <p:cNvSpPr/>
          <p:nvPr/>
        </p:nvSpPr>
        <p:spPr>
          <a:xfrm>
            <a:off x="9983347" y="5827824"/>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2" name="円/楕円 121"/>
          <p:cNvSpPr/>
          <p:nvPr/>
        </p:nvSpPr>
        <p:spPr>
          <a:xfrm>
            <a:off x="8736543" y="5918782"/>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3" name="円/楕円 122"/>
          <p:cNvSpPr/>
          <p:nvPr/>
        </p:nvSpPr>
        <p:spPr>
          <a:xfrm>
            <a:off x="8021033" y="600198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4" name="円/楕円 123"/>
          <p:cNvSpPr/>
          <p:nvPr/>
        </p:nvSpPr>
        <p:spPr>
          <a:xfrm>
            <a:off x="8357965" y="593484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5" name="円/楕円 124"/>
          <p:cNvSpPr/>
          <p:nvPr/>
        </p:nvSpPr>
        <p:spPr>
          <a:xfrm>
            <a:off x="8652046" y="6065309"/>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 name="円/楕円 125"/>
          <p:cNvSpPr/>
          <p:nvPr/>
        </p:nvSpPr>
        <p:spPr>
          <a:xfrm>
            <a:off x="8330366" y="611955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7" name="円/楕円 126"/>
          <p:cNvSpPr/>
          <p:nvPr/>
        </p:nvSpPr>
        <p:spPr>
          <a:xfrm>
            <a:off x="8482766" y="619575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0" name="円/楕円 129"/>
          <p:cNvSpPr/>
          <p:nvPr/>
        </p:nvSpPr>
        <p:spPr>
          <a:xfrm>
            <a:off x="8665755" y="564413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1" name="円/楕円 130"/>
          <p:cNvSpPr/>
          <p:nvPr/>
        </p:nvSpPr>
        <p:spPr>
          <a:xfrm>
            <a:off x="2915633" y="561873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2" name="正方形/長方形 131"/>
          <p:cNvSpPr/>
          <p:nvPr/>
        </p:nvSpPr>
        <p:spPr>
          <a:xfrm>
            <a:off x="5896818" y="6726653"/>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フリーフォーム 132"/>
          <p:cNvSpPr/>
          <p:nvPr/>
        </p:nvSpPr>
        <p:spPr>
          <a:xfrm>
            <a:off x="5955196" y="6745305"/>
            <a:ext cx="5096174"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2140 w 5040865"/>
              <a:gd name="connsiteY0" fmla="*/ 819150 h 1487955"/>
              <a:gd name="connsiteX1" fmla="*/ 2431015 w 5040865"/>
              <a:gd name="connsiteY1" fmla="*/ 819150 h 1487955"/>
              <a:gd name="connsiteX2" fmla="*/ 2431015 w 5040865"/>
              <a:gd name="connsiteY2" fmla="*/ 0 h 1487955"/>
              <a:gd name="connsiteX3" fmla="*/ 3402565 w 5040865"/>
              <a:gd name="connsiteY3" fmla="*/ 0 h 1487955"/>
              <a:gd name="connsiteX4" fmla="*/ 3402565 w 5040865"/>
              <a:gd name="connsiteY4" fmla="*/ 790575 h 1487955"/>
              <a:gd name="connsiteX5" fmla="*/ 5040865 w 5040865"/>
              <a:gd name="connsiteY5" fmla="*/ 790575 h 1487955"/>
              <a:gd name="connsiteX6" fmla="*/ 5040865 w 5040865"/>
              <a:gd name="connsiteY6" fmla="*/ 1485900 h 1487955"/>
              <a:gd name="connsiteX7" fmla="*/ 0 w 5040865"/>
              <a:gd name="connsiteY7" fmla="*/ 1487955 h 1487955"/>
              <a:gd name="connsiteX8" fmla="*/ 2140 w 5040865"/>
              <a:gd name="connsiteY8" fmla="*/ 819150 h 1487955"/>
              <a:gd name="connsiteX0" fmla="*/ 2140 w 5040865"/>
              <a:gd name="connsiteY0" fmla="*/ 819150 h 1485900"/>
              <a:gd name="connsiteX1" fmla="*/ 2431015 w 5040865"/>
              <a:gd name="connsiteY1" fmla="*/ 819150 h 1485900"/>
              <a:gd name="connsiteX2" fmla="*/ 2431015 w 5040865"/>
              <a:gd name="connsiteY2" fmla="*/ 0 h 1485900"/>
              <a:gd name="connsiteX3" fmla="*/ 3402565 w 5040865"/>
              <a:gd name="connsiteY3" fmla="*/ 0 h 1485900"/>
              <a:gd name="connsiteX4" fmla="*/ 3402565 w 5040865"/>
              <a:gd name="connsiteY4" fmla="*/ 790575 h 1485900"/>
              <a:gd name="connsiteX5" fmla="*/ 5040865 w 5040865"/>
              <a:gd name="connsiteY5" fmla="*/ 790575 h 1485900"/>
              <a:gd name="connsiteX6" fmla="*/ 5040865 w 5040865"/>
              <a:gd name="connsiteY6" fmla="*/ 1485900 h 1485900"/>
              <a:gd name="connsiteX7" fmla="*/ 0 w 5040865"/>
              <a:gd name="connsiteY7" fmla="*/ 1483844 h 1485900"/>
              <a:gd name="connsiteX8" fmla="*/ 2140 w 5040865"/>
              <a:gd name="connsiteY8" fmla="*/ 819150 h 1485900"/>
              <a:gd name="connsiteX0" fmla="*/ 2140 w 5040865"/>
              <a:gd name="connsiteY0" fmla="*/ 819150 h 1485900"/>
              <a:gd name="connsiteX1" fmla="*/ 2431015 w 5040865"/>
              <a:gd name="connsiteY1" fmla="*/ 819150 h 1485900"/>
              <a:gd name="connsiteX2" fmla="*/ 2431015 w 5040865"/>
              <a:gd name="connsiteY2" fmla="*/ 0 h 1485900"/>
              <a:gd name="connsiteX3" fmla="*/ 3402565 w 5040865"/>
              <a:gd name="connsiteY3" fmla="*/ 0 h 1485900"/>
              <a:gd name="connsiteX4" fmla="*/ 3402565 w 5040865"/>
              <a:gd name="connsiteY4" fmla="*/ 790575 h 1485900"/>
              <a:gd name="connsiteX5" fmla="*/ 5040865 w 5040865"/>
              <a:gd name="connsiteY5" fmla="*/ 790575 h 1485900"/>
              <a:gd name="connsiteX6" fmla="*/ 5040865 w 5040865"/>
              <a:gd name="connsiteY6" fmla="*/ 1485900 h 1485900"/>
              <a:gd name="connsiteX7" fmla="*/ 0 w 5040865"/>
              <a:gd name="connsiteY7" fmla="*/ 1483844 h 1485900"/>
              <a:gd name="connsiteX8" fmla="*/ 2140 w 5040865"/>
              <a:gd name="connsiteY8" fmla="*/ 819150 h 1485900"/>
              <a:gd name="connsiteX0" fmla="*/ 86 w 5038811"/>
              <a:gd name="connsiteY0" fmla="*/ 819150 h 1485900"/>
              <a:gd name="connsiteX1" fmla="*/ 2428961 w 5038811"/>
              <a:gd name="connsiteY1" fmla="*/ 819150 h 1485900"/>
              <a:gd name="connsiteX2" fmla="*/ 2428961 w 5038811"/>
              <a:gd name="connsiteY2" fmla="*/ 0 h 1485900"/>
              <a:gd name="connsiteX3" fmla="*/ 3400511 w 5038811"/>
              <a:gd name="connsiteY3" fmla="*/ 0 h 1485900"/>
              <a:gd name="connsiteX4" fmla="*/ 3400511 w 5038811"/>
              <a:gd name="connsiteY4" fmla="*/ 790575 h 1485900"/>
              <a:gd name="connsiteX5" fmla="*/ 5038811 w 5038811"/>
              <a:gd name="connsiteY5" fmla="*/ 790575 h 1485900"/>
              <a:gd name="connsiteX6" fmla="*/ 5038811 w 5038811"/>
              <a:gd name="connsiteY6" fmla="*/ 1485900 h 1485900"/>
              <a:gd name="connsiteX7" fmla="*/ 2654 w 5038811"/>
              <a:gd name="connsiteY7" fmla="*/ 1483844 h 1485900"/>
              <a:gd name="connsiteX8" fmla="*/ 86 w 5038811"/>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811" h="1485900">
                <a:moveTo>
                  <a:pt x="86" y="819150"/>
                </a:moveTo>
                <a:lnTo>
                  <a:pt x="2428961" y="819150"/>
                </a:lnTo>
                <a:lnTo>
                  <a:pt x="2428961" y="0"/>
                </a:lnTo>
                <a:lnTo>
                  <a:pt x="3400511" y="0"/>
                </a:lnTo>
                <a:lnTo>
                  <a:pt x="3400511" y="790575"/>
                </a:lnTo>
                <a:lnTo>
                  <a:pt x="5038811" y="790575"/>
                </a:lnTo>
                <a:lnTo>
                  <a:pt x="5038811" y="1485900"/>
                </a:lnTo>
                <a:lnTo>
                  <a:pt x="2654" y="1483844"/>
                </a:lnTo>
                <a:cubicBezTo>
                  <a:pt x="3367" y="1260909"/>
                  <a:pt x="-627" y="1042085"/>
                  <a:pt x="86"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34" name="グループ化 133"/>
          <p:cNvGrpSpPr/>
          <p:nvPr/>
        </p:nvGrpSpPr>
        <p:grpSpPr>
          <a:xfrm rot="1345973">
            <a:off x="8525929" y="7387677"/>
            <a:ext cx="304800" cy="304800"/>
            <a:chOff x="2305050" y="3905250"/>
            <a:chExt cx="304800" cy="304800"/>
          </a:xfrm>
        </p:grpSpPr>
        <p:sp>
          <p:nvSpPr>
            <p:cNvPr id="135" name="円/楕円 134"/>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コネクタ 135"/>
            <p:cNvCxnSpPr>
              <a:endCxn id="135"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7" name="円/楕円 136"/>
          <p:cNvSpPr/>
          <p:nvPr/>
        </p:nvSpPr>
        <p:spPr>
          <a:xfrm rot="2869555">
            <a:off x="8569658" y="7447481"/>
            <a:ext cx="279836" cy="264438"/>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p:cNvSpPr/>
          <p:nvPr/>
        </p:nvSpPr>
        <p:spPr>
          <a:xfrm rot="20829269">
            <a:off x="8684029" y="7503227"/>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39" name="直線コネクタ 138"/>
          <p:cNvCxnSpPr>
            <a:cxnSpLocks noChangeAspect="1"/>
          </p:cNvCxnSpPr>
          <p:nvPr/>
        </p:nvCxnSpPr>
        <p:spPr>
          <a:xfrm rot="20829269" flipV="1">
            <a:off x="8633901" y="6780658"/>
            <a:ext cx="355768" cy="69382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p:cNvCxnSpPr>
            <a:cxnSpLocks noChangeAspect="1"/>
          </p:cNvCxnSpPr>
          <p:nvPr/>
        </p:nvCxnSpPr>
        <p:spPr>
          <a:xfrm rot="20829269" flipV="1">
            <a:off x="8625114" y="6766616"/>
            <a:ext cx="262959" cy="71574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a:cxnSpLocks noChangeAspect="1"/>
          </p:cNvCxnSpPr>
          <p:nvPr/>
        </p:nvCxnSpPr>
        <p:spPr>
          <a:xfrm rot="20829269" flipV="1">
            <a:off x="8657995" y="6784828"/>
            <a:ext cx="525918" cy="6510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a:cxnSpLocks noChangeAspect="1"/>
          </p:cNvCxnSpPr>
          <p:nvPr/>
        </p:nvCxnSpPr>
        <p:spPr>
          <a:xfrm rot="20829269" flipV="1">
            <a:off x="8670882" y="7125375"/>
            <a:ext cx="766905" cy="30637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a:cxnSpLocks noChangeAspect="1"/>
          </p:cNvCxnSpPr>
          <p:nvPr/>
        </p:nvCxnSpPr>
        <p:spPr>
          <a:xfrm rot="20829269" flipV="1">
            <a:off x="8680534" y="7271512"/>
            <a:ext cx="736659" cy="16409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a:cxnSpLocks noChangeAspect="1"/>
          </p:cNvCxnSpPr>
          <p:nvPr/>
        </p:nvCxnSpPr>
        <p:spPr>
          <a:xfrm flipV="1">
            <a:off x="8705478" y="7355051"/>
            <a:ext cx="674301" cy="15376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a:cxnSpLocks noChangeAspect="1"/>
          </p:cNvCxnSpPr>
          <p:nvPr/>
        </p:nvCxnSpPr>
        <p:spPr>
          <a:xfrm flipV="1">
            <a:off x="8703364" y="7402952"/>
            <a:ext cx="684544" cy="10615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a:cxnSpLocks noChangeAspect="1"/>
          </p:cNvCxnSpPr>
          <p:nvPr/>
        </p:nvCxnSpPr>
        <p:spPr>
          <a:xfrm flipV="1">
            <a:off x="8703357" y="7461646"/>
            <a:ext cx="679106" cy="5111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cxnSpLocks noChangeAspect="1"/>
          </p:cNvCxnSpPr>
          <p:nvPr/>
        </p:nvCxnSpPr>
        <p:spPr>
          <a:xfrm flipV="1">
            <a:off x="8703355" y="7508677"/>
            <a:ext cx="679443" cy="754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8" name="円/楕円 147"/>
          <p:cNvSpPr/>
          <p:nvPr/>
        </p:nvSpPr>
        <p:spPr>
          <a:xfrm>
            <a:off x="8581065" y="7559288"/>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9" name="円/楕円 148"/>
          <p:cNvSpPr/>
          <p:nvPr/>
        </p:nvSpPr>
        <p:spPr>
          <a:xfrm>
            <a:off x="8777010" y="7573181"/>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1" name="円/楕円 150"/>
          <p:cNvSpPr/>
          <p:nvPr/>
        </p:nvSpPr>
        <p:spPr>
          <a:xfrm>
            <a:off x="9058420" y="7840046"/>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4" name="円/楕円 153"/>
          <p:cNvSpPr/>
          <p:nvPr/>
        </p:nvSpPr>
        <p:spPr>
          <a:xfrm>
            <a:off x="8559656" y="741654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6" name="円/楕円 155"/>
          <p:cNvSpPr/>
          <p:nvPr/>
        </p:nvSpPr>
        <p:spPr>
          <a:xfrm>
            <a:off x="8728797" y="763324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8" name="円/楕円 157"/>
          <p:cNvSpPr/>
          <p:nvPr/>
        </p:nvSpPr>
        <p:spPr>
          <a:xfrm>
            <a:off x="8590168" y="729170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0" name="円/楕円 159"/>
          <p:cNvSpPr/>
          <p:nvPr/>
        </p:nvSpPr>
        <p:spPr>
          <a:xfrm>
            <a:off x="8909974" y="7679216"/>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3" name="円/楕円 162"/>
          <p:cNvSpPr/>
          <p:nvPr/>
        </p:nvSpPr>
        <p:spPr>
          <a:xfrm>
            <a:off x="8950122" y="7756725"/>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4" name="円/楕円 163"/>
          <p:cNvSpPr/>
          <p:nvPr/>
        </p:nvSpPr>
        <p:spPr>
          <a:xfrm>
            <a:off x="9032430" y="7729132"/>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5" name="円/楕円 164"/>
          <p:cNvSpPr/>
          <p:nvPr/>
        </p:nvSpPr>
        <p:spPr>
          <a:xfrm>
            <a:off x="8849550" y="7767232"/>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7" name="円/楕円 166"/>
          <p:cNvSpPr/>
          <p:nvPr/>
        </p:nvSpPr>
        <p:spPr>
          <a:xfrm>
            <a:off x="8532354" y="764094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1" name="円/楕円 170"/>
          <p:cNvSpPr/>
          <p:nvPr/>
        </p:nvSpPr>
        <p:spPr>
          <a:xfrm>
            <a:off x="8982797" y="760784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3" name="円/楕円 172"/>
          <p:cNvSpPr/>
          <p:nvPr/>
        </p:nvSpPr>
        <p:spPr>
          <a:xfrm>
            <a:off x="8554372" y="7465134"/>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4" name="円/楕円 183"/>
          <p:cNvSpPr/>
          <p:nvPr/>
        </p:nvSpPr>
        <p:spPr>
          <a:xfrm>
            <a:off x="8671750" y="7640232"/>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5" name="四角形吹き出し 184"/>
          <p:cNvSpPr/>
          <p:nvPr/>
        </p:nvSpPr>
        <p:spPr>
          <a:xfrm>
            <a:off x="6001561" y="5006275"/>
            <a:ext cx="2323757" cy="520579"/>
          </a:xfrm>
          <a:prstGeom prst="wedgeRectCallout">
            <a:avLst>
              <a:gd name="adj1" fmla="val 60898"/>
              <a:gd name="adj2" fmla="val 5526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ja-JP" altLang="en-US" sz="1400" b="1" dirty="0" smtClean="0">
                <a:solidFill>
                  <a:schemeClr val="tx1"/>
                </a:solidFill>
              </a:rPr>
              <a:t>尤度（重み）が大きい粒子</a:t>
            </a:r>
            <a:endParaRPr lang="en-US" altLang="ja-JP" sz="1400" b="1" dirty="0" smtClean="0">
              <a:solidFill>
                <a:schemeClr val="tx1"/>
              </a:solidFill>
            </a:endParaRPr>
          </a:p>
          <a:p>
            <a:pPr algn="ctr"/>
            <a:r>
              <a:rPr lang="ja-JP" altLang="en-US" sz="1400" b="1" dirty="0" smtClean="0">
                <a:solidFill>
                  <a:schemeClr val="tx1"/>
                </a:solidFill>
              </a:rPr>
              <a:t>が生存する</a:t>
            </a:r>
            <a:endParaRPr kumimoji="1" lang="ja-JP" altLang="en-US" sz="1400" b="1" dirty="0">
              <a:solidFill>
                <a:schemeClr val="tx1"/>
              </a:solidFill>
            </a:endParaRPr>
          </a:p>
        </p:txBody>
      </p:sp>
      <p:sp>
        <p:nvSpPr>
          <p:cNvPr id="186" name="四角形吹き出し 185"/>
          <p:cNvSpPr/>
          <p:nvPr/>
        </p:nvSpPr>
        <p:spPr>
          <a:xfrm>
            <a:off x="5949287" y="6762832"/>
            <a:ext cx="2426443" cy="708126"/>
          </a:xfrm>
          <a:prstGeom prst="wedgeRectCallout">
            <a:avLst>
              <a:gd name="adj1" fmla="val 57072"/>
              <a:gd name="adj2" fmla="val 4209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ja-JP" altLang="en-US" sz="1400" b="1" dirty="0" smtClean="0">
                <a:solidFill>
                  <a:schemeClr val="tx1"/>
                </a:solidFill>
              </a:rPr>
              <a:t>リサンプリングによって、</a:t>
            </a:r>
            <a:endParaRPr lang="en-US" altLang="ja-JP" sz="1400" b="1" dirty="0" smtClean="0">
              <a:solidFill>
                <a:schemeClr val="tx1"/>
              </a:solidFill>
            </a:endParaRPr>
          </a:p>
          <a:p>
            <a:pPr algn="ctr"/>
            <a:r>
              <a:rPr lang="ja-JP" altLang="en-US" sz="1400" b="1" dirty="0" smtClean="0">
                <a:solidFill>
                  <a:schemeClr val="tx1"/>
                </a:solidFill>
              </a:rPr>
              <a:t>尤度の大きい粒子の周辺に</a:t>
            </a:r>
            <a:endParaRPr lang="en-US" altLang="ja-JP" sz="1400" b="1" dirty="0" smtClean="0">
              <a:solidFill>
                <a:schemeClr val="tx1"/>
              </a:solidFill>
            </a:endParaRPr>
          </a:p>
          <a:p>
            <a:pPr algn="ctr"/>
            <a:r>
              <a:rPr lang="ja-JP" altLang="en-US" sz="1400" b="1" dirty="0" smtClean="0">
                <a:solidFill>
                  <a:schemeClr val="tx1"/>
                </a:solidFill>
              </a:rPr>
              <a:t>他の粒子も集まる</a:t>
            </a:r>
            <a:endParaRPr kumimoji="1" lang="ja-JP" altLang="en-US" sz="1400" b="1" dirty="0">
              <a:solidFill>
                <a:schemeClr val="tx1"/>
              </a:solidFill>
            </a:endParaRPr>
          </a:p>
        </p:txBody>
      </p:sp>
      <p:sp>
        <p:nvSpPr>
          <p:cNvPr id="188" name="四角形吹き出し 187"/>
          <p:cNvSpPr/>
          <p:nvPr/>
        </p:nvSpPr>
        <p:spPr>
          <a:xfrm>
            <a:off x="8824454" y="8193779"/>
            <a:ext cx="2255429" cy="535431"/>
          </a:xfrm>
          <a:prstGeom prst="wedgeRectCallout">
            <a:avLst>
              <a:gd name="adj1" fmla="val -30654"/>
              <a:gd name="adj2" fmla="val -9036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400" dirty="0" smtClean="0"/>
              <a:t>粒子の分布が集中する</a:t>
            </a:r>
            <a:endParaRPr kumimoji="1" lang="en-US" altLang="ja-JP" sz="1400" dirty="0" smtClean="0"/>
          </a:p>
          <a:p>
            <a:pPr algn="ctr"/>
            <a:r>
              <a:rPr lang="ja-JP" altLang="en-US" sz="1400" dirty="0" smtClean="0"/>
              <a:t>ため</a:t>
            </a:r>
            <a:r>
              <a:rPr kumimoji="1" lang="ja-JP" altLang="en-US" sz="1400" dirty="0" smtClean="0"/>
              <a:t>粒子数を減少</a:t>
            </a:r>
            <a:endParaRPr kumimoji="1" lang="ja-JP" altLang="en-US" sz="1400" dirty="0"/>
          </a:p>
        </p:txBody>
      </p:sp>
      <p:sp>
        <p:nvSpPr>
          <p:cNvPr id="189" name="四角形吹き出し 188"/>
          <p:cNvSpPr/>
          <p:nvPr/>
        </p:nvSpPr>
        <p:spPr>
          <a:xfrm>
            <a:off x="5951890" y="7981284"/>
            <a:ext cx="2346740" cy="721452"/>
          </a:xfrm>
          <a:prstGeom prst="wedgeRectCallout">
            <a:avLst>
              <a:gd name="adj1" fmla="val 45450"/>
              <a:gd name="adj2" fmla="val -7976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400" dirty="0"/>
              <a:t>過去</a:t>
            </a:r>
            <a:r>
              <a:rPr lang="ja-JP" altLang="en-US" sz="1400" dirty="0" smtClean="0"/>
              <a:t>に比べて尤度が</a:t>
            </a:r>
            <a:endParaRPr lang="en-US" altLang="ja-JP" sz="1400" dirty="0" smtClean="0"/>
          </a:p>
          <a:p>
            <a:pPr algn="ctr"/>
            <a:r>
              <a:rPr lang="ja-JP" altLang="en-US" sz="1400" dirty="0" smtClean="0"/>
              <a:t>増加する</a:t>
            </a:r>
            <a:r>
              <a:rPr kumimoji="1" lang="ja-JP" altLang="en-US" sz="1400" dirty="0" smtClean="0"/>
              <a:t>ので、ランダム</a:t>
            </a:r>
            <a:endParaRPr kumimoji="1" lang="en-US" altLang="ja-JP" sz="1400" dirty="0" smtClean="0"/>
          </a:p>
          <a:p>
            <a:pPr algn="ctr"/>
            <a:r>
              <a:rPr kumimoji="1" lang="ja-JP" altLang="en-US" sz="1400" dirty="0" smtClean="0"/>
              <a:t>粒子の生成を抑制</a:t>
            </a:r>
            <a:endParaRPr kumimoji="1" lang="ja-JP" altLang="en-US" sz="1400" dirty="0"/>
          </a:p>
        </p:txBody>
      </p:sp>
      <p:cxnSp>
        <p:nvCxnSpPr>
          <p:cNvPr id="193" name="直線矢印コネクタ 192"/>
          <p:cNvCxnSpPr/>
          <p:nvPr/>
        </p:nvCxnSpPr>
        <p:spPr>
          <a:xfrm flipH="1">
            <a:off x="6695954" y="7501134"/>
            <a:ext cx="5223" cy="51259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a:endCxn id="188" idx="1"/>
          </p:cNvCxnSpPr>
          <p:nvPr/>
        </p:nvCxnSpPr>
        <p:spPr>
          <a:xfrm>
            <a:off x="8312919" y="8449725"/>
            <a:ext cx="511535" cy="1177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テキスト ボックス 154"/>
          <p:cNvSpPr txBox="1"/>
          <p:nvPr/>
        </p:nvSpPr>
        <p:spPr>
          <a:xfrm>
            <a:off x="338439" y="7069079"/>
            <a:ext cx="1963678" cy="369332"/>
          </a:xfrm>
          <a:prstGeom prst="rect">
            <a:avLst/>
          </a:prstGeom>
          <a:noFill/>
        </p:spPr>
        <p:txBody>
          <a:bodyPr wrap="square" rtlCol="0">
            <a:spAutoFit/>
          </a:bodyPr>
          <a:lstStyle/>
          <a:p>
            <a:pPr algn="ctr"/>
            <a:r>
              <a:rPr kumimoji="1" lang="en-US" altLang="ja-JP" b="1" dirty="0" err="1" smtClean="0">
                <a:solidFill>
                  <a:schemeClr val="accent2"/>
                </a:solidFill>
              </a:rPr>
              <a:t>Audmented</a:t>
            </a:r>
            <a:r>
              <a:rPr kumimoji="1" lang="en-US" altLang="ja-JP" b="1" dirty="0" smtClean="0">
                <a:solidFill>
                  <a:schemeClr val="accent2"/>
                </a:solidFill>
              </a:rPr>
              <a:t> MCL</a:t>
            </a:r>
            <a:endParaRPr kumimoji="1" lang="ja-JP" altLang="en-US" b="1" dirty="0">
              <a:solidFill>
                <a:schemeClr val="accent2"/>
              </a:solidFill>
            </a:endParaRPr>
          </a:p>
        </p:txBody>
      </p:sp>
      <p:sp>
        <p:nvSpPr>
          <p:cNvPr id="157" name="テキスト ボックス 156"/>
          <p:cNvSpPr txBox="1"/>
          <p:nvPr/>
        </p:nvSpPr>
        <p:spPr>
          <a:xfrm>
            <a:off x="3203696" y="7047211"/>
            <a:ext cx="1963678" cy="369332"/>
          </a:xfrm>
          <a:prstGeom prst="rect">
            <a:avLst/>
          </a:prstGeom>
          <a:noFill/>
        </p:spPr>
        <p:txBody>
          <a:bodyPr wrap="square" rtlCol="0">
            <a:spAutoFit/>
          </a:bodyPr>
          <a:lstStyle/>
          <a:p>
            <a:pPr algn="ctr"/>
            <a:r>
              <a:rPr kumimoji="1" lang="en-US" altLang="ja-JP" b="1" dirty="0" smtClean="0">
                <a:solidFill>
                  <a:schemeClr val="accent6">
                    <a:lumMod val="75000"/>
                  </a:schemeClr>
                </a:solidFill>
              </a:rPr>
              <a:t>KLD Sampling</a:t>
            </a:r>
            <a:endParaRPr kumimoji="1" lang="ja-JP" altLang="en-US" b="1" dirty="0">
              <a:solidFill>
                <a:schemeClr val="accent6">
                  <a:lumMod val="75000"/>
                </a:schemeClr>
              </a:solidFill>
            </a:endParaRPr>
          </a:p>
        </p:txBody>
      </p:sp>
      <p:sp>
        <p:nvSpPr>
          <p:cNvPr id="159" name="正方形/長方形 158"/>
          <p:cNvSpPr/>
          <p:nvPr/>
        </p:nvSpPr>
        <p:spPr>
          <a:xfrm>
            <a:off x="188331" y="19574"/>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フリーフォーム 160"/>
          <p:cNvSpPr/>
          <p:nvPr/>
        </p:nvSpPr>
        <p:spPr>
          <a:xfrm>
            <a:off x="293754" y="41579"/>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5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5" y="1485900"/>
                </a:lnTo>
                <a:cubicBezTo>
                  <a:pt x="143" y="1263650"/>
                  <a:pt x="72" y="1041400"/>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2" name="円/楕円 161"/>
          <p:cNvSpPr/>
          <p:nvPr/>
        </p:nvSpPr>
        <p:spPr>
          <a:xfrm rot="2869555">
            <a:off x="3234772" y="1151840"/>
            <a:ext cx="279836" cy="264438"/>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円/楕円 165"/>
          <p:cNvSpPr/>
          <p:nvPr/>
        </p:nvSpPr>
        <p:spPr>
          <a:xfrm>
            <a:off x="3190847" y="1116040"/>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8" name="円/楕円 167"/>
          <p:cNvSpPr/>
          <p:nvPr/>
        </p:nvSpPr>
        <p:spPr>
          <a:xfrm>
            <a:off x="3007720" y="795578"/>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9" name="円/楕円 168"/>
          <p:cNvSpPr/>
          <p:nvPr/>
        </p:nvSpPr>
        <p:spPr>
          <a:xfrm>
            <a:off x="2903240" y="717851"/>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0" name="円/楕円 169"/>
          <p:cNvSpPr/>
          <p:nvPr/>
        </p:nvSpPr>
        <p:spPr>
          <a:xfrm>
            <a:off x="3165982" y="976505"/>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2" name="円/楕円 171"/>
          <p:cNvSpPr/>
          <p:nvPr/>
        </p:nvSpPr>
        <p:spPr>
          <a:xfrm>
            <a:off x="3201986" y="1032814"/>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4" name="円/楕円 173"/>
          <p:cNvSpPr/>
          <p:nvPr/>
        </p:nvSpPr>
        <p:spPr>
          <a:xfrm>
            <a:off x="3255470" y="1176187"/>
            <a:ext cx="36000" cy="360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5" name="円/楕円 174"/>
          <p:cNvSpPr/>
          <p:nvPr/>
        </p:nvSpPr>
        <p:spPr>
          <a:xfrm>
            <a:off x="3268806" y="85344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6" name="円/楕円 175"/>
          <p:cNvSpPr/>
          <p:nvPr/>
        </p:nvSpPr>
        <p:spPr>
          <a:xfrm>
            <a:off x="3332306" y="1055087"/>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7" name="円/楕円 176"/>
          <p:cNvSpPr/>
          <p:nvPr/>
        </p:nvSpPr>
        <p:spPr>
          <a:xfrm>
            <a:off x="3048021" y="895063"/>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8" name="円/楕円 177"/>
          <p:cNvSpPr/>
          <p:nvPr/>
        </p:nvSpPr>
        <p:spPr>
          <a:xfrm>
            <a:off x="3305491" y="1251688"/>
            <a:ext cx="36000" cy="360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9" name="円/楕円 178"/>
          <p:cNvSpPr/>
          <p:nvPr/>
        </p:nvSpPr>
        <p:spPr>
          <a:xfrm>
            <a:off x="3125980" y="87532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0" name="円/楕円 179"/>
          <p:cNvSpPr/>
          <p:nvPr/>
        </p:nvSpPr>
        <p:spPr>
          <a:xfrm>
            <a:off x="3085732" y="1068763"/>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1" name="円/楕円 180"/>
          <p:cNvSpPr/>
          <p:nvPr/>
        </p:nvSpPr>
        <p:spPr>
          <a:xfrm>
            <a:off x="3304957" y="957001"/>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2" name="円/楕円 181"/>
          <p:cNvSpPr/>
          <p:nvPr/>
        </p:nvSpPr>
        <p:spPr>
          <a:xfrm>
            <a:off x="2827044" y="601206"/>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3" name="円/楕円 182"/>
          <p:cNvSpPr/>
          <p:nvPr/>
        </p:nvSpPr>
        <p:spPr>
          <a:xfrm>
            <a:off x="3386621" y="1277824"/>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7" name="円/楕円 186"/>
          <p:cNvSpPr/>
          <p:nvPr/>
        </p:nvSpPr>
        <p:spPr>
          <a:xfrm>
            <a:off x="3423160" y="143158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0" name="円/楕円 189"/>
          <p:cNvSpPr/>
          <p:nvPr/>
        </p:nvSpPr>
        <p:spPr>
          <a:xfrm>
            <a:off x="3192802" y="912453"/>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1" name="円/楕円 190"/>
          <p:cNvSpPr/>
          <p:nvPr/>
        </p:nvSpPr>
        <p:spPr>
          <a:xfrm>
            <a:off x="3025552" y="1005261"/>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2" name="円/楕円 191"/>
          <p:cNvSpPr/>
          <p:nvPr/>
        </p:nvSpPr>
        <p:spPr>
          <a:xfrm>
            <a:off x="3346960" y="1164889"/>
            <a:ext cx="36000" cy="360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4" name="円/楕円 193"/>
          <p:cNvSpPr/>
          <p:nvPr/>
        </p:nvSpPr>
        <p:spPr>
          <a:xfrm>
            <a:off x="3137900" y="1009951"/>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6" name="円/楕円 195"/>
          <p:cNvSpPr/>
          <p:nvPr/>
        </p:nvSpPr>
        <p:spPr>
          <a:xfrm>
            <a:off x="3266657" y="1068955"/>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7" name="円/楕円 196"/>
          <p:cNvSpPr/>
          <p:nvPr/>
        </p:nvSpPr>
        <p:spPr>
          <a:xfrm>
            <a:off x="3106443" y="738563"/>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8" name="円/楕円 197"/>
          <p:cNvSpPr/>
          <p:nvPr/>
        </p:nvSpPr>
        <p:spPr>
          <a:xfrm>
            <a:off x="2969671" y="836253"/>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aphicFrame>
        <p:nvGraphicFramePr>
          <p:cNvPr id="3" name="表 2"/>
          <p:cNvGraphicFramePr>
            <a:graphicFrameLocks noGrp="1"/>
          </p:cNvGraphicFramePr>
          <p:nvPr>
            <p:extLst>
              <p:ext uri="{D42A27DB-BD31-4B8C-83A1-F6EECF244321}">
                <p14:modId xmlns:p14="http://schemas.microsoft.com/office/powerpoint/2010/main" val="2734678246"/>
              </p:ext>
            </p:extLst>
          </p:nvPr>
        </p:nvGraphicFramePr>
        <p:xfrm>
          <a:off x="196352" y="0"/>
          <a:ext cx="5247044" cy="1828800"/>
        </p:xfrm>
        <a:graphic>
          <a:graphicData uri="http://schemas.openxmlformats.org/drawingml/2006/table">
            <a:tbl>
              <a:tblPr firstRow="1" bandRow="1">
                <a:tableStyleId>{5C22544A-7EE6-4342-B048-85BDC9FD1C3A}</a:tableStyleId>
              </a:tblPr>
              <a:tblGrid>
                <a:gridCol w="477004"/>
                <a:gridCol w="477004"/>
                <a:gridCol w="477004"/>
                <a:gridCol w="477004"/>
                <a:gridCol w="477004"/>
                <a:gridCol w="477004"/>
                <a:gridCol w="477004"/>
                <a:gridCol w="477004"/>
                <a:gridCol w="477004"/>
                <a:gridCol w="477004"/>
                <a:gridCol w="477004"/>
              </a:tblGrid>
              <a:tr h="360000">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6000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6000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6000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6000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 name="テキスト ボックス 3"/>
          <p:cNvSpPr txBox="1"/>
          <p:nvPr/>
        </p:nvSpPr>
        <p:spPr>
          <a:xfrm>
            <a:off x="5504426" y="703224"/>
            <a:ext cx="1799772" cy="923330"/>
          </a:xfrm>
          <a:prstGeom prst="rect">
            <a:avLst/>
          </a:prstGeom>
          <a:noFill/>
        </p:spPr>
        <p:txBody>
          <a:bodyPr wrap="square" rtlCol="0">
            <a:spAutoFit/>
          </a:bodyPr>
          <a:lstStyle/>
          <a:p>
            <a:pPr algn="ctr"/>
            <a:r>
              <a:rPr lang="ja-JP" altLang="en-US" dirty="0" smtClean="0"/>
              <a:t>定常状態では</a:t>
            </a:r>
            <a:endParaRPr lang="en-US" altLang="ja-JP" dirty="0" smtClean="0"/>
          </a:p>
          <a:p>
            <a:pPr algn="ctr"/>
            <a:r>
              <a:rPr kumimoji="1" lang="ja-JP" altLang="en-US" dirty="0" smtClean="0"/>
              <a:t>少ない格子内に</a:t>
            </a:r>
            <a:endParaRPr kumimoji="1" lang="en-US" altLang="ja-JP" dirty="0" smtClean="0"/>
          </a:p>
          <a:p>
            <a:pPr algn="ctr"/>
            <a:r>
              <a:rPr lang="ja-JP" altLang="en-US" dirty="0"/>
              <a:t>粒子</a:t>
            </a:r>
            <a:r>
              <a:rPr lang="ja-JP" altLang="en-US" dirty="0" smtClean="0"/>
              <a:t>が</a:t>
            </a:r>
            <a:r>
              <a:rPr lang="ja-JP" altLang="en-US" dirty="0"/>
              <a:t>収まる</a:t>
            </a:r>
            <a:endParaRPr kumimoji="1" lang="ja-JP" altLang="en-US" dirty="0"/>
          </a:p>
        </p:txBody>
      </p:sp>
      <p:sp>
        <p:nvSpPr>
          <p:cNvPr id="258" name="正方形/長方形 257"/>
          <p:cNvSpPr/>
          <p:nvPr/>
        </p:nvSpPr>
        <p:spPr>
          <a:xfrm>
            <a:off x="182220" y="2117133"/>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フリーフォーム 258"/>
          <p:cNvSpPr/>
          <p:nvPr/>
        </p:nvSpPr>
        <p:spPr>
          <a:xfrm>
            <a:off x="287643" y="2139138"/>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5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5" y="1485900"/>
                </a:lnTo>
                <a:cubicBezTo>
                  <a:pt x="143" y="1263650"/>
                  <a:pt x="72" y="1041400"/>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0" name="円/楕円 259"/>
          <p:cNvSpPr/>
          <p:nvPr/>
        </p:nvSpPr>
        <p:spPr>
          <a:xfrm rot="2869555">
            <a:off x="3228661" y="3249399"/>
            <a:ext cx="279836" cy="264438"/>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円/楕円 260"/>
          <p:cNvSpPr/>
          <p:nvPr/>
        </p:nvSpPr>
        <p:spPr>
          <a:xfrm>
            <a:off x="3184736" y="321359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62" name="円/楕円 261"/>
          <p:cNvSpPr/>
          <p:nvPr/>
        </p:nvSpPr>
        <p:spPr>
          <a:xfrm>
            <a:off x="3001609" y="2893137"/>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63" name="円/楕円 262"/>
          <p:cNvSpPr/>
          <p:nvPr/>
        </p:nvSpPr>
        <p:spPr>
          <a:xfrm>
            <a:off x="2897129" y="2815410"/>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64" name="円/楕円 263"/>
          <p:cNvSpPr/>
          <p:nvPr/>
        </p:nvSpPr>
        <p:spPr>
          <a:xfrm>
            <a:off x="3159871" y="3074064"/>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65" name="円/楕円 264"/>
          <p:cNvSpPr/>
          <p:nvPr/>
        </p:nvSpPr>
        <p:spPr>
          <a:xfrm>
            <a:off x="3195875" y="3130373"/>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66" name="円/楕円 265"/>
          <p:cNvSpPr/>
          <p:nvPr/>
        </p:nvSpPr>
        <p:spPr>
          <a:xfrm>
            <a:off x="3249359" y="3273746"/>
            <a:ext cx="36000" cy="360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67" name="円/楕円 266"/>
          <p:cNvSpPr/>
          <p:nvPr/>
        </p:nvSpPr>
        <p:spPr>
          <a:xfrm>
            <a:off x="3262695" y="2951008"/>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68" name="円/楕円 267"/>
          <p:cNvSpPr/>
          <p:nvPr/>
        </p:nvSpPr>
        <p:spPr>
          <a:xfrm>
            <a:off x="3326195" y="3152646"/>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69" name="円/楕円 268"/>
          <p:cNvSpPr/>
          <p:nvPr/>
        </p:nvSpPr>
        <p:spPr>
          <a:xfrm>
            <a:off x="3041910" y="2992622"/>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0" name="円/楕円 269"/>
          <p:cNvSpPr/>
          <p:nvPr/>
        </p:nvSpPr>
        <p:spPr>
          <a:xfrm>
            <a:off x="3299380" y="3349247"/>
            <a:ext cx="36000" cy="360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1" name="円/楕円 270"/>
          <p:cNvSpPr/>
          <p:nvPr/>
        </p:nvSpPr>
        <p:spPr>
          <a:xfrm>
            <a:off x="3119869" y="2972888"/>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2" name="円/楕円 271"/>
          <p:cNvSpPr/>
          <p:nvPr/>
        </p:nvSpPr>
        <p:spPr>
          <a:xfrm>
            <a:off x="3079621" y="3166322"/>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3" name="円/楕円 272"/>
          <p:cNvSpPr/>
          <p:nvPr/>
        </p:nvSpPr>
        <p:spPr>
          <a:xfrm>
            <a:off x="3298846" y="3054560"/>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4" name="円/楕円 273"/>
          <p:cNvSpPr/>
          <p:nvPr/>
        </p:nvSpPr>
        <p:spPr>
          <a:xfrm>
            <a:off x="2820933" y="2698765"/>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5" name="円/楕円 274"/>
          <p:cNvSpPr/>
          <p:nvPr/>
        </p:nvSpPr>
        <p:spPr>
          <a:xfrm>
            <a:off x="3380510" y="3375383"/>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6" name="円/楕円 275"/>
          <p:cNvSpPr/>
          <p:nvPr/>
        </p:nvSpPr>
        <p:spPr>
          <a:xfrm>
            <a:off x="3417049" y="3529148"/>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7" name="円/楕円 276"/>
          <p:cNvSpPr/>
          <p:nvPr/>
        </p:nvSpPr>
        <p:spPr>
          <a:xfrm>
            <a:off x="3186691" y="3010012"/>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8" name="円/楕円 277"/>
          <p:cNvSpPr/>
          <p:nvPr/>
        </p:nvSpPr>
        <p:spPr>
          <a:xfrm>
            <a:off x="3019441" y="3102820"/>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9" name="円/楕円 278"/>
          <p:cNvSpPr/>
          <p:nvPr/>
        </p:nvSpPr>
        <p:spPr>
          <a:xfrm>
            <a:off x="3340849" y="3262448"/>
            <a:ext cx="36000" cy="360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80" name="円/楕円 279"/>
          <p:cNvSpPr/>
          <p:nvPr/>
        </p:nvSpPr>
        <p:spPr>
          <a:xfrm>
            <a:off x="3131789" y="3107510"/>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81" name="円/楕円 280"/>
          <p:cNvSpPr/>
          <p:nvPr/>
        </p:nvSpPr>
        <p:spPr>
          <a:xfrm>
            <a:off x="3260546" y="3166514"/>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82" name="円/楕円 281"/>
          <p:cNvSpPr/>
          <p:nvPr/>
        </p:nvSpPr>
        <p:spPr>
          <a:xfrm>
            <a:off x="3100332" y="2836122"/>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83" name="円/楕円 282"/>
          <p:cNvSpPr/>
          <p:nvPr/>
        </p:nvSpPr>
        <p:spPr>
          <a:xfrm>
            <a:off x="2963560" y="2933812"/>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aphicFrame>
        <p:nvGraphicFramePr>
          <p:cNvPr id="284" name="表 283"/>
          <p:cNvGraphicFramePr>
            <a:graphicFrameLocks noGrp="1"/>
          </p:cNvGraphicFramePr>
          <p:nvPr>
            <p:extLst>
              <p:ext uri="{D42A27DB-BD31-4B8C-83A1-F6EECF244321}">
                <p14:modId xmlns:p14="http://schemas.microsoft.com/office/powerpoint/2010/main" val="1900223874"/>
              </p:ext>
            </p:extLst>
          </p:nvPr>
        </p:nvGraphicFramePr>
        <p:xfrm>
          <a:off x="190241" y="2097559"/>
          <a:ext cx="5247044" cy="1828800"/>
        </p:xfrm>
        <a:graphic>
          <a:graphicData uri="http://schemas.openxmlformats.org/drawingml/2006/table">
            <a:tbl>
              <a:tblPr firstRow="1" bandRow="1">
                <a:tableStyleId>{5C22544A-7EE6-4342-B048-85BDC9FD1C3A}</a:tableStyleId>
              </a:tblPr>
              <a:tblGrid>
                <a:gridCol w="477004"/>
                <a:gridCol w="477004"/>
                <a:gridCol w="477004"/>
                <a:gridCol w="477004"/>
                <a:gridCol w="477004"/>
                <a:gridCol w="477004"/>
                <a:gridCol w="477004"/>
                <a:gridCol w="477004"/>
                <a:gridCol w="477004"/>
                <a:gridCol w="477004"/>
                <a:gridCol w="477004"/>
              </a:tblGrid>
              <a:tr h="360000">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6000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6000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6000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6000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86" name="円/楕円 285"/>
          <p:cNvSpPr/>
          <p:nvPr/>
        </p:nvSpPr>
        <p:spPr>
          <a:xfrm rot="20829269">
            <a:off x="2970649" y="2887185"/>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287" name="直線コネクタ 286"/>
          <p:cNvCxnSpPr>
            <a:cxnSpLocks noChangeAspect="1"/>
          </p:cNvCxnSpPr>
          <p:nvPr/>
        </p:nvCxnSpPr>
        <p:spPr>
          <a:xfrm rot="20829269" flipV="1">
            <a:off x="2920521" y="2164616"/>
            <a:ext cx="355768" cy="69382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p:cNvCxnSpPr>
            <a:cxnSpLocks noChangeAspect="1"/>
          </p:cNvCxnSpPr>
          <p:nvPr/>
        </p:nvCxnSpPr>
        <p:spPr>
          <a:xfrm rot="20829269" flipV="1">
            <a:off x="2911734" y="2150574"/>
            <a:ext cx="262959" cy="71574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9" name="直線コネクタ 288"/>
          <p:cNvCxnSpPr>
            <a:cxnSpLocks noChangeAspect="1"/>
          </p:cNvCxnSpPr>
          <p:nvPr/>
        </p:nvCxnSpPr>
        <p:spPr>
          <a:xfrm rot="20829269" flipV="1">
            <a:off x="2944615" y="2168786"/>
            <a:ext cx="525918" cy="6510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p:cNvCxnSpPr>
            <a:cxnSpLocks noChangeAspect="1"/>
          </p:cNvCxnSpPr>
          <p:nvPr/>
        </p:nvCxnSpPr>
        <p:spPr>
          <a:xfrm rot="20829269" flipV="1">
            <a:off x="2957502" y="2509333"/>
            <a:ext cx="766905" cy="30637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a:cxnSpLocks noChangeAspect="1"/>
          </p:cNvCxnSpPr>
          <p:nvPr/>
        </p:nvCxnSpPr>
        <p:spPr>
          <a:xfrm rot="20829269" flipV="1">
            <a:off x="2967154" y="2655470"/>
            <a:ext cx="736659" cy="16409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直線コネクタ 291"/>
          <p:cNvCxnSpPr>
            <a:cxnSpLocks noChangeAspect="1"/>
          </p:cNvCxnSpPr>
          <p:nvPr/>
        </p:nvCxnSpPr>
        <p:spPr>
          <a:xfrm flipV="1">
            <a:off x="2992098" y="2739009"/>
            <a:ext cx="674301" cy="15376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3" name="直線コネクタ 292"/>
          <p:cNvCxnSpPr>
            <a:cxnSpLocks noChangeAspect="1"/>
          </p:cNvCxnSpPr>
          <p:nvPr/>
        </p:nvCxnSpPr>
        <p:spPr>
          <a:xfrm flipV="1">
            <a:off x="2989984" y="2786910"/>
            <a:ext cx="684544" cy="10615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4" name="直線コネクタ 293"/>
          <p:cNvCxnSpPr>
            <a:cxnSpLocks noChangeAspect="1"/>
          </p:cNvCxnSpPr>
          <p:nvPr/>
        </p:nvCxnSpPr>
        <p:spPr>
          <a:xfrm flipV="1">
            <a:off x="2989977" y="2845604"/>
            <a:ext cx="679106" cy="5111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5" name="直線コネクタ 294"/>
          <p:cNvCxnSpPr>
            <a:cxnSpLocks noChangeAspect="1"/>
          </p:cNvCxnSpPr>
          <p:nvPr/>
        </p:nvCxnSpPr>
        <p:spPr>
          <a:xfrm flipV="1">
            <a:off x="2989975" y="2892635"/>
            <a:ext cx="679443" cy="754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6" name="四角形吹き出し 295"/>
          <p:cNvSpPr/>
          <p:nvPr/>
        </p:nvSpPr>
        <p:spPr>
          <a:xfrm>
            <a:off x="376936" y="2456247"/>
            <a:ext cx="2255429" cy="481240"/>
          </a:xfrm>
          <a:prstGeom prst="wedgeRectCallout">
            <a:avLst>
              <a:gd name="adj1" fmla="val 59439"/>
              <a:gd name="adj2" fmla="val 440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ロボット自体が</a:t>
            </a:r>
            <a:endParaRPr kumimoji="1" lang="en-US" altLang="ja-JP" sz="1400" dirty="0" smtClean="0"/>
          </a:p>
          <a:p>
            <a:pPr algn="ctr"/>
            <a:r>
              <a:rPr kumimoji="1" lang="ja-JP" altLang="en-US" sz="1400" dirty="0" smtClean="0"/>
              <a:t>人に移動させられた</a:t>
            </a:r>
            <a:endParaRPr kumimoji="1" lang="ja-JP" altLang="en-US" sz="1400" dirty="0"/>
          </a:p>
        </p:txBody>
      </p:sp>
      <p:grpSp>
        <p:nvGrpSpPr>
          <p:cNvPr id="300" name="グループ化 299"/>
          <p:cNvGrpSpPr/>
          <p:nvPr/>
        </p:nvGrpSpPr>
        <p:grpSpPr>
          <a:xfrm rot="1345973">
            <a:off x="2862481" y="2713314"/>
            <a:ext cx="304800" cy="304800"/>
            <a:chOff x="2305050" y="3905250"/>
            <a:chExt cx="304800" cy="304800"/>
          </a:xfrm>
        </p:grpSpPr>
        <p:sp>
          <p:nvSpPr>
            <p:cNvPr id="301" name="円/楕円 300"/>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2" name="直線コネクタ 301"/>
            <p:cNvCxnSpPr>
              <a:endCxn id="301"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3" name="正方形/長方形 302"/>
          <p:cNvSpPr/>
          <p:nvPr/>
        </p:nvSpPr>
        <p:spPr>
          <a:xfrm>
            <a:off x="5716714" y="2109938"/>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4" name="フリーフォーム 303"/>
          <p:cNvSpPr/>
          <p:nvPr/>
        </p:nvSpPr>
        <p:spPr>
          <a:xfrm>
            <a:off x="5822137" y="2131943"/>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5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5" y="1485900"/>
                </a:lnTo>
                <a:cubicBezTo>
                  <a:pt x="143" y="1263650"/>
                  <a:pt x="72" y="1041400"/>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5" name="円/楕円 304"/>
          <p:cNvSpPr/>
          <p:nvPr/>
        </p:nvSpPr>
        <p:spPr>
          <a:xfrm rot="2869555">
            <a:off x="8763155" y="3242204"/>
            <a:ext cx="279836" cy="264438"/>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6" name="円/楕円 305"/>
          <p:cNvSpPr/>
          <p:nvPr/>
        </p:nvSpPr>
        <p:spPr>
          <a:xfrm>
            <a:off x="8719230" y="3206404"/>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7" name="円/楕円 306"/>
          <p:cNvSpPr/>
          <p:nvPr/>
        </p:nvSpPr>
        <p:spPr>
          <a:xfrm>
            <a:off x="8536103" y="2885942"/>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8" name="円/楕円 307"/>
          <p:cNvSpPr/>
          <p:nvPr/>
        </p:nvSpPr>
        <p:spPr>
          <a:xfrm>
            <a:off x="8431623" y="2808215"/>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9" name="円/楕円 308"/>
          <p:cNvSpPr/>
          <p:nvPr/>
        </p:nvSpPr>
        <p:spPr>
          <a:xfrm>
            <a:off x="8694365" y="306686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0" name="円/楕円 309"/>
          <p:cNvSpPr/>
          <p:nvPr/>
        </p:nvSpPr>
        <p:spPr>
          <a:xfrm>
            <a:off x="8730369" y="3123178"/>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1" name="円/楕円 310"/>
          <p:cNvSpPr/>
          <p:nvPr/>
        </p:nvSpPr>
        <p:spPr>
          <a:xfrm>
            <a:off x="8783853" y="3266551"/>
            <a:ext cx="36000" cy="360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2" name="円/楕円 311"/>
          <p:cNvSpPr/>
          <p:nvPr/>
        </p:nvSpPr>
        <p:spPr>
          <a:xfrm>
            <a:off x="8797189" y="2943813"/>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3" name="円/楕円 312"/>
          <p:cNvSpPr/>
          <p:nvPr/>
        </p:nvSpPr>
        <p:spPr>
          <a:xfrm>
            <a:off x="8860689" y="3145451"/>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4" name="円/楕円 313"/>
          <p:cNvSpPr/>
          <p:nvPr/>
        </p:nvSpPr>
        <p:spPr>
          <a:xfrm>
            <a:off x="8576404" y="2985427"/>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5" name="円/楕円 314"/>
          <p:cNvSpPr/>
          <p:nvPr/>
        </p:nvSpPr>
        <p:spPr>
          <a:xfrm>
            <a:off x="8833874" y="3342052"/>
            <a:ext cx="36000" cy="360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6" name="円/楕円 315"/>
          <p:cNvSpPr/>
          <p:nvPr/>
        </p:nvSpPr>
        <p:spPr>
          <a:xfrm>
            <a:off x="8654363" y="2965693"/>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7" name="円/楕円 316"/>
          <p:cNvSpPr/>
          <p:nvPr/>
        </p:nvSpPr>
        <p:spPr>
          <a:xfrm>
            <a:off x="8614115" y="3159127"/>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8" name="円/楕円 317"/>
          <p:cNvSpPr/>
          <p:nvPr/>
        </p:nvSpPr>
        <p:spPr>
          <a:xfrm>
            <a:off x="8833340" y="3047365"/>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9" name="円/楕円 318"/>
          <p:cNvSpPr/>
          <p:nvPr/>
        </p:nvSpPr>
        <p:spPr>
          <a:xfrm>
            <a:off x="8355427" y="2691570"/>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0" name="円/楕円 319"/>
          <p:cNvSpPr/>
          <p:nvPr/>
        </p:nvSpPr>
        <p:spPr>
          <a:xfrm>
            <a:off x="8915004" y="3368188"/>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1" name="円/楕円 320"/>
          <p:cNvSpPr/>
          <p:nvPr/>
        </p:nvSpPr>
        <p:spPr>
          <a:xfrm>
            <a:off x="8951543" y="3521953"/>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2" name="円/楕円 321"/>
          <p:cNvSpPr/>
          <p:nvPr/>
        </p:nvSpPr>
        <p:spPr>
          <a:xfrm>
            <a:off x="8721185" y="3002817"/>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3" name="円/楕円 322"/>
          <p:cNvSpPr/>
          <p:nvPr/>
        </p:nvSpPr>
        <p:spPr>
          <a:xfrm>
            <a:off x="8553935" y="3095625"/>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4" name="円/楕円 323"/>
          <p:cNvSpPr/>
          <p:nvPr/>
        </p:nvSpPr>
        <p:spPr>
          <a:xfrm>
            <a:off x="8875343" y="3255253"/>
            <a:ext cx="36000" cy="360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5" name="円/楕円 324"/>
          <p:cNvSpPr/>
          <p:nvPr/>
        </p:nvSpPr>
        <p:spPr>
          <a:xfrm>
            <a:off x="8666283" y="3100315"/>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6" name="円/楕円 325"/>
          <p:cNvSpPr/>
          <p:nvPr/>
        </p:nvSpPr>
        <p:spPr>
          <a:xfrm>
            <a:off x="8795040" y="315931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7" name="円/楕円 326"/>
          <p:cNvSpPr/>
          <p:nvPr/>
        </p:nvSpPr>
        <p:spPr>
          <a:xfrm>
            <a:off x="8634826" y="2828927"/>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8" name="円/楕円 327"/>
          <p:cNvSpPr/>
          <p:nvPr/>
        </p:nvSpPr>
        <p:spPr>
          <a:xfrm>
            <a:off x="8498054" y="2926617"/>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aphicFrame>
        <p:nvGraphicFramePr>
          <p:cNvPr id="329" name="表 328"/>
          <p:cNvGraphicFramePr>
            <a:graphicFrameLocks noGrp="1"/>
          </p:cNvGraphicFramePr>
          <p:nvPr>
            <p:extLst>
              <p:ext uri="{D42A27DB-BD31-4B8C-83A1-F6EECF244321}">
                <p14:modId xmlns:p14="http://schemas.microsoft.com/office/powerpoint/2010/main" val="3979895757"/>
              </p:ext>
            </p:extLst>
          </p:nvPr>
        </p:nvGraphicFramePr>
        <p:xfrm>
          <a:off x="5724735" y="2090364"/>
          <a:ext cx="5247044" cy="1828800"/>
        </p:xfrm>
        <a:graphic>
          <a:graphicData uri="http://schemas.openxmlformats.org/drawingml/2006/table">
            <a:tbl>
              <a:tblPr firstRow="1" bandRow="1">
                <a:tableStyleId>{5C22544A-7EE6-4342-B048-85BDC9FD1C3A}</a:tableStyleId>
              </a:tblPr>
              <a:tblGrid>
                <a:gridCol w="477004"/>
                <a:gridCol w="477004"/>
                <a:gridCol w="477004"/>
                <a:gridCol w="477004"/>
                <a:gridCol w="477004"/>
                <a:gridCol w="477004"/>
                <a:gridCol w="477004"/>
                <a:gridCol w="477004"/>
                <a:gridCol w="477004"/>
                <a:gridCol w="477004"/>
                <a:gridCol w="477004"/>
              </a:tblGrid>
              <a:tr h="360000">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6000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6000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6000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rgbClr val="FF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60000">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30" name="円/楕円 329"/>
          <p:cNvSpPr/>
          <p:nvPr/>
        </p:nvSpPr>
        <p:spPr>
          <a:xfrm rot="20829269">
            <a:off x="8505143" y="2879990"/>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69269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gmapping</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555073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790700" y="979886"/>
            <a:ext cx="4023360" cy="2243534"/>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smtClean="0">
                <a:solidFill>
                  <a:schemeClr val="tx1"/>
                </a:solidFill>
              </a:rPr>
              <a:t>navigation</a:t>
            </a:r>
            <a:endParaRPr kumimoji="1" lang="ja-JP" altLang="en-US" dirty="0">
              <a:solidFill>
                <a:schemeClr val="tx1"/>
              </a:solidFill>
            </a:endParaRPr>
          </a:p>
        </p:txBody>
      </p:sp>
      <p:sp>
        <p:nvSpPr>
          <p:cNvPr id="5" name="テキスト ボックス 4"/>
          <p:cNvSpPr txBox="1"/>
          <p:nvPr/>
        </p:nvSpPr>
        <p:spPr>
          <a:xfrm>
            <a:off x="2247899" y="517327"/>
            <a:ext cx="2838451" cy="369332"/>
          </a:xfrm>
          <a:prstGeom prst="rect">
            <a:avLst/>
          </a:prstGeom>
          <a:noFill/>
        </p:spPr>
        <p:txBody>
          <a:bodyPr wrap="square" rtlCol="0">
            <a:spAutoFit/>
          </a:bodyPr>
          <a:lstStyle/>
          <a:p>
            <a:pPr algn="ctr"/>
            <a:r>
              <a:rPr lang="ja-JP" altLang="en-US" dirty="0" smtClean="0"/>
              <a:t>ナビゲーション関連一式</a:t>
            </a:r>
            <a:endParaRPr kumimoji="1" lang="ja-JP" altLang="en-US" dirty="0"/>
          </a:p>
        </p:txBody>
      </p:sp>
      <p:sp>
        <p:nvSpPr>
          <p:cNvPr id="8" name="テキスト ボックス 7"/>
          <p:cNvSpPr txBox="1"/>
          <p:nvPr/>
        </p:nvSpPr>
        <p:spPr>
          <a:xfrm>
            <a:off x="1802606" y="2103162"/>
            <a:ext cx="1638300" cy="369332"/>
          </a:xfrm>
          <a:prstGeom prst="rect">
            <a:avLst/>
          </a:prstGeom>
          <a:noFill/>
        </p:spPr>
        <p:txBody>
          <a:bodyPr wrap="square" rtlCol="0">
            <a:spAutoFit/>
          </a:bodyPr>
          <a:lstStyle/>
          <a:p>
            <a:r>
              <a:rPr lang="ja-JP" altLang="en-US" dirty="0"/>
              <a:t>自己</a:t>
            </a:r>
            <a:r>
              <a:rPr lang="ja-JP" altLang="en-US" dirty="0" smtClean="0"/>
              <a:t>位置推定</a:t>
            </a:r>
            <a:endParaRPr kumimoji="1" lang="ja-JP" altLang="en-US" dirty="0"/>
          </a:p>
        </p:txBody>
      </p:sp>
      <p:sp>
        <p:nvSpPr>
          <p:cNvPr id="10" name="テキスト ボックス 9"/>
          <p:cNvSpPr txBox="1"/>
          <p:nvPr/>
        </p:nvSpPr>
        <p:spPr>
          <a:xfrm>
            <a:off x="1802606" y="1460186"/>
            <a:ext cx="1733550" cy="369332"/>
          </a:xfrm>
          <a:prstGeom prst="rect">
            <a:avLst/>
          </a:prstGeom>
          <a:noFill/>
        </p:spPr>
        <p:txBody>
          <a:bodyPr wrap="square" rtlCol="0">
            <a:spAutoFit/>
          </a:bodyPr>
          <a:lstStyle/>
          <a:p>
            <a:r>
              <a:rPr lang="ja-JP" altLang="en-US" dirty="0" smtClean="0"/>
              <a:t>ナビゲーション</a:t>
            </a:r>
            <a:endParaRPr lang="en-US" altLang="ja-JP" dirty="0" smtClean="0"/>
          </a:p>
        </p:txBody>
      </p:sp>
      <p:sp>
        <p:nvSpPr>
          <p:cNvPr id="12" name="テキスト ボックス 11"/>
          <p:cNvSpPr txBox="1"/>
          <p:nvPr/>
        </p:nvSpPr>
        <p:spPr>
          <a:xfrm>
            <a:off x="1802606" y="2746138"/>
            <a:ext cx="1638300" cy="369332"/>
          </a:xfrm>
          <a:prstGeom prst="rect">
            <a:avLst/>
          </a:prstGeom>
          <a:noFill/>
        </p:spPr>
        <p:txBody>
          <a:bodyPr wrap="square" rtlCol="0">
            <a:spAutoFit/>
          </a:bodyPr>
          <a:lstStyle/>
          <a:p>
            <a:r>
              <a:rPr lang="ja-JP" altLang="en-US" dirty="0"/>
              <a:t>地図</a:t>
            </a:r>
            <a:r>
              <a:rPr lang="ja-JP" altLang="en-US" dirty="0" smtClean="0"/>
              <a:t>の管理</a:t>
            </a:r>
            <a:endParaRPr kumimoji="1" lang="ja-JP" altLang="en-US" dirty="0"/>
          </a:p>
        </p:txBody>
      </p:sp>
      <p:sp>
        <p:nvSpPr>
          <p:cNvPr id="13" name="テキスト ボックス 12"/>
          <p:cNvSpPr txBox="1"/>
          <p:nvPr/>
        </p:nvSpPr>
        <p:spPr>
          <a:xfrm>
            <a:off x="8284839" y="517327"/>
            <a:ext cx="2838451" cy="369332"/>
          </a:xfrm>
          <a:prstGeom prst="rect">
            <a:avLst/>
          </a:prstGeom>
          <a:noFill/>
        </p:spPr>
        <p:txBody>
          <a:bodyPr wrap="square" rtlCol="0">
            <a:spAutoFit/>
          </a:bodyPr>
          <a:lstStyle/>
          <a:p>
            <a:pPr algn="ctr"/>
            <a:r>
              <a:rPr kumimoji="1" lang="ja-JP" altLang="en-US" dirty="0" smtClean="0"/>
              <a:t>地図生成</a:t>
            </a:r>
            <a:endParaRPr kumimoji="1" lang="ja-JP" altLang="en-US" dirty="0"/>
          </a:p>
        </p:txBody>
      </p:sp>
      <p:sp>
        <p:nvSpPr>
          <p:cNvPr id="14" name="フリーフォーム 13"/>
          <p:cNvSpPr/>
          <p:nvPr/>
        </p:nvSpPr>
        <p:spPr>
          <a:xfrm>
            <a:off x="3539485" y="2422211"/>
            <a:ext cx="38100" cy="324000"/>
          </a:xfrm>
          <a:custGeom>
            <a:avLst/>
            <a:gdLst>
              <a:gd name="connsiteX0" fmla="*/ 0 w 38100"/>
              <a:gd name="connsiteY0" fmla="*/ 342900 h 342900"/>
              <a:gd name="connsiteX1" fmla="*/ 38100 w 38100"/>
              <a:gd name="connsiteY1" fmla="*/ 180975 h 342900"/>
              <a:gd name="connsiteX2" fmla="*/ 0 w 38100"/>
              <a:gd name="connsiteY2" fmla="*/ 0 h 342900"/>
            </a:gdLst>
            <a:ahLst/>
            <a:cxnLst>
              <a:cxn ang="0">
                <a:pos x="connsiteX0" y="connsiteY0"/>
              </a:cxn>
              <a:cxn ang="0">
                <a:pos x="connsiteX1" y="connsiteY1"/>
              </a:cxn>
              <a:cxn ang="0">
                <a:pos x="connsiteX2" y="connsiteY2"/>
              </a:cxn>
            </a:cxnLst>
            <a:rect l="l" t="t" r="r" b="b"/>
            <a:pathLst>
              <a:path w="38100" h="342900">
                <a:moveTo>
                  <a:pt x="0" y="342900"/>
                </a:moveTo>
                <a:cubicBezTo>
                  <a:pt x="19050" y="290512"/>
                  <a:pt x="38100" y="238125"/>
                  <a:pt x="38100" y="180975"/>
                </a:cubicBezTo>
                <a:cubicBezTo>
                  <a:pt x="38100" y="123825"/>
                  <a:pt x="19050" y="61912"/>
                  <a:pt x="0" y="0"/>
                </a:cubicBezTo>
              </a:path>
            </a:pathLst>
          </a:custGeom>
          <a:noFill/>
          <a:ln w="19050">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14"/>
          <p:cNvSpPr/>
          <p:nvPr/>
        </p:nvSpPr>
        <p:spPr>
          <a:xfrm>
            <a:off x="4679632" y="1803360"/>
            <a:ext cx="128588" cy="936000"/>
          </a:xfrm>
          <a:custGeom>
            <a:avLst/>
            <a:gdLst>
              <a:gd name="connsiteX0" fmla="*/ 0 w 38100"/>
              <a:gd name="connsiteY0" fmla="*/ 342900 h 342900"/>
              <a:gd name="connsiteX1" fmla="*/ 38100 w 38100"/>
              <a:gd name="connsiteY1" fmla="*/ 180975 h 342900"/>
              <a:gd name="connsiteX2" fmla="*/ 0 w 38100"/>
              <a:gd name="connsiteY2" fmla="*/ 0 h 342900"/>
            </a:gdLst>
            <a:ahLst/>
            <a:cxnLst>
              <a:cxn ang="0">
                <a:pos x="connsiteX0" y="connsiteY0"/>
              </a:cxn>
              <a:cxn ang="0">
                <a:pos x="connsiteX1" y="connsiteY1"/>
              </a:cxn>
              <a:cxn ang="0">
                <a:pos x="connsiteX2" y="connsiteY2"/>
              </a:cxn>
            </a:cxnLst>
            <a:rect l="l" t="t" r="r" b="b"/>
            <a:pathLst>
              <a:path w="38100" h="342900">
                <a:moveTo>
                  <a:pt x="0" y="342900"/>
                </a:moveTo>
                <a:cubicBezTo>
                  <a:pt x="19050" y="290512"/>
                  <a:pt x="38100" y="238125"/>
                  <a:pt x="38100" y="180975"/>
                </a:cubicBezTo>
                <a:cubicBezTo>
                  <a:pt x="38100" y="123825"/>
                  <a:pt x="19050" y="61912"/>
                  <a:pt x="0" y="0"/>
                </a:cubicBezTo>
              </a:path>
            </a:pathLst>
          </a:custGeom>
          <a:noFill/>
          <a:ln w="19050">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a:off x="3544242" y="1790364"/>
            <a:ext cx="38100" cy="324000"/>
          </a:xfrm>
          <a:custGeom>
            <a:avLst/>
            <a:gdLst>
              <a:gd name="connsiteX0" fmla="*/ 0 w 38100"/>
              <a:gd name="connsiteY0" fmla="*/ 342900 h 342900"/>
              <a:gd name="connsiteX1" fmla="*/ 38100 w 38100"/>
              <a:gd name="connsiteY1" fmla="*/ 180975 h 342900"/>
              <a:gd name="connsiteX2" fmla="*/ 0 w 38100"/>
              <a:gd name="connsiteY2" fmla="*/ 0 h 342900"/>
            </a:gdLst>
            <a:ahLst/>
            <a:cxnLst>
              <a:cxn ang="0">
                <a:pos x="connsiteX0" y="connsiteY0"/>
              </a:cxn>
              <a:cxn ang="0">
                <a:pos x="connsiteX1" y="connsiteY1"/>
              </a:cxn>
              <a:cxn ang="0">
                <a:pos x="connsiteX2" y="connsiteY2"/>
              </a:cxn>
            </a:cxnLst>
            <a:rect l="l" t="t" r="r" b="b"/>
            <a:pathLst>
              <a:path w="38100" h="342900">
                <a:moveTo>
                  <a:pt x="0" y="342900"/>
                </a:moveTo>
                <a:cubicBezTo>
                  <a:pt x="19050" y="290512"/>
                  <a:pt x="38100" y="238125"/>
                  <a:pt x="38100" y="180975"/>
                </a:cubicBezTo>
                <a:cubicBezTo>
                  <a:pt x="38100" y="123825"/>
                  <a:pt x="19050" y="61912"/>
                  <a:pt x="0" y="0"/>
                </a:cubicBezTo>
              </a:path>
            </a:pathLst>
          </a:custGeom>
          <a:noFill/>
          <a:ln w="19050">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3550439" y="2408711"/>
            <a:ext cx="1060132" cy="338554"/>
          </a:xfrm>
          <a:prstGeom prst="rect">
            <a:avLst/>
          </a:prstGeom>
          <a:noFill/>
        </p:spPr>
        <p:txBody>
          <a:bodyPr wrap="square" rtlCol="0">
            <a:spAutoFit/>
          </a:bodyPr>
          <a:lstStyle/>
          <a:p>
            <a:r>
              <a:rPr lang="ja-JP" altLang="en-US" sz="800" dirty="0">
                <a:solidFill>
                  <a:schemeClr val="bg1">
                    <a:lumMod val="65000"/>
                  </a:schemeClr>
                </a:solidFill>
              </a:rPr>
              <a:t>正確</a:t>
            </a:r>
            <a:r>
              <a:rPr lang="ja-JP" altLang="en-US" sz="800" dirty="0" smtClean="0">
                <a:solidFill>
                  <a:schemeClr val="bg1">
                    <a:lumMod val="65000"/>
                  </a:schemeClr>
                </a:solidFill>
              </a:rPr>
              <a:t>な位置推定のために地図を使う</a:t>
            </a:r>
            <a:endParaRPr lang="en-US" altLang="ja-JP" sz="800" dirty="0" smtClean="0">
              <a:solidFill>
                <a:schemeClr val="bg1">
                  <a:lumMod val="65000"/>
                </a:schemeClr>
              </a:solidFill>
            </a:endParaRPr>
          </a:p>
        </p:txBody>
      </p:sp>
      <p:sp>
        <p:nvSpPr>
          <p:cNvPr id="7" name="正方形/長方形 6"/>
          <p:cNvSpPr/>
          <p:nvPr/>
        </p:nvSpPr>
        <p:spPr>
          <a:xfrm>
            <a:off x="3472815" y="2121141"/>
            <a:ext cx="86677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smtClean="0">
                <a:solidFill>
                  <a:schemeClr val="bg1">
                    <a:lumMod val="65000"/>
                  </a:schemeClr>
                </a:solidFill>
              </a:rPr>
              <a:t>amcl</a:t>
            </a:r>
            <a:endParaRPr kumimoji="1" lang="ja-JP" altLang="en-US" dirty="0">
              <a:solidFill>
                <a:schemeClr val="bg1">
                  <a:lumMod val="65000"/>
                </a:schemeClr>
              </a:solidFill>
            </a:endParaRPr>
          </a:p>
        </p:txBody>
      </p:sp>
      <p:sp>
        <p:nvSpPr>
          <p:cNvPr id="9" name="正方形/長方形 8"/>
          <p:cNvSpPr/>
          <p:nvPr/>
        </p:nvSpPr>
        <p:spPr>
          <a:xfrm>
            <a:off x="3472815" y="1492210"/>
            <a:ext cx="1304925" cy="304800"/>
          </a:xfrm>
          <a:prstGeom prst="rect">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smtClean="0">
                <a:solidFill>
                  <a:schemeClr val="tx1"/>
                </a:solidFill>
              </a:rPr>
              <a:t>move_base</a:t>
            </a:r>
            <a:endParaRPr kumimoji="1" lang="ja-JP" altLang="en-US" dirty="0">
              <a:solidFill>
                <a:schemeClr val="tx1"/>
              </a:solidFill>
            </a:endParaRPr>
          </a:p>
        </p:txBody>
      </p:sp>
      <p:sp>
        <p:nvSpPr>
          <p:cNvPr id="11" name="正方形/長方形 10"/>
          <p:cNvSpPr/>
          <p:nvPr/>
        </p:nvSpPr>
        <p:spPr>
          <a:xfrm>
            <a:off x="3487102" y="2741357"/>
            <a:ext cx="1452563" cy="304800"/>
          </a:xfrm>
          <a:prstGeom prst="rect">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smtClean="0">
                <a:solidFill>
                  <a:schemeClr val="tx1"/>
                </a:solidFill>
              </a:rPr>
              <a:t>map_server</a:t>
            </a:r>
            <a:endParaRPr lang="ja-JP" altLang="en-US" dirty="0">
              <a:solidFill>
                <a:schemeClr val="tx1"/>
              </a:solidFill>
            </a:endParaRPr>
          </a:p>
        </p:txBody>
      </p:sp>
      <p:sp>
        <p:nvSpPr>
          <p:cNvPr id="18" name="テキスト ボックス 17"/>
          <p:cNvSpPr txBox="1"/>
          <p:nvPr/>
        </p:nvSpPr>
        <p:spPr>
          <a:xfrm>
            <a:off x="3550439" y="1793112"/>
            <a:ext cx="1060132" cy="338554"/>
          </a:xfrm>
          <a:prstGeom prst="rect">
            <a:avLst/>
          </a:prstGeom>
          <a:noFill/>
        </p:spPr>
        <p:txBody>
          <a:bodyPr wrap="square" rtlCol="0">
            <a:spAutoFit/>
          </a:bodyPr>
          <a:lstStyle/>
          <a:p>
            <a:r>
              <a:rPr lang="ja-JP" altLang="en-US" sz="800" dirty="0">
                <a:solidFill>
                  <a:schemeClr val="bg1">
                    <a:lumMod val="65000"/>
                  </a:schemeClr>
                </a:solidFill>
              </a:rPr>
              <a:t>正確</a:t>
            </a:r>
            <a:r>
              <a:rPr lang="ja-JP" altLang="en-US" sz="800" dirty="0" smtClean="0">
                <a:solidFill>
                  <a:schemeClr val="bg1">
                    <a:lumMod val="65000"/>
                  </a:schemeClr>
                </a:solidFill>
              </a:rPr>
              <a:t>なナビのために</a:t>
            </a:r>
            <a:endParaRPr lang="en-US" altLang="ja-JP" sz="800" dirty="0" smtClean="0">
              <a:solidFill>
                <a:schemeClr val="bg1">
                  <a:lumMod val="65000"/>
                </a:schemeClr>
              </a:solidFill>
            </a:endParaRPr>
          </a:p>
          <a:p>
            <a:r>
              <a:rPr lang="ja-JP" altLang="en-US" sz="800" dirty="0">
                <a:solidFill>
                  <a:schemeClr val="bg1">
                    <a:lumMod val="65000"/>
                  </a:schemeClr>
                </a:solidFill>
              </a:rPr>
              <a:t>正確</a:t>
            </a:r>
            <a:r>
              <a:rPr lang="ja-JP" altLang="en-US" sz="800" dirty="0" smtClean="0">
                <a:solidFill>
                  <a:schemeClr val="bg1">
                    <a:lumMod val="65000"/>
                  </a:schemeClr>
                </a:solidFill>
              </a:rPr>
              <a:t>な推定値を使う</a:t>
            </a:r>
            <a:endParaRPr lang="en-US" altLang="ja-JP" sz="800" dirty="0" smtClean="0">
              <a:solidFill>
                <a:schemeClr val="bg1">
                  <a:lumMod val="65000"/>
                </a:schemeClr>
              </a:solidFill>
            </a:endParaRPr>
          </a:p>
        </p:txBody>
      </p:sp>
      <p:sp>
        <p:nvSpPr>
          <p:cNvPr id="19" name="テキスト ボックス 18"/>
          <p:cNvSpPr txBox="1"/>
          <p:nvPr/>
        </p:nvSpPr>
        <p:spPr>
          <a:xfrm>
            <a:off x="4769883" y="2110689"/>
            <a:ext cx="1060132" cy="338554"/>
          </a:xfrm>
          <a:prstGeom prst="rect">
            <a:avLst/>
          </a:prstGeom>
          <a:noFill/>
        </p:spPr>
        <p:txBody>
          <a:bodyPr wrap="square" rtlCol="0">
            <a:spAutoFit/>
          </a:bodyPr>
          <a:lstStyle/>
          <a:p>
            <a:r>
              <a:rPr lang="ja-JP" altLang="en-US" sz="800" dirty="0">
                <a:solidFill>
                  <a:schemeClr val="bg1">
                    <a:lumMod val="65000"/>
                  </a:schemeClr>
                </a:solidFill>
              </a:rPr>
              <a:t>正確</a:t>
            </a:r>
            <a:r>
              <a:rPr lang="ja-JP" altLang="en-US" sz="800" dirty="0" smtClean="0">
                <a:solidFill>
                  <a:schemeClr val="bg1">
                    <a:lumMod val="65000"/>
                  </a:schemeClr>
                </a:solidFill>
              </a:rPr>
              <a:t>なナビのために</a:t>
            </a:r>
            <a:endParaRPr lang="en-US" altLang="ja-JP" sz="800" dirty="0" smtClean="0">
              <a:solidFill>
                <a:schemeClr val="bg1">
                  <a:lumMod val="65000"/>
                </a:schemeClr>
              </a:solidFill>
            </a:endParaRPr>
          </a:p>
          <a:p>
            <a:r>
              <a:rPr lang="ja-JP" altLang="en-US" sz="800" dirty="0" smtClean="0">
                <a:solidFill>
                  <a:schemeClr val="bg1">
                    <a:lumMod val="65000"/>
                  </a:schemeClr>
                </a:solidFill>
              </a:rPr>
              <a:t>地図を使う</a:t>
            </a:r>
            <a:endParaRPr lang="en-US" altLang="ja-JP" sz="800" dirty="0" smtClean="0">
              <a:solidFill>
                <a:schemeClr val="bg1">
                  <a:lumMod val="65000"/>
                </a:schemeClr>
              </a:solidFill>
            </a:endParaRPr>
          </a:p>
        </p:txBody>
      </p:sp>
      <p:sp>
        <p:nvSpPr>
          <p:cNvPr id="20" name="正方形/長方形 19"/>
          <p:cNvSpPr/>
          <p:nvPr/>
        </p:nvSpPr>
        <p:spPr>
          <a:xfrm>
            <a:off x="7692385" y="979886"/>
            <a:ext cx="4023360" cy="2243534"/>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smtClean="0">
                <a:solidFill>
                  <a:schemeClr val="tx1"/>
                </a:solidFill>
              </a:rPr>
              <a:t>slam_gmapping</a:t>
            </a:r>
            <a:endParaRPr kumimoji="1" lang="ja-JP" altLang="en-US" dirty="0">
              <a:solidFill>
                <a:schemeClr val="tx1"/>
              </a:solidFill>
            </a:endParaRPr>
          </a:p>
        </p:txBody>
      </p:sp>
      <p:sp>
        <p:nvSpPr>
          <p:cNvPr id="21" name="正方形/長方形 20"/>
          <p:cNvSpPr/>
          <p:nvPr/>
        </p:nvSpPr>
        <p:spPr>
          <a:xfrm>
            <a:off x="8482482" y="2741357"/>
            <a:ext cx="1452563" cy="304800"/>
          </a:xfrm>
          <a:prstGeom prst="rect">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smtClean="0">
                <a:solidFill>
                  <a:schemeClr val="tx1"/>
                </a:solidFill>
              </a:rPr>
              <a:t>gmapping</a:t>
            </a:r>
            <a:endParaRPr kumimoji="1" lang="ja-JP" altLang="en-US" dirty="0">
              <a:solidFill>
                <a:schemeClr val="tx1"/>
              </a:solidFill>
            </a:endParaRPr>
          </a:p>
        </p:txBody>
      </p:sp>
      <p:sp>
        <p:nvSpPr>
          <p:cNvPr id="23" name="正方形/長方形 22"/>
          <p:cNvSpPr/>
          <p:nvPr/>
        </p:nvSpPr>
        <p:spPr>
          <a:xfrm>
            <a:off x="6342100" y="2565204"/>
            <a:ext cx="838200" cy="65710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dirty="0" smtClean="0"/>
              <a:t>地図</a:t>
            </a:r>
            <a:endParaRPr lang="en-US" altLang="ja-JP" dirty="0" smtClean="0"/>
          </a:p>
          <a:p>
            <a:pPr algn="ctr"/>
            <a:r>
              <a:rPr kumimoji="1" lang="ja-JP" altLang="en-US" dirty="0"/>
              <a:t>データ</a:t>
            </a:r>
          </a:p>
        </p:txBody>
      </p:sp>
      <p:cxnSp>
        <p:nvCxnSpPr>
          <p:cNvPr id="27" name="直線矢印コネクタ 26"/>
          <p:cNvCxnSpPr>
            <a:stCxn id="23" idx="1"/>
            <a:endCxn id="11" idx="3"/>
          </p:cNvCxnSpPr>
          <p:nvPr/>
        </p:nvCxnSpPr>
        <p:spPr>
          <a:xfrm flipH="1">
            <a:off x="4939665" y="2893757"/>
            <a:ext cx="1402435" cy="0"/>
          </a:xfrm>
          <a:prstGeom prst="straightConnector1">
            <a:avLst/>
          </a:prstGeom>
          <a:ln w="1905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4981093" y="2678313"/>
            <a:ext cx="941071" cy="215444"/>
          </a:xfrm>
          <a:prstGeom prst="rect">
            <a:avLst/>
          </a:prstGeom>
          <a:noFill/>
        </p:spPr>
        <p:txBody>
          <a:bodyPr wrap="square" rtlCol="0">
            <a:spAutoFit/>
          </a:bodyPr>
          <a:lstStyle>
            <a:defPPr>
              <a:defRPr lang="ja-JP"/>
            </a:defPPr>
            <a:lvl1pPr>
              <a:defRPr sz="800">
                <a:solidFill>
                  <a:schemeClr val="accent6">
                    <a:lumMod val="75000"/>
                  </a:schemeClr>
                </a:solidFill>
              </a:defRPr>
            </a:lvl1pPr>
          </a:lstStyle>
          <a:p>
            <a:r>
              <a:rPr lang="ja-JP" altLang="en-US" dirty="0"/>
              <a:t>地図を保存する</a:t>
            </a:r>
            <a:endParaRPr lang="en-US" altLang="ja-JP" dirty="0"/>
          </a:p>
        </p:txBody>
      </p:sp>
      <p:sp>
        <p:nvSpPr>
          <p:cNvPr id="31" name="テキスト ボックス 30"/>
          <p:cNvSpPr txBox="1"/>
          <p:nvPr/>
        </p:nvSpPr>
        <p:spPr>
          <a:xfrm>
            <a:off x="835808" y="1460186"/>
            <a:ext cx="655452" cy="369332"/>
          </a:xfrm>
          <a:prstGeom prst="rect">
            <a:avLst/>
          </a:prstGeom>
          <a:noFill/>
        </p:spPr>
        <p:txBody>
          <a:bodyPr wrap="square" rtlCol="0">
            <a:spAutoFit/>
          </a:bodyPr>
          <a:lstStyle/>
          <a:p>
            <a:r>
              <a:rPr kumimoji="1" lang="ja-JP" altLang="en-US" dirty="0" smtClean="0"/>
              <a:t>親分</a:t>
            </a:r>
            <a:endParaRPr kumimoji="1" lang="ja-JP" altLang="en-US" dirty="0"/>
          </a:p>
        </p:txBody>
      </p:sp>
      <p:sp>
        <p:nvSpPr>
          <p:cNvPr id="32" name="左中かっこ 31"/>
          <p:cNvSpPr/>
          <p:nvPr/>
        </p:nvSpPr>
        <p:spPr>
          <a:xfrm>
            <a:off x="1506500" y="2042160"/>
            <a:ext cx="162280" cy="103626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テキスト ボックス 32"/>
          <p:cNvSpPr txBox="1"/>
          <p:nvPr/>
        </p:nvSpPr>
        <p:spPr>
          <a:xfrm>
            <a:off x="844377" y="2393322"/>
            <a:ext cx="655452" cy="369332"/>
          </a:xfrm>
          <a:prstGeom prst="rect">
            <a:avLst/>
          </a:prstGeom>
          <a:noFill/>
        </p:spPr>
        <p:txBody>
          <a:bodyPr wrap="square" rtlCol="0">
            <a:spAutoFit/>
          </a:bodyPr>
          <a:lstStyle/>
          <a:p>
            <a:r>
              <a:rPr kumimoji="1" lang="ja-JP" altLang="en-US" dirty="0" smtClean="0"/>
              <a:t>子分</a:t>
            </a:r>
            <a:endParaRPr kumimoji="1" lang="ja-JP" altLang="en-US" dirty="0"/>
          </a:p>
        </p:txBody>
      </p:sp>
      <p:sp>
        <p:nvSpPr>
          <p:cNvPr id="34" name="左中かっこ 33"/>
          <p:cNvSpPr/>
          <p:nvPr/>
        </p:nvSpPr>
        <p:spPr>
          <a:xfrm>
            <a:off x="1499355" y="1477358"/>
            <a:ext cx="162280" cy="36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正方形/長方形 34"/>
          <p:cNvSpPr/>
          <p:nvPr/>
        </p:nvSpPr>
        <p:spPr>
          <a:xfrm>
            <a:off x="1790700" y="3495219"/>
            <a:ext cx="1135380" cy="286879"/>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200" dirty="0" smtClean="0">
                <a:solidFill>
                  <a:schemeClr val="tx1"/>
                </a:solidFill>
              </a:rPr>
              <a:t>メタパッケージ</a:t>
            </a:r>
            <a:endParaRPr kumimoji="1" lang="ja-JP" altLang="en-US" sz="1200" dirty="0">
              <a:solidFill>
                <a:schemeClr val="tx1"/>
              </a:solidFill>
            </a:endParaRPr>
          </a:p>
        </p:txBody>
      </p:sp>
      <p:sp>
        <p:nvSpPr>
          <p:cNvPr id="36" name="正方形/長方形 35"/>
          <p:cNvSpPr/>
          <p:nvPr/>
        </p:nvSpPr>
        <p:spPr>
          <a:xfrm>
            <a:off x="1790700" y="3843561"/>
            <a:ext cx="1135380" cy="286879"/>
          </a:xfrm>
          <a:prstGeom prst="rect">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200" dirty="0">
                <a:solidFill>
                  <a:schemeClr val="tx1"/>
                </a:solidFill>
              </a:rPr>
              <a:t>パッケージ</a:t>
            </a:r>
          </a:p>
        </p:txBody>
      </p:sp>
      <p:sp>
        <p:nvSpPr>
          <p:cNvPr id="2" name="フリーフォーム 1"/>
          <p:cNvSpPr/>
          <p:nvPr/>
        </p:nvSpPr>
        <p:spPr>
          <a:xfrm>
            <a:off x="4789715" y="1626097"/>
            <a:ext cx="3805646" cy="1113264"/>
          </a:xfrm>
          <a:custGeom>
            <a:avLst/>
            <a:gdLst>
              <a:gd name="connsiteX0" fmla="*/ 3788229 w 3788229"/>
              <a:gd name="connsiteY0" fmla="*/ 1149531 h 1149531"/>
              <a:gd name="connsiteX1" fmla="*/ 3788229 w 3788229"/>
              <a:gd name="connsiteY1" fmla="*/ 0 h 1149531"/>
              <a:gd name="connsiteX2" fmla="*/ 0 w 3788229"/>
              <a:gd name="connsiteY2" fmla="*/ 0 h 1149531"/>
            </a:gdLst>
            <a:ahLst/>
            <a:cxnLst>
              <a:cxn ang="0">
                <a:pos x="connsiteX0" y="connsiteY0"/>
              </a:cxn>
              <a:cxn ang="0">
                <a:pos x="connsiteX1" y="connsiteY1"/>
              </a:cxn>
              <a:cxn ang="0">
                <a:pos x="connsiteX2" y="connsiteY2"/>
              </a:cxn>
            </a:cxnLst>
            <a:rect l="l" t="t" r="r" b="b"/>
            <a:pathLst>
              <a:path w="3788229" h="1149531">
                <a:moveTo>
                  <a:pt x="3788229" y="1149531"/>
                </a:moveTo>
                <a:lnTo>
                  <a:pt x="3788229" y="0"/>
                </a:lnTo>
                <a:lnTo>
                  <a:pt x="0" y="0"/>
                </a:lnTo>
              </a:path>
            </a:pathLst>
          </a:custGeom>
          <a:noFill/>
          <a:ln w="190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テキスト ボックス 2"/>
          <p:cNvSpPr txBox="1"/>
          <p:nvPr/>
        </p:nvSpPr>
        <p:spPr>
          <a:xfrm>
            <a:off x="8607336" y="1691345"/>
            <a:ext cx="1302335" cy="338554"/>
          </a:xfrm>
          <a:prstGeom prst="rect">
            <a:avLst/>
          </a:prstGeom>
          <a:noFill/>
        </p:spPr>
        <p:txBody>
          <a:bodyPr wrap="square" rtlCol="0">
            <a:spAutoFit/>
          </a:bodyPr>
          <a:lstStyle>
            <a:defPPr>
              <a:defRPr lang="ja-JP"/>
            </a:defPPr>
            <a:lvl1pPr>
              <a:defRPr sz="800">
                <a:solidFill>
                  <a:srgbClr val="C00000"/>
                </a:solidFill>
              </a:defRPr>
            </a:lvl1pPr>
          </a:lstStyle>
          <a:p>
            <a:r>
              <a:rPr lang="ja-JP" altLang="en-US" dirty="0"/>
              <a:t>地図を作りながら，</a:t>
            </a:r>
            <a:endParaRPr lang="en-US" altLang="ja-JP" dirty="0"/>
          </a:p>
          <a:p>
            <a:r>
              <a:rPr lang="ja-JP" altLang="en-US" dirty="0"/>
              <a:t>自己位置推定をする</a:t>
            </a:r>
          </a:p>
        </p:txBody>
      </p:sp>
      <p:sp>
        <p:nvSpPr>
          <p:cNvPr id="40" name="テキスト ボックス 39"/>
          <p:cNvSpPr txBox="1"/>
          <p:nvPr/>
        </p:nvSpPr>
        <p:spPr>
          <a:xfrm>
            <a:off x="10237946" y="2709091"/>
            <a:ext cx="1379288" cy="369332"/>
          </a:xfrm>
          <a:prstGeom prst="rect">
            <a:avLst/>
          </a:prstGeom>
          <a:noFill/>
        </p:spPr>
        <p:txBody>
          <a:bodyPr wrap="square" rtlCol="0">
            <a:spAutoFit/>
          </a:bodyPr>
          <a:lstStyle/>
          <a:p>
            <a:r>
              <a:rPr lang="ja-JP" altLang="en-US" dirty="0"/>
              <a:t>地図</a:t>
            </a:r>
            <a:r>
              <a:rPr lang="ja-JP" altLang="en-US" dirty="0" smtClean="0"/>
              <a:t>の生成</a:t>
            </a:r>
            <a:endParaRPr kumimoji="1" lang="ja-JP" altLang="en-US" dirty="0"/>
          </a:p>
        </p:txBody>
      </p:sp>
      <p:sp>
        <p:nvSpPr>
          <p:cNvPr id="41" name="正方形/長方形 40"/>
          <p:cNvSpPr/>
          <p:nvPr/>
        </p:nvSpPr>
        <p:spPr>
          <a:xfrm>
            <a:off x="6304549" y="3515008"/>
            <a:ext cx="913302" cy="657106"/>
          </a:xfrm>
          <a:prstGeom prst="rect">
            <a:avLst/>
          </a:prstGeom>
          <a:solidFill>
            <a:schemeClr val="accent6"/>
          </a:solidFill>
          <a:ln>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dirty="0" smtClean="0"/>
              <a:t>作成中</a:t>
            </a:r>
            <a:endParaRPr lang="en-US" altLang="ja-JP" dirty="0" smtClean="0"/>
          </a:p>
          <a:p>
            <a:pPr algn="ctr"/>
            <a:r>
              <a:rPr lang="ja-JP" altLang="en-US" dirty="0" smtClean="0"/>
              <a:t>地図</a:t>
            </a:r>
            <a:endParaRPr lang="en-US" altLang="ja-JP" dirty="0" smtClean="0"/>
          </a:p>
        </p:txBody>
      </p:sp>
      <p:sp>
        <p:nvSpPr>
          <p:cNvPr id="4" name="フリーフォーム 3"/>
          <p:cNvSpPr/>
          <p:nvPr/>
        </p:nvSpPr>
        <p:spPr>
          <a:xfrm>
            <a:off x="7228114" y="3048000"/>
            <a:ext cx="1367246" cy="775063"/>
          </a:xfrm>
          <a:custGeom>
            <a:avLst/>
            <a:gdLst>
              <a:gd name="connsiteX0" fmla="*/ 1367246 w 1367246"/>
              <a:gd name="connsiteY0" fmla="*/ 0 h 775063"/>
              <a:gd name="connsiteX1" fmla="*/ 1367246 w 1367246"/>
              <a:gd name="connsiteY1" fmla="*/ 775063 h 775063"/>
              <a:gd name="connsiteX2" fmla="*/ 0 w 1367246"/>
              <a:gd name="connsiteY2" fmla="*/ 775063 h 775063"/>
            </a:gdLst>
            <a:ahLst/>
            <a:cxnLst>
              <a:cxn ang="0">
                <a:pos x="connsiteX0" y="connsiteY0"/>
              </a:cxn>
              <a:cxn ang="0">
                <a:pos x="connsiteX1" y="connsiteY1"/>
              </a:cxn>
              <a:cxn ang="0">
                <a:pos x="connsiteX2" y="connsiteY2"/>
              </a:cxn>
            </a:cxnLst>
            <a:rect l="l" t="t" r="r" b="b"/>
            <a:pathLst>
              <a:path w="1367246" h="775063">
                <a:moveTo>
                  <a:pt x="1367246" y="0"/>
                </a:moveTo>
                <a:lnTo>
                  <a:pt x="1367246" y="775063"/>
                </a:lnTo>
                <a:lnTo>
                  <a:pt x="0" y="775063"/>
                </a:lnTo>
              </a:path>
            </a:pathLst>
          </a:custGeom>
          <a:noFill/>
          <a:ln w="19050">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リーフォーム 42"/>
          <p:cNvSpPr/>
          <p:nvPr/>
        </p:nvSpPr>
        <p:spPr>
          <a:xfrm rot="5400000">
            <a:off x="4879285" y="2407850"/>
            <a:ext cx="761106" cy="2089422"/>
          </a:xfrm>
          <a:custGeom>
            <a:avLst/>
            <a:gdLst>
              <a:gd name="connsiteX0" fmla="*/ 1367246 w 1367246"/>
              <a:gd name="connsiteY0" fmla="*/ 0 h 775063"/>
              <a:gd name="connsiteX1" fmla="*/ 1367246 w 1367246"/>
              <a:gd name="connsiteY1" fmla="*/ 775063 h 775063"/>
              <a:gd name="connsiteX2" fmla="*/ 0 w 1367246"/>
              <a:gd name="connsiteY2" fmla="*/ 775063 h 775063"/>
            </a:gdLst>
            <a:ahLst/>
            <a:cxnLst>
              <a:cxn ang="0">
                <a:pos x="connsiteX0" y="connsiteY0"/>
              </a:cxn>
              <a:cxn ang="0">
                <a:pos x="connsiteX1" y="connsiteY1"/>
              </a:cxn>
              <a:cxn ang="0">
                <a:pos x="connsiteX2" y="connsiteY2"/>
              </a:cxn>
            </a:cxnLst>
            <a:rect l="l" t="t" r="r" b="b"/>
            <a:pathLst>
              <a:path w="1367246" h="775063">
                <a:moveTo>
                  <a:pt x="1367246" y="0"/>
                </a:moveTo>
                <a:lnTo>
                  <a:pt x="1367246" y="775063"/>
                </a:lnTo>
                <a:lnTo>
                  <a:pt x="0" y="775063"/>
                </a:lnTo>
              </a:path>
            </a:pathLst>
          </a:custGeom>
          <a:noFill/>
          <a:ln w="19050">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59853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正方形/長方形 64"/>
          <p:cNvSpPr/>
          <p:nvPr/>
        </p:nvSpPr>
        <p:spPr>
          <a:xfrm>
            <a:off x="5331147" y="0"/>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フリーフォーム 65"/>
          <p:cNvSpPr/>
          <p:nvPr/>
        </p:nvSpPr>
        <p:spPr>
          <a:xfrm>
            <a:off x="5436570" y="22005"/>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569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569" y="1485900"/>
                </a:lnTo>
                <a:cubicBezTo>
                  <a:pt x="1713" y="1263650"/>
                  <a:pt x="856" y="1041400"/>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1" name="円/楕円 140"/>
          <p:cNvSpPr/>
          <p:nvPr/>
        </p:nvSpPr>
        <p:spPr>
          <a:xfrm rot="2869555">
            <a:off x="8377588" y="1132266"/>
            <a:ext cx="279836" cy="264438"/>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0" y="0"/>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リーフォーム 33"/>
          <p:cNvSpPr/>
          <p:nvPr/>
        </p:nvSpPr>
        <p:spPr>
          <a:xfrm>
            <a:off x="105423" y="22005"/>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569 w 5038725"/>
              <a:gd name="connsiteY7" fmla="*/ 1483844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569" y="1483844"/>
                </a:lnTo>
                <a:cubicBezTo>
                  <a:pt x="1713" y="1262279"/>
                  <a:pt x="856" y="1040715"/>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4" name="円/楕円 63"/>
          <p:cNvSpPr/>
          <p:nvPr/>
        </p:nvSpPr>
        <p:spPr>
          <a:xfrm rot="2869555">
            <a:off x="3044689" y="1124055"/>
            <a:ext cx="279836" cy="264438"/>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p:nvSpPr>
        <p:spPr>
          <a:xfrm>
            <a:off x="3002516" y="1096466"/>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9" name="円/楕円 38"/>
          <p:cNvSpPr/>
          <p:nvPr/>
        </p:nvSpPr>
        <p:spPr>
          <a:xfrm>
            <a:off x="2819389" y="776004"/>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0" name="円/楕円 39"/>
          <p:cNvSpPr/>
          <p:nvPr/>
        </p:nvSpPr>
        <p:spPr>
          <a:xfrm>
            <a:off x="2714909" y="698277"/>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1" name="円/楕円 40"/>
          <p:cNvSpPr/>
          <p:nvPr/>
        </p:nvSpPr>
        <p:spPr>
          <a:xfrm>
            <a:off x="2977651" y="956931"/>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2" name="円/楕円 41"/>
          <p:cNvSpPr/>
          <p:nvPr/>
        </p:nvSpPr>
        <p:spPr>
          <a:xfrm>
            <a:off x="3013655" y="1013240"/>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 name="円/楕円 42"/>
          <p:cNvSpPr/>
          <p:nvPr/>
        </p:nvSpPr>
        <p:spPr>
          <a:xfrm>
            <a:off x="3067139" y="1156613"/>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4" name="円/楕円 43"/>
          <p:cNvSpPr/>
          <p:nvPr/>
        </p:nvSpPr>
        <p:spPr>
          <a:xfrm>
            <a:off x="3080475" y="833875"/>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5" name="円/楕円 44"/>
          <p:cNvSpPr/>
          <p:nvPr/>
        </p:nvSpPr>
        <p:spPr>
          <a:xfrm>
            <a:off x="3143975" y="1035513"/>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6" name="円/楕円 45"/>
          <p:cNvSpPr/>
          <p:nvPr/>
        </p:nvSpPr>
        <p:spPr>
          <a:xfrm>
            <a:off x="2859690" y="875489"/>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7" name="円/楕円 46"/>
          <p:cNvSpPr/>
          <p:nvPr/>
        </p:nvSpPr>
        <p:spPr>
          <a:xfrm>
            <a:off x="3117160" y="1232114"/>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8" name="円/楕円 47"/>
          <p:cNvSpPr/>
          <p:nvPr/>
        </p:nvSpPr>
        <p:spPr>
          <a:xfrm>
            <a:off x="2937649" y="855755"/>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9" name="円/楕円 48"/>
          <p:cNvSpPr/>
          <p:nvPr/>
        </p:nvSpPr>
        <p:spPr>
          <a:xfrm>
            <a:off x="2897401" y="1049189"/>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0" name="円/楕円 49"/>
          <p:cNvSpPr/>
          <p:nvPr/>
        </p:nvSpPr>
        <p:spPr>
          <a:xfrm>
            <a:off x="3116626" y="937427"/>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1" name="円/楕円 50"/>
          <p:cNvSpPr/>
          <p:nvPr/>
        </p:nvSpPr>
        <p:spPr>
          <a:xfrm>
            <a:off x="2638713" y="581632"/>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2" name="円/楕円 51"/>
          <p:cNvSpPr/>
          <p:nvPr/>
        </p:nvSpPr>
        <p:spPr>
          <a:xfrm>
            <a:off x="3198290" y="1258250"/>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3" name="円/楕円 52"/>
          <p:cNvSpPr/>
          <p:nvPr/>
        </p:nvSpPr>
        <p:spPr>
          <a:xfrm>
            <a:off x="3234829" y="1412015"/>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4" name="円/楕円 53"/>
          <p:cNvSpPr/>
          <p:nvPr/>
        </p:nvSpPr>
        <p:spPr>
          <a:xfrm>
            <a:off x="3004471" y="892879"/>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5" name="円/楕円 54"/>
          <p:cNvSpPr/>
          <p:nvPr/>
        </p:nvSpPr>
        <p:spPr>
          <a:xfrm>
            <a:off x="2837221" y="985687"/>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6" name="円/楕円 55"/>
          <p:cNvSpPr/>
          <p:nvPr/>
        </p:nvSpPr>
        <p:spPr>
          <a:xfrm>
            <a:off x="3158629" y="1145315"/>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7" name="円/楕円 56"/>
          <p:cNvSpPr/>
          <p:nvPr/>
        </p:nvSpPr>
        <p:spPr>
          <a:xfrm>
            <a:off x="2949569" y="990377"/>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8" name="円/楕円 57"/>
          <p:cNvSpPr/>
          <p:nvPr/>
        </p:nvSpPr>
        <p:spPr>
          <a:xfrm>
            <a:off x="3078326" y="1049381"/>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2" name="円/楕円 61"/>
          <p:cNvSpPr/>
          <p:nvPr/>
        </p:nvSpPr>
        <p:spPr>
          <a:xfrm>
            <a:off x="2918112" y="718989"/>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3" name="円/楕円 62"/>
          <p:cNvSpPr/>
          <p:nvPr/>
        </p:nvSpPr>
        <p:spPr>
          <a:xfrm>
            <a:off x="2781340" y="816679"/>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1" name="円/楕円 70"/>
          <p:cNvSpPr/>
          <p:nvPr/>
        </p:nvSpPr>
        <p:spPr>
          <a:xfrm>
            <a:off x="8333663" y="1096466"/>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2" name="円/楕円 71"/>
          <p:cNvSpPr/>
          <p:nvPr/>
        </p:nvSpPr>
        <p:spPr>
          <a:xfrm>
            <a:off x="8150536" y="776004"/>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3" name="円/楕円 72"/>
          <p:cNvSpPr/>
          <p:nvPr/>
        </p:nvSpPr>
        <p:spPr>
          <a:xfrm>
            <a:off x="8046056" y="698277"/>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4" name="円/楕円 73"/>
          <p:cNvSpPr/>
          <p:nvPr/>
        </p:nvSpPr>
        <p:spPr>
          <a:xfrm>
            <a:off x="8308798" y="956931"/>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5" name="円/楕円 74"/>
          <p:cNvSpPr/>
          <p:nvPr/>
        </p:nvSpPr>
        <p:spPr>
          <a:xfrm>
            <a:off x="8344802" y="1013240"/>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6" name="円/楕円 75"/>
          <p:cNvSpPr/>
          <p:nvPr/>
        </p:nvSpPr>
        <p:spPr>
          <a:xfrm>
            <a:off x="8398286" y="1156613"/>
            <a:ext cx="36000" cy="360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7" name="円/楕円 76"/>
          <p:cNvSpPr/>
          <p:nvPr/>
        </p:nvSpPr>
        <p:spPr>
          <a:xfrm>
            <a:off x="8411622" y="833875"/>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8" name="円/楕円 77"/>
          <p:cNvSpPr/>
          <p:nvPr/>
        </p:nvSpPr>
        <p:spPr>
          <a:xfrm>
            <a:off x="8475122" y="1035513"/>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9" name="円/楕円 78"/>
          <p:cNvSpPr/>
          <p:nvPr/>
        </p:nvSpPr>
        <p:spPr>
          <a:xfrm>
            <a:off x="8190837" y="87548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0" name="円/楕円 79"/>
          <p:cNvSpPr/>
          <p:nvPr/>
        </p:nvSpPr>
        <p:spPr>
          <a:xfrm>
            <a:off x="8448307" y="1232114"/>
            <a:ext cx="36000" cy="360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1" name="円/楕円 80"/>
          <p:cNvSpPr/>
          <p:nvPr/>
        </p:nvSpPr>
        <p:spPr>
          <a:xfrm>
            <a:off x="8268796" y="855755"/>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2" name="円/楕円 81"/>
          <p:cNvSpPr/>
          <p:nvPr/>
        </p:nvSpPr>
        <p:spPr>
          <a:xfrm>
            <a:off x="8228548" y="104918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3" name="円/楕円 82"/>
          <p:cNvSpPr/>
          <p:nvPr/>
        </p:nvSpPr>
        <p:spPr>
          <a:xfrm>
            <a:off x="8447773" y="937427"/>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4" name="円/楕円 83"/>
          <p:cNvSpPr/>
          <p:nvPr/>
        </p:nvSpPr>
        <p:spPr>
          <a:xfrm>
            <a:off x="7969860" y="581632"/>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5" name="円/楕円 84"/>
          <p:cNvSpPr/>
          <p:nvPr/>
        </p:nvSpPr>
        <p:spPr>
          <a:xfrm>
            <a:off x="8529437" y="125825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6" name="円/楕円 85"/>
          <p:cNvSpPr/>
          <p:nvPr/>
        </p:nvSpPr>
        <p:spPr>
          <a:xfrm>
            <a:off x="8565976" y="1412015"/>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7" name="円/楕円 86"/>
          <p:cNvSpPr/>
          <p:nvPr/>
        </p:nvSpPr>
        <p:spPr>
          <a:xfrm>
            <a:off x="8335618" y="89287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8" name="円/楕円 87"/>
          <p:cNvSpPr/>
          <p:nvPr/>
        </p:nvSpPr>
        <p:spPr>
          <a:xfrm>
            <a:off x="8168368" y="985687"/>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9" name="円/楕円 88"/>
          <p:cNvSpPr/>
          <p:nvPr/>
        </p:nvSpPr>
        <p:spPr>
          <a:xfrm>
            <a:off x="8489776" y="1145315"/>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0" name="円/楕円 89"/>
          <p:cNvSpPr/>
          <p:nvPr/>
        </p:nvSpPr>
        <p:spPr>
          <a:xfrm>
            <a:off x="8280716" y="990377"/>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1" name="円/楕円 90"/>
          <p:cNvSpPr/>
          <p:nvPr/>
        </p:nvSpPr>
        <p:spPr>
          <a:xfrm>
            <a:off x="8409473" y="1049381"/>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2" name="円/楕円 91"/>
          <p:cNvSpPr/>
          <p:nvPr/>
        </p:nvSpPr>
        <p:spPr>
          <a:xfrm>
            <a:off x="8249259" y="71898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3" name="円/楕円 92"/>
          <p:cNvSpPr/>
          <p:nvPr/>
        </p:nvSpPr>
        <p:spPr>
          <a:xfrm>
            <a:off x="8112487" y="81667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nvGrpSpPr>
          <p:cNvPr id="145" name="グループ化 144"/>
          <p:cNvGrpSpPr/>
          <p:nvPr/>
        </p:nvGrpSpPr>
        <p:grpSpPr>
          <a:xfrm rot="1544443">
            <a:off x="2244612" y="1183679"/>
            <a:ext cx="304800" cy="304800"/>
            <a:chOff x="2305050" y="3905250"/>
            <a:chExt cx="304800" cy="304800"/>
          </a:xfrm>
        </p:grpSpPr>
        <p:sp>
          <p:nvSpPr>
            <p:cNvPr id="150" name="円/楕円 149"/>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1" name="直線コネクタ 150"/>
            <p:cNvCxnSpPr>
              <a:endCxn id="150"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2" name="グループ化 151"/>
          <p:cNvGrpSpPr/>
          <p:nvPr/>
        </p:nvGrpSpPr>
        <p:grpSpPr>
          <a:xfrm rot="1544443">
            <a:off x="7556926" y="1173378"/>
            <a:ext cx="304800" cy="304800"/>
            <a:chOff x="2305050" y="3905250"/>
            <a:chExt cx="304800" cy="304800"/>
          </a:xfrm>
        </p:grpSpPr>
        <p:sp>
          <p:nvSpPr>
            <p:cNvPr id="177" name="円/楕円 176"/>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8" name="直線コネクタ 177"/>
            <p:cNvCxnSpPr>
              <a:endCxn id="177"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p:cNvSpPr/>
          <p:nvPr/>
        </p:nvSpPr>
        <p:spPr>
          <a:xfrm>
            <a:off x="5331147" y="1896934"/>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フリーフォーム 60"/>
          <p:cNvSpPr/>
          <p:nvPr/>
        </p:nvSpPr>
        <p:spPr>
          <a:xfrm>
            <a:off x="5436484" y="1918939"/>
            <a:ext cx="5096174"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2140 w 5040865"/>
              <a:gd name="connsiteY0" fmla="*/ 819150 h 1485900"/>
              <a:gd name="connsiteX1" fmla="*/ 2431015 w 5040865"/>
              <a:gd name="connsiteY1" fmla="*/ 819150 h 1485900"/>
              <a:gd name="connsiteX2" fmla="*/ 2431015 w 5040865"/>
              <a:gd name="connsiteY2" fmla="*/ 0 h 1485900"/>
              <a:gd name="connsiteX3" fmla="*/ 3402565 w 5040865"/>
              <a:gd name="connsiteY3" fmla="*/ 0 h 1485900"/>
              <a:gd name="connsiteX4" fmla="*/ 3402565 w 5040865"/>
              <a:gd name="connsiteY4" fmla="*/ 790575 h 1485900"/>
              <a:gd name="connsiteX5" fmla="*/ 5040865 w 5040865"/>
              <a:gd name="connsiteY5" fmla="*/ 790575 h 1485900"/>
              <a:gd name="connsiteX6" fmla="*/ 5040865 w 5040865"/>
              <a:gd name="connsiteY6" fmla="*/ 1485900 h 1485900"/>
              <a:gd name="connsiteX7" fmla="*/ 0 w 5040865"/>
              <a:gd name="connsiteY7" fmla="*/ 1485900 h 1485900"/>
              <a:gd name="connsiteX8" fmla="*/ 2140 w 5040865"/>
              <a:gd name="connsiteY8" fmla="*/ 819150 h 1485900"/>
              <a:gd name="connsiteX0" fmla="*/ 2140 w 5040865"/>
              <a:gd name="connsiteY0" fmla="*/ 819150 h 1485900"/>
              <a:gd name="connsiteX1" fmla="*/ 2431015 w 5040865"/>
              <a:gd name="connsiteY1" fmla="*/ 819150 h 1485900"/>
              <a:gd name="connsiteX2" fmla="*/ 2431015 w 5040865"/>
              <a:gd name="connsiteY2" fmla="*/ 0 h 1485900"/>
              <a:gd name="connsiteX3" fmla="*/ 3402565 w 5040865"/>
              <a:gd name="connsiteY3" fmla="*/ 0 h 1485900"/>
              <a:gd name="connsiteX4" fmla="*/ 3402565 w 5040865"/>
              <a:gd name="connsiteY4" fmla="*/ 790575 h 1485900"/>
              <a:gd name="connsiteX5" fmla="*/ 5040865 w 5040865"/>
              <a:gd name="connsiteY5" fmla="*/ 790575 h 1485900"/>
              <a:gd name="connsiteX6" fmla="*/ 5040865 w 5040865"/>
              <a:gd name="connsiteY6" fmla="*/ 1485900 h 1485900"/>
              <a:gd name="connsiteX7" fmla="*/ 0 w 5040865"/>
              <a:gd name="connsiteY7" fmla="*/ 1485900 h 1485900"/>
              <a:gd name="connsiteX8" fmla="*/ 2140 w 5040865"/>
              <a:gd name="connsiteY8" fmla="*/ 819150 h 1485900"/>
              <a:gd name="connsiteX0" fmla="*/ 86 w 5038811"/>
              <a:gd name="connsiteY0" fmla="*/ 819150 h 1485900"/>
              <a:gd name="connsiteX1" fmla="*/ 2428961 w 5038811"/>
              <a:gd name="connsiteY1" fmla="*/ 819150 h 1485900"/>
              <a:gd name="connsiteX2" fmla="*/ 2428961 w 5038811"/>
              <a:gd name="connsiteY2" fmla="*/ 0 h 1485900"/>
              <a:gd name="connsiteX3" fmla="*/ 3400511 w 5038811"/>
              <a:gd name="connsiteY3" fmla="*/ 0 h 1485900"/>
              <a:gd name="connsiteX4" fmla="*/ 3400511 w 5038811"/>
              <a:gd name="connsiteY4" fmla="*/ 790575 h 1485900"/>
              <a:gd name="connsiteX5" fmla="*/ 5038811 w 5038811"/>
              <a:gd name="connsiteY5" fmla="*/ 790575 h 1485900"/>
              <a:gd name="connsiteX6" fmla="*/ 5038811 w 5038811"/>
              <a:gd name="connsiteY6" fmla="*/ 1485900 h 1485900"/>
              <a:gd name="connsiteX7" fmla="*/ 2654 w 5038811"/>
              <a:gd name="connsiteY7" fmla="*/ 1485900 h 1485900"/>
              <a:gd name="connsiteX8" fmla="*/ 86 w 5038811"/>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811" h="1485900">
                <a:moveTo>
                  <a:pt x="86" y="819150"/>
                </a:moveTo>
                <a:lnTo>
                  <a:pt x="2428961" y="819150"/>
                </a:lnTo>
                <a:lnTo>
                  <a:pt x="2428961" y="0"/>
                </a:lnTo>
                <a:lnTo>
                  <a:pt x="3400511" y="0"/>
                </a:lnTo>
                <a:lnTo>
                  <a:pt x="3400511" y="790575"/>
                </a:lnTo>
                <a:lnTo>
                  <a:pt x="5038811" y="790575"/>
                </a:lnTo>
                <a:lnTo>
                  <a:pt x="5038811" y="1485900"/>
                </a:lnTo>
                <a:lnTo>
                  <a:pt x="2654" y="1485900"/>
                </a:lnTo>
                <a:cubicBezTo>
                  <a:pt x="3367" y="1263650"/>
                  <a:pt x="-627" y="1041400"/>
                  <a:pt x="86"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7" name="円/楕円 66"/>
          <p:cNvSpPr/>
          <p:nvPr/>
        </p:nvSpPr>
        <p:spPr>
          <a:xfrm rot="3222639">
            <a:off x="8143471" y="2908655"/>
            <a:ext cx="620049" cy="304958"/>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円/楕円 67"/>
          <p:cNvSpPr/>
          <p:nvPr/>
        </p:nvSpPr>
        <p:spPr>
          <a:xfrm>
            <a:off x="8333663" y="2993400"/>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9" name="円/楕円 68"/>
          <p:cNvSpPr/>
          <p:nvPr/>
        </p:nvSpPr>
        <p:spPr>
          <a:xfrm>
            <a:off x="8150536" y="2672938"/>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0" name="円/楕円 69"/>
          <p:cNvSpPr/>
          <p:nvPr/>
        </p:nvSpPr>
        <p:spPr>
          <a:xfrm>
            <a:off x="8046056" y="2595211"/>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4" name="円/楕円 93"/>
          <p:cNvSpPr/>
          <p:nvPr/>
        </p:nvSpPr>
        <p:spPr>
          <a:xfrm>
            <a:off x="8308798" y="2853865"/>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5" name="円/楕円 94"/>
          <p:cNvSpPr/>
          <p:nvPr/>
        </p:nvSpPr>
        <p:spPr>
          <a:xfrm>
            <a:off x="8344802" y="2910174"/>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6" name="円/楕円 95"/>
          <p:cNvSpPr/>
          <p:nvPr/>
        </p:nvSpPr>
        <p:spPr>
          <a:xfrm>
            <a:off x="8398286" y="3053547"/>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7" name="円/楕円 96"/>
          <p:cNvSpPr/>
          <p:nvPr/>
        </p:nvSpPr>
        <p:spPr>
          <a:xfrm>
            <a:off x="8411622" y="273080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8" name="円/楕円 97"/>
          <p:cNvSpPr/>
          <p:nvPr/>
        </p:nvSpPr>
        <p:spPr>
          <a:xfrm>
            <a:off x="8475122" y="2932447"/>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9" name="円/楕円 98"/>
          <p:cNvSpPr/>
          <p:nvPr/>
        </p:nvSpPr>
        <p:spPr>
          <a:xfrm>
            <a:off x="8190837" y="2772423"/>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0" name="円/楕円 99"/>
          <p:cNvSpPr/>
          <p:nvPr/>
        </p:nvSpPr>
        <p:spPr>
          <a:xfrm>
            <a:off x="8448307" y="3129048"/>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1" name="円/楕円 100"/>
          <p:cNvSpPr/>
          <p:nvPr/>
        </p:nvSpPr>
        <p:spPr>
          <a:xfrm>
            <a:off x="8268796" y="275268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2" name="円/楕円 101"/>
          <p:cNvSpPr/>
          <p:nvPr/>
        </p:nvSpPr>
        <p:spPr>
          <a:xfrm>
            <a:off x="8228548" y="2946123"/>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3" name="円/楕円 102"/>
          <p:cNvSpPr/>
          <p:nvPr/>
        </p:nvSpPr>
        <p:spPr>
          <a:xfrm>
            <a:off x="8447773" y="2834361"/>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4" name="円/楕円 103"/>
          <p:cNvSpPr/>
          <p:nvPr/>
        </p:nvSpPr>
        <p:spPr>
          <a:xfrm>
            <a:off x="7969860" y="2478566"/>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5" name="円/楕円 104"/>
          <p:cNvSpPr/>
          <p:nvPr/>
        </p:nvSpPr>
        <p:spPr>
          <a:xfrm>
            <a:off x="8529437" y="3155184"/>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6" name="円/楕円 105"/>
          <p:cNvSpPr/>
          <p:nvPr/>
        </p:nvSpPr>
        <p:spPr>
          <a:xfrm>
            <a:off x="8565976" y="3308949"/>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7" name="円/楕円 106"/>
          <p:cNvSpPr/>
          <p:nvPr/>
        </p:nvSpPr>
        <p:spPr>
          <a:xfrm>
            <a:off x="8335618" y="2789813"/>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8" name="円/楕円 107"/>
          <p:cNvSpPr/>
          <p:nvPr/>
        </p:nvSpPr>
        <p:spPr>
          <a:xfrm>
            <a:off x="8168368" y="2882621"/>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 name="円/楕円 108"/>
          <p:cNvSpPr/>
          <p:nvPr/>
        </p:nvSpPr>
        <p:spPr>
          <a:xfrm>
            <a:off x="8489776" y="3042249"/>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 name="円/楕円 109"/>
          <p:cNvSpPr/>
          <p:nvPr/>
        </p:nvSpPr>
        <p:spPr>
          <a:xfrm>
            <a:off x="8280716" y="2887311"/>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1" name="円/楕円 110"/>
          <p:cNvSpPr/>
          <p:nvPr/>
        </p:nvSpPr>
        <p:spPr>
          <a:xfrm>
            <a:off x="8409473" y="2946315"/>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2" name="円/楕円 111"/>
          <p:cNvSpPr/>
          <p:nvPr/>
        </p:nvSpPr>
        <p:spPr>
          <a:xfrm>
            <a:off x="8249259" y="2615923"/>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3" name="円/楕円 112"/>
          <p:cNvSpPr/>
          <p:nvPr/>
        </p:nvSpPr>
        <p:spPr>
          <a:xfrm>
            <a:off x="8112487" y="2713613"/>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nvGrpSpPr>
          <p:cNvPr id="114" name="グループ化 113"/>
          <p:cNvGrpSpPr/>
          <p:nvPr/>
        </p:nvGrpSpPr>
        <p:grpSpPr>
          <a:xfrm rot="1544443">
            <a:off x="7556926" y="3070312"/>
            <a:ext cx="304800" cy="304800"/>
            <a:chOff x="2305050" y="3905250"/>
            <a:chExt cx="304800" cy="304800"/>
          </a:xfrm>
        </p:grpSpPr>
        <p:sp>
          <p:nvSpPr>
            <p:cNvPr id="115" name="円/楕円 114"/>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6" name="直線コネクタ 115"/>
            <p:cNvCxnSpPr>
              <a:endCxn id="115"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2482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正方形/長方形 116"/>
          <p:cNvSpPr/>
          <p:nvPr/>
        </p:nvSpPr>
        <p:spPr>
          <a:xfrm>
            <a:off x="5331147" y="4271977"/>
            <a:ext cx="5251755" cy="188174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フリーフォーム 117"/>
          <p:cNvSpPr/>
          <p:nvPr/>
        </p:nvSpPr>
        <p:spPr>
          <a:xfrm>
            <a:off x="5389171" y="4321109"/>
            <a:ext cx="509652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6493 w 5038725"/>
              <a:gd name="connsiteY7" fmla="*/ 1485900 h 1485900"/>
              <a:gd name="connsiteX8" fmla="*/ 0 w 5038725"/>
              <a:gd name="connsiteY8" fmla="*/ 819150 h 1485900"/>
              <a:gd name="connsiteX0" fmla="*/ 435 w 5039160"/>
              <a:gd name="connsiteY0" fmla="*/ 819150 h 1485900"/>
              <a:gd name="connsiteX1" fmla="*/ 2429310 w 5039160"/>
              <a:gd name="connsiteY1" fmla="*/ 819150 h 1485900"/>
              <a:gd name="connsiteX2" fmla="*/ 2429310 w 5039160"/>
              <a:gd name="connsiteY2" fmla="*/ 0 h 1485900"/>
              <a:gd name="connsiteX3" fmla="*/ 3400860 w 5039160"/>
              <a:gd name="connsiteY3" fmla="*/ 0 h 1485900"/>
              <a:gd name="connsiteX4" fmla="*/ 3400860 w 5039160"/>
              <a:gd name="connsiteY4" fmla="*/ 790575 h 1485900"/>
              <a:gd name="connsiteX5" fmla="*/ 5039160 w 5039160"/>
              <a:gd name="connsiteY5" fmla="*/ 790575 h 1485900"/>
              <a:gd name="connsiteX6" fmla="*/ 5039160 w 5039160"/>
              <a:gd name="connsiteY6" fmla="*/ 1485900 h 1485900"/>
              <a:gd name="connsiteX7" fmla="*/ 650 w 5039160"/>
              <a:gd name="connsiteY7" fmla="*/ 1485900 h 1485900"/>
              <a:gd name="connsiteX8" fmla="*/ 435 w 5039160"/>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9160" h="1485900">
                <a:moveTo>
                  <a:pt x="435" y="819150"/>
                </a:moveTo>
                <a:lnTo>
                  <a:pt x="2429310" y="819150"/>
                </a:lnTo>
                <a:lnTo>
                  <a:pt x="2429310" y="0"/>
                </a:lnTo>
                <a:lnTo>
                  <a:pt x="3400860" y="0"/>
                </a:lnTo>
                <a:lnTo>
                  <a:pt x="3400860" y="790575"/>
                </a:lnTo>
                <a:lnTo>
                  <a:pt x="5039160" y="790575"/>
                </a:lnTo>
                <a:lnTo>
                  <a:pt x="5039160" y="1485900"/>
                </a:lnTo>
                <a:lnTo>
                  <a:pt x="650" y="1485900"/>
                </a:lnTo>
                <a:cubicBezTo>
                  <a:pt x="-1514" y="1263650"/>
                  <a:pt x="2599" y="1041400"/>
                  <a:pt x="435"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79" name="グループ化 278"/>
          <p:cNvGrpSpPr/>
          <p:nvPr/>
        </p:nvGrpSpPr>
        <p:grpSpPr>
          <a:xfrm rot="1544443">
            <a:off x="8099452" y="5277098"/>
            <a:ext cx="304800" cy="304800"/>
            <a:chOff x="2305050" y="3905250"/>
            <a:chExt cx="304800" cy="304800"/>
          </a:xfrm>
        </p:grpSpPr>
        <p:sp>
          <p:nvSpPr>
            <p:cNvPr id="280" name="円/楕円 279"/>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1" name="直線コネクタ 280"/>
            <p:cNvCxnSpPr>
              <a:endCxn id="280"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正方形/長方形 1"/>
          <p:cNvSpPr/>
          <p:nvPr/>
        </p:nvSpPr>
        <p:spPr>
          <a:xfrm>
            <a:off x="10144803" y="5263482"/>
            <a:ext cx="353629" cy="75600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5" name="正方形/長方形 64"/>
          <p:cNvSpPr/>
          <p:nvPr/>
        </p:nvSpPr>
        <p:spPr>
          <a:xfrm>
            <a:off x="5331147" y="0"/>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フリーフォーム 65"/>
          <p:cNvSpPr/>
          <p:nvPr/>
        </p:nvSpPr>
        <p:spPr>
          <a:xfrm>
            <a:off x="5436129" y="22005"/>
            <a:ext cx="5096528"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6493 w 5038725"/>
              <a:gd name="connsiteY7" fmla="*/ 1485900 h 1485900"/>
              <a:gd name="connsiteX8" fmla="*/ 0 w 5038725"/>
              <a:gd name="connsiteY8" fmla="*/ 819150 h 1485900"/>
              <a:gd name="connsiteX0" fmla="*/ 3333 w 5042058"/>
              <a:gd name="connsiteY0" fmla="*/ 819150 h 1485900"/>
              <a:gd name="connsiteX1" fmla="*/ 2432208 w 5042058"/>
              <a:gd name="connsiteY1" fmla="*/ 819150 h 1485900"/>
              <a:gd name="connsiteX2" fmla="*/ 2432208 w 5042058"/>
              <a:gd name="connsiteY2" fmla="*/ 0 h 1485900"/>
              <a:gd name="connsiteX3" fmla="*/ 3403758 w 5042058"/>
              <a:gd name="connsiteY3" fmla="*/ 0 h 1485900"/>
              <a:gd name="connsiteX4" fmla="*/ 3403758 w 5042058"/>
              <a:gd name="connsiteY4" fmla="*/ 790575 h 1485900"/>
              <a:gd name="connsiteX5" fmla="*/ 5042058 w 5042058"/>
              <a:gd name="connsiteY5" fmla="*/ 790575 h 1485900"/>
              <a:gd name="connsiteX6" fmla="*/ 5042058 w 5042058"/>
              <a:gd name="connsiteY6" fmla="*/ 1485900 h 1485900"/>
              <a:gd name="connsiteX7" fmla="*/ 408 w 5042058"/>
              <a:gd name="connsiteY7" fmla="*/ 1485900 h 1485900"/>
              <a:gd name="connsiteX8" fmla="*/ 3333 w 5042058"/>
              <a:gd name="connsiteY8" fmla="*/ 819150 h 1485900"/>
              <a:gd name="connsiteX0" fmla="*/ 436 w 5039161"/>
              <a:gd name="connsiteY0" fmla="*/ 819150 h 1485900"/>
              <a:gd name="connsiteX1" fmla="*/ 2429311 w 5039161"/>
              <a:gd name="connsiteY1" fmla="*/ 819150 h 1485900"/>
              <a:gd name="connsiteX2" fmla="*/ 2429311 w 5039161"/>
              <a:gd name="connsiteY2" fmla="*/ 0 h 1485900"/>
              <a:gd name="connsiteX3" fmla="*/ 3400861 w 5039161"/>
              <a:gd name="connsiteY3" fmla="*/ 0 h 1485900"/>
              <a:gd name="connsiteX4" fmla="*/ 3400861 w 5039161"/>
              <a:gd name="connsiteY4" fmla="*/ 790575 h 1485900"/>
              <a:gd name="connsiteX5" fmla="*/ 5039161 w 5039161"/>
              <a:gd name="connsiteY5" fmla="*/ 790575 h 1485900"/>
              <a:gd name="connsiteX6" fmla="*/ 5039161 w 5039161"/>
              <a:gd name="connsiteY6" fmla="*/ 1485900 h 1485900"/>
              <a:gd name="connsiteX7" fmla="*/ 651 w 5039161"/>
              <a:gd name="connsiteY7" fmla="*/ 1485900 h 1485900"/>
              <a:gd name="connsiteX8" fmla="*/ 436 w 5039161"/>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9161" h="1485900">
                <a:moveTo>
                  <a:pt x="436" y="819150"/>
                </a:moveTo>
                <a:lnTo>
                  <a:pt x="2429311" y="819150"/>
                </a:lnTo>
                <a:lnTo>
                  <a:pt x="2429311" y="0"/>
                </a:lnTo>
                <a:lnTo>
                  <a:pt x="3400861" y="0"/>
                </a:lnTo>
                <a:lnTo>
                  <a:pt x="3400861" y="790575"/>
                </a:lnTo>
                <a:lnTo>
                  <a:pt x="5039161" y="790575"/>
                </a:lnTo>
                <a:lnTo>
                  <a:pt x="5039161" y="1485900"/>
                </a:lnTo>
                <a:lnTo>
                  <a:pt x="651" y="1485900"/>
                </a:lnTo>
                <a:cubicBezTo>
                  <a:pt x="-1513" y="1263650"/>
                  <a:pt x="2600" y="1041400"/>
                  <a:pt x="436"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1" name="円/楕円 140"/>
          <p:cNvSpPr/>
          <p:nvPr/>
        </p:nvSpPr>
        <p:spPr>
          <a:xfrm rot="2869555">
            <a:off x="8377588" y="1132266"/>
            <a:ext cx="279836" cy="264438"/>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0" y="0"/>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リーフォーム 33"/>
          <p:cNvSpPr/>
          <p:nvPr/>
        </p:nvSpPr>
        <p:spPr>
          <a:xfrm>
            <a:off x="105423" y="22005"/>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3354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3354" y="1485900"/>
                </a:lnTo>
                <a:lnTo>
                  <a:pt x="0" y="81915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4" name="円/楕円 63"/>
          <p:cNvSpPr/>
          <p:nvPr/>
        </p:nvSpPr>
        <p:spPr>
          <a:xfrm rot="2869555">
            <a:off x="3044689" y="1124055"/>
            <a:ext cx="279836" cy="264438"/>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p:nvSpPr>
        <p:spPr>
          <a:xfrm>
            <a:off x="3002516" y="1096466"/>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9" name="円/楕円 38"/>
          <p:cNvSpPr/>
          <p:nvPr/>
        </p:nvSpPr>
        <p:spPr>
          <a:xfrm>
            <a:off x="2819389" y="776004"/>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0" name="円/楕円 39"/>
          <p:cNvSpPr/>
          <p:nvPr/>
        </p:nvSpPr>
        <p:spPr>
          <a:xfrm>
            <a:off x="2714909" y="698277"/>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1" name="円/楕円 40"/>
          <p:cNvSpPr/>
          <p:nvPr/>
        </p:nvSpPr>
        <p:spPr>
          <a:xfrm>
            <a:off x="2977651" y="956931"/>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2" name="円/楕円 41"/>
          <p:cNvSpPr/>
          <p:nvPr/>
        </p:nvSpPr>
        <p:spPr>
          <a:xfrm>
            <a:off x="3013655" y="1013240"/>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 name="円/楕円 42"/>
          <p:cNvSpPr/>
          <p:nvPr/>
        </p:nvSpPr>
        <p:spPr>
          <a:xfrm>
            <a:off x="3067139" y="1156613"/>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4" name="円/楕円 43"/>
          <p:cNvSpPr/>
          <p:nvPr/>
        </p:nvSpPr>
        <p:spPr>
          <a:xfrm>
            <a:off x="3080475" y="833875"/>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5" name="円/楕円 44"/>
          <p:cNvSpPr/>
          <p:nvPr/>
        </p:nvSpPr>
        <p:spPr>
          <a:xfrm>
            <a:off x="3143975" y="1035513"/>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6" name="円/楕円 45"/>
          <p:cNvSpPr/>
          <p:nvPr/>
        </p:nvSpPr>
        <p:spPr>
          <a:xfrm>
            <a:off x="2859690" y="875489"/>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7" name="円/楕円 46"/>
          <p:cNvSpPr/>
          <p:nvPr/>
        </p:nvSpPr>
        <p:spPr>
          <a:xfrm>
            <a:off x="3117160" y="1232114"/>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8" name="円/楕円 47"/>
          <p:cNvSpPr/>
          <p:nvPr/>
        </p:nvSpPr>
        <p:spPr>
          <a:xfrm>
            <a:off x="2937649" y="855755"/>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9" name="円/楕円 48"/>
          <p:cNvSpPr/>
          <p:nvPr/>
        </p:nvSpPr>
        <p:spPr>
          <a:xfrm>
            <a:off x="2897401" y="1049189"/>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0" name="円/楕円 49"/>
          <p:cNvSpPr/>
          <p:nvPr/>
        </p:nvSpPr>
        <p:spPr>
          <a:xfrm>
            <a:off x="3116626" y="937427"/>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1" name="円/楕円 50"/>
          <p:cNvSpPr/>
          <p:nvPr/>
        </p:nvSpPr>
        <p:spPr>
          <a:xfrm>
            <a:off x="2638713" y="581632"/>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2" name="円/楕円 51"/>
          <p:cNvSpPr/>
          <p:nvPr/>
        </p:nvSpPr>
        <p:spPr>
          <a:xfrm>
            <a:off x="3198290" y="1258250"/>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3" name="円/楕円 52"/>
          <p:cNvSpPr/>
          <p:nvPr/>
        </p:nvSpPr>
        <p:spPr>
          <a:xfrm>
            <a:off x="3234829" y="1412015"/>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4" name="円/楕円 53"/>
          <p:cNvSpPr/>
          <p:nvPr/>
        </p:nvSpPr>
        <p:spPr>
          <a:xfrm>
            <a:off x="3004471" y="892879"/>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5" name="円/楕円 54"/>
          <p:cNvSpPr/>
          <p:nvPr/>
        </p:nvSpPr>
        <p:spPr>
          <a:xfrm>
            <a:off x="2837221" y="985687"/>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6" name="円/楕円 55"/>
          <p:cNvSpPr/>
          <p:nvPr/>
        </p:nvSpPr>
        <p:spPr>
          <a:xfrm>
            <a:off x="3158629" y="1145315"/>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7" name="円/楕円 56"/>
          <p:cNvSpPr/>
          <p:nvPr/>
        </p:nvSpPr>
        <p:spPr>
          <a:xfrm>
            <a:off x="2949569" y="990377"/>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8" name="円/楕円 57"/>
          <p:cNvSpPr/>
          <p:nvPr/>
        </p:nvSpPr>
        <p:spPr>
          <a:xfrm>
            <a:off x="3078326" y="1049381"/>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2" name="円/楕円 61"/>
          <p:cNvSpPr/>
          <p:nvPr/>
        </p:nvSpPr>
        <p:spPr>
          <a:xfrm>
            <a:off x="2918112" y="718989"/>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3" name="円/楕円 62"/>
          <p:cNvSpPr/>
          <p:nvPr/>
        </p:nvSpPr>
        <p:spPr>
          <a:xfrm>
            <a:off x="2781340" y="816679"/>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1" name="円/楕円 70"/>
          <p:cNvSpPr/>
          <p:nvPr/>
        </p:nvSpPr>
        <p:spPr>
          <a:xfrm>
            <a:off x="8333663" y="1096466"/>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2" name="円/楕円 71"/>
          <p:cNvSpPr/>
          <p:nvPr/>
        </p:nvSpPr>
        <p:spPr>
          <a:xfrm>
            <a:off x="8150536" y="776004"/>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3" name="円/楕円 72"/>
          <p:cNvSpPr/>
          <p:nvPr/>
        </p:nvSpPr>
        <p:spPr>
          <a:xfrm>
            <a:off x="8046056" y="698277"/>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4" name="円/楕円 73"/>
          <p:cNvSpPr/>
          <p:nvPr/>
        </p:nvSpPr>
        <p:spPr>
          <a:xfrm>
            <a:off x="8308798" y="956931"/>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5" name="円/楕円 74"/>
          <p:cNvSpPr/>
          <p:nvPr/>
        </p:nvSpPr>
        <p:spPr>
          <a:xfrm>
            <a:off x="8344802" y="1013240"/>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6" name="円/楕円 75"/>
          <p:cNvSpPr/>
          <p:nvPr/>
        </p:nvSpPr>
        <p:spPr>
          <a:xfrm>
            <a:off x="8398286" y="1156613"/>
            <a:ext cx="36000" cy="360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7" name="円/楕円 76"/>
          <p:cNvSpPr/>
          <p:nvPr/>
        </p:nvSpPr>
        <p:spPr>
          <a:xfrm>
            <a:off x="8411622" y="833875"/>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8" name="円/楕円 77"/>
          <p:cNvSpPr/>
          <p:nvPr/>
        </p:nvSpPr>
        <p:spPr>
          <a:xfrm>
            <a:off x="8475122" y="1035513"/>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9" name="円/楕円 78"/>
          <p:cNvSpPr/>
          <p:nvPr/>
        </p:nvSpPr>
        <p:spPr>
          <a:xfrm>
            <a:off x="8190837" y="87548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0" name="円/楕円 79"/>
          <p:cNvSpPr/>
          <p:nvPr/>
        </p:nvSpPr>
        <p:spPr>
          <a:xfrm>
            <a:off x="8448307" y="1232114"/>
            <a:ext cx="36000" cy="3600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1" name="円/楕円 80"/>
          <p:cNvSpPr/>
          <p:nvPr/>
        </p:nvSpPr>
        <p:spPr>
          <a:xfrm>
            <a:off x="8268796" y="855755"/>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2" name="円/楕円 81"/>
          <p:cNvSpPr/>
          <p:nvPr/>
        </p:nvSpPr>
        <p:spPr>
          <a:xfrm>
            <a:off x="8228548" y="104918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3" name="円/楕円 82"/>
          <p:cNvSpPr/>
          <p:nvPr/>
        </p:nvSpPr>
        <p:spPr>
          <a:xfrm>
            <a:off x="8447773" y="937427"/>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4" name="円/楕円 83"/>
          <p:cNvSpPr/>
          <p:nvPr/>
        </p:nvSpPr>
        <p:spPr>
          <a:xfrm>
            <a:off x="7969860" y="581632"/>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5" name="円/楕円 84"/>
          <p:cNvSpPr/>
          <p:nvPr/>
        </p:nvSpPr>
        <p:spPr>
          <a:xfrm>
            <a:off x="8529437" y="1258250"/>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6" name="円/楕円 85"/>
          <p:cNvSpPr/>
          <p:nvPr/>
        </p:nvSpPr>
        <p:spPr>
          <a:xfrm>
            <a:off x="8565976" y="1412015"/>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7" name="円/楕円 86"/>
          <p:cNvSpPr/>
          <p:nvPr/>
        </p:nvSpPr>
        <p:spPr>
          <a:xfrm>
            <a:off x="8335618" y="89287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8" name="円/楕円 87"/>
          <p:cNvSpPr/>
          <p:nvPr/>
        </p:nvSpPr>
        <p:spPr>
          <a:xfrm>
            <a:off x="8168368" y="985687"/>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9" name="円/楕円 88"/>
          <p:cNvSpPr/>
          <p:nvPr/>
        </p:nvSpPr>
        <p:spPr>
          <a:xfrm>
            <a:off x="8489776" y="1145315"/>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0" name="円/楕円 89"/>
          <p:cNvSpPr/>
          <p:nvPr/>
        </p:nvSpPr>
        <p:spPr>
          <a:xfrm>
            <a:off x="8280716" y="990377"/>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1" name="円/楕円 90"/>
          <p:cNvSpPr/>
          <p:nvPr/>
        </p:nvSpPr>
        <p:spPr>
          <a:xfrm>
            <a:off x="8409473" y="1049381"/>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2" name="円/楕円 91"/>
          <p:cNvSpPr/>
          <p:nvPr/>
        </p:nvSpPr>
        <p:spPr>
          <a:xfrm>
            <a:off x="8249259" y="71898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3" name="円/楕円 92"/>
          <p:cNvSpPr/>
          <p:nvPr/>
        </p:nvSpPr>
        <p:spPr>
          <a:xfrm>
            <a:off x="8112487" y="81667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nvGrpSpPr>
          <p:cNvPr id="145" name="グループ化 144"/>
          <p:cNvGrpSpPr/>
          <p:nvPr/>
        </p:nvGrpSpPr>
        <p:grpSpPr>
          <a:xfrm rot="1544443">
            <a:off x="2244612" y="1183679"/>
            <a:ext cx="304800" cy="304800"/>
            <a:chOff x="2305050" y="3905250"/>
            <a:chExt cx="304800" cy="304800"/>
          </a:xfrm>
        </p:grpSpPr>
        <p:sp>
          <p:nvSpPr>
            <p:cNvPr id="150" name="円/楕円 149"/>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1" name="直線コネクタ 150"/>
            <p:cNvCxnSpPr>
              <a:endCxn id="150"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2" name="グループ化 151"/>
          <p:cNvGrpSpPr/>
          <p:nvPr/>
        </p:nvGrpSpPr>
        <p:grpSpPr>
          <a:xfrm rot="1544443">
            <a:off x="7556926" y="1173378"/>
            <a:ext cx="304800" cy="304800"/>
            <a:chOff x="2305050" y="3905250"/>
            <a:chExt cx="304800" cy="304800"/>
          </a:xfrm>
        </p:grpSpPr>
        <p:sp>
          <p:nvSpPr>
            <p:cNvPr id="177" name="円/楕円 176"/>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8" name="直線コネクタ 177"/>
            <p:cNvCxnSpPr>
              <a:endCxn id="177"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p:cNvSpPr/>
          <p:nvPr/>
        </p:nvSpPr>
        <p:spPr>
          <a:xfrm>
            <a:off x="5331147" y="1896934"/>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フリーフォーム 60"/>
          <p:cNvSpPr/>
          <p:nvPr/>
        </p:nvSpPr>
        <p:spPr>
          <a:xfrm>
            <a:off x="5436570" y="1918939"/>
            <a:ext cx="5096087" cy="1723739"/>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0 w 5038725"/>
              <a:gd name="connsiteY0" fmla="*/ 819150 h 1487955"/>
              <a:gd name="connsiteX1" fmla="*/ 2428875 w 5038725"/>
              <a:gd name="connsiteY1" fmla="*/ 819150 h 1487955"/>
              <a:gd name="connsiteX2" fmla="*/ 2428875 w 5038725"/>
              <a:gd name="connsiteY2" fmla="*/ 0 h 1487955"/>
              <a:gd name="connsiteX3" fmla="*/ 3400425 w 5038725"/>
              <a:gd name="connsiteY3" fmla="*/ 0 h 1487955"/>
              <a:gd name="connsiteX4" fmla="*/ 3400425 w 5038725"/>
              <a:gd name="connsiteY4" fmla="*/ 790575 h 1487955"/>
              <a:gd name="connsiteX5" fmla="*/ 5038725 w 5038725"/>
              <a:gd name="connsiteY5" fmla="*/ 790575 h 1487955"/>
              <a:gd name="connsiteX6" fmla="*/ 5038725 w 5038725"/>
              <a:gd name="connsiteY6" fmla="*/ 1485900 h 1487955"/>
              <a:gd name="connsiteX7" fmla="*/ 2570 w 5038725"/>
              <a:gd name="connsiteY7" fmla="*/ 1487955 h 1487955"/>
              <a:gd name="connsiteX8" fmla="*/ 0 w 5038725"/>
              <a:gd name="connsiteY8" fmla="*/ 819150 h 1487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7955">
                <a:moveTo>
                  <a:pt x="0" y="819150"/>
                </a:moveTo>
                <a:lnTo>
                  <a:pt x="2428875" y="819150"/>
                </a:lnTo>
                <a:lnTo>
                  <a:pt x="2428875" y="0"/>
                </a:lnTo>
                <a:lnTo>
                  <a:pt x="3400425" y="0"/>
                </a:lnTo>
                <a:lnTo>
                  <a:pt x="3400425" y="790575"/>
                </a:lnTo>
                <a:lnTo>
                  <a:pt x="5038725" y="790575"/>
                </a:lnTo>
                <a:lnTo>
                  <a:pt x="5038725" y="1485900"/>
                </a:lnTo>
                <a:lnTo>
                  <a:pt x="2570" y="1487955"/>
                </a:lnTo>
                <a:cubicBezTo>
                  <a:pt x="1713" y="1265020"/>
                  <a:pt x="857" y="1042085"/>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7" name="円/楕円 66"/>
          <p:cNvSpPr/>
          <p:nvPr/>
        </p:nvSpPr>
        <p:spPr>
          <a:xfrm rot="3222639">
            <a:off x="8143471" y="2908655"/>
            <a:ext cx="620049" cy="304958"/>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円/楕円 67"/>
          <p:cNvSpPr/>
          <p:nvPr/>
        </p:nvSpPr>
        <p:spPr>
          <a:xfrm>
            <a:off x="8333663" y="2993400"/>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9" name="円/楕円 68"/>
          <p:cNvSpPr/>
          <p:nvPr/>
        </p:nvSpPr>
        <p:spPr>
          <a:xfrm>
            <a:off x="8150536" y="2672938"/>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0" name="円/楕円 69"/>
          <p:cNvSpPr/>
          <p:nvPr/>
        </p:nvSpPr>
        <p:spPr>
          <a:xfrm>
            <a:off x="8046056" y="2595211"/>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4" name="円/楕円 93"/>
          <p:cNvSpPr/>
          <p:nvPr/>
        </p:nvSpPr>
        <p:spPr>
          <a:xfrm>
            <a:off x="8308798" y="2853865"/>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5" name="円/楕円 94"/>
          <p:cNvSpPr/>
          <p:nvPr/>
        </p:nvSpPr>
        <p:spPr>
          <a:xfrm>
            <a:off x="8344802" y="2910174"/>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6" name="円/楕円 95"/>
          <p:cNvSpPr/>
          <p:nvPr/>
        </p:nvSpPr>
        <p:spPr>
          <a:xfrm>
            <a:off x="8398286" y="3053547"/>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7" name="円/楕円 96"/>
          <p:cNvSpPr/>
          <p:nvPr/>
        </p:nvSpPr>
        <p:spPr>
          <a:xfrm>
            <a:off x="8411622" y="273080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8" name="円/楕円 97"/>
          <p:cNvSpPr/>
          <p:nvPr/>
        </p:nvSpPr>
        <p:spPr>
          <a:xfrm>
            <a:off x="8475122" y="2932447"/>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9" name="円/楕円 98"/>
          <p:cNvSpPr/>
          <p:nvPr/>
        </p:nvSpPr>
        <p:spPr>
          <a:xfrm>
            <a:off x="8190837" y="2772423"/>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0" name="円/楕円 99"/>
          <p:cNvSpPr/>
          <p:nvPr/>
        </p:nvSpPr>
        <p:spPr>
          <a:xfrm>
            <a:off x="8448307" y="3129048"/>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1" name="円/楕円 100"/>
          <p:cNvSpPr/>
          <p:nvPr/>
        </p:nvSpPr>
        <p:spPr>
          <a:xfrm>
            <a:off x="8268796" y="275268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2" name="円/楕円 101"/>
          <p:cNvSpPr/>
          <p:nvPr/>
        </p:nvSpPr>
        <p:spPr>
          <a:xfrm>
            <a:off x="8228548" y="2946123"/>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3" name="円/楕円 102"/>
          <p:cNvSpPr/>
          <p:nvPr/>
        </p:nvSpPr>
        <p:spPr>
          <a:xfrm>
            <a:off x="8447773" y="2834361"/>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4" name="円/楕円 103"/>
          <p:cNvSpPr/>
          <p:nvPr/>
        </p:nvSpPr>
        <p:spPr>
          <a:xfrm>
            <a:off x="7969860" y="2478566"/>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5" name="円/楕円 104"/>
          <p:cNvSpPr/>
          <p:nvPr/>
        </p:nvSpPr>
        <p:spPr>
          <a:xfrm>
            <a:off x="8529437" y="3155184"/>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6" name="円/楕円 105"/>
          <p:cNvSpPr/>
          <p:nvPr/>
        </p:nvSpPr>
        <p:spPr>
          <a:xfrm>
            <a:off x="8565976" y="3308949"/>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7" name="円/楕円 106"/>
          <p:cNvSpPr/>
          <p:nvPr/>
        </p:nvSpPr>
        <p:spPr>
          <a:xfrm>
            <a:off x="8335618" y="2789813"/>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8" name="円/楕円 107"/>
          <p:cNvSpPr/>
          <p:nvPr/>
        </p:nvSpPr>
        <p:spPr>
          <a:xfrm>
            <a:off x="8168368" y="2882621"/>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 name="円/楕円 108"/>
          <p:cNvSpPr/>
          <p:nvPr/>
        </p:nvSpPr>
        <p:spPr>
          <a:xfrm>
            <a:off x="8489776" y="3042249"/>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 name="円/楕円 109"/>
          <p:cNvSpPr/>
          <p:nvPr/>
        </p:nvSpPr>
        <p:spPr>
          <a:xfrm>
            <a:off x="8280716" y="2887311"/>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1" name="円/楕円 110"/>
          <p:cNvSpPr/>
          <p:nvPr/>
        </p:nvSpPr>
        <p:spPr>
          <a:xfrm>
            <a:off x="8409473" y="2946315"/>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2" name="円/楕円 111"/>
          <p:cNvSpPr/>
          <p:nvPr/>
        </p:nvSpPr>
        <p:spPr>
          <a:xfrm>
            <a:off x="8249259" y="2615923"/>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3" name="円/楕円 112"/>
          <p:cNvSpPr/>
          <p:nvPr/>
        </p:nvSpPr>
        <p:spPr>
          <a:xfrm>
            <a:off x="8112487" y="2713613"/>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nvGrpSpPr>
          <p:cNvPr id="114" name="グループ化 113"/>
          <p:cNvGrpSpPr/>
          <p:nvPr/>
        </p:nvGrpSpPr>
        <p:grpSpPr>
          <a:xfrm rot="1544443">
            <a:off x="7556926" y="3070312"/>
            <a:ext cx="304800" cy="304800"/>
            <a:chOff x="2305050" y="3905250"/>
            <a:chExt cx="304800" cy="304800"/>
          </a:xfrm>
        </p:grpSpPr>
        <p:sp>
          <p:nvSpPr>
            <p:cNvPr id="115" name="円/楕円 114"/>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6" name="直線コネクタ 115"/>
            <p:cNvCxnSpPr>
              <a:endCxn id="115"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2" name="円/楕円 121"/>
          <p:cNvSpPr/>
          <p:nvPr/>
        </p:nvSpPr>
        <p:spPr>
          <a:xfrm>
            <a:off x="8357986" y="5418305"/>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23" name="直線コネクタ 122"/>
          <p:cNvCxnSpPr>
            <a:cxnSpLocks noChangeAspect="1"/>
          </p:cNvCxnSpPr>
          <p:nvPr/>
        </p:nvCxnSpPr>
        <p:spPr>
          <a:xfrm flipV="1">
            <a:off x="8382558" y="4562013"/>
            <a:ext cx="441663" cy="86132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a:cxnSpLocks noChangeAspect="1"/>
          </p:cNvCxnSpPr>
          <p:nvPr/>
        </p:nvCxnSpPr>
        <p:spPr>
          <a:xfrm flipV="1">
            <a:off x="8374938" y="4320048"/>
            <a:ext cx="402717" cy="10961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a:cxnSpLocks noChangeAspect="1"/>
          </p:cNvCxnSpPr>
          <p:nvPr/>
        </p:nvCxnSpPr>
        <p:spPr>
          <a:xfrm flipV="1">
            <a:off x="8401608" y="4904564"/>
            <a:ext cx="405001" cy="50136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a:cxnSpLocks noChangeAspect="1"/>
          </p:cNvCxnSpPr>
          <p:nvPr/>
        </p:nvCxnSpPr>
        <p:spPr>
          <a:xfrm flipV="1">
            <a:off x="8374938" y="5227496"/>
            <a:ext cx="472364" cy="18870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a:cxnSpLocks noChangeAspect="1"/>
          </p:cNvCxnSpPr>
          <p:nvPr/>
        </p:nvCxnSpPr>
        <p:spPr>
          <a:xfrm flipV="1">
            <a:off x="8374938" y="5246495"/>
            <a:ext cx="761878" cy="16971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p:cNvCxnSpPr>
            <a:cxnSpLocks noChangeAspect="1"/>
          </p:cNvCxnSpPr>
          <p:nvPr/>
        </p:nvCxnSpPr>
        <p:spPr>
          <a:xfrm flipV="1">
            <a:off x="8374938" y="5418305"/>
            <a:ext cx="2087863" cy="1423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a:cxnSpLocks noChangeAspect="1"/>
          </p:cNvCxnSpPr>
          <p:nvPr/>
        </p:nvCxnSpPr>
        <p:spPr>
          <a:xfrm>
            <a:off x="8374938" y="5418305"/>
            <a:ext cx="2087863" cy="14713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a:cxnSpLocks noChangeAspect="1"/>
          </p:cNvCxnSpPr>
          <p:nvPr/>
        </p:nvCxnSpPr>
        <p:spPr>
          <a:xfrm>
            <a:off x="8374938" y="5418305"/>
            <a:ext cx="2087863" cy="3135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p:cNvCxnSpPr>
            <a:cxnSpLocks noChangeAspect="1"/>
          </p:cNvCxnSpPr>
          <p:nvPr/>
        </p:nvCxnSpPr>
        <p:spPr>
          <a:xfrm>
            <a:off x="8374938" y="5418305"/>
            <a:ext cx="2087863" cy="45178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円/楕円 160"/>
          <p:cNvSpPr/>
          <p:nvPr/>
        </p:nvSpPr>
        <p:spPr>
          <a:xfrm>
            <a:off x="8281233" y="5463431"/>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2" name="円/楕円 161"/>
          <p:cNvSpPr/>
          <p:nvPr/>
        </p:nvSpPr>
        <p:spPr>
          <a:xfrm>
            <a:off x="8098106" y="5142969"/>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3" name="円/楕円 162"/>
          <p:cNvSpPr/>
          <p:nvPr/>
        </p:nvSpPr>
        <p:spPr>
          <a:xfrm>
            <a:off x="7993626" y="5065242"/>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4" name="円/楕円 163"/>
          <p:cNvSpPr/>
          <p:nvPr/>
        </p:nvSpPr>
        <p:spPr>
          <a:xfrm>
            <a:off x="8256368" y="5323896"/>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5" name="円/楕円 164"/>
          <p:cNvSpPr/>
          <p:nvPr/>
        </p:nvSpPr>
        <p:spPr>
          <a:xfrm>
            <a:off x="8292372" y="5380205"/>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6" name="円/楕円 165"/>
          <p:cNvSpPr/>
          <p:nvPr/>
        </p:nvSpPr>
        <p:spPr>
          <a:xfrm>
            <a:off x="8345856" y="5523578"/>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7" name="円/楕円 166"/>
          <p:cNvSpPr/>
          <p:nvPr/>
        </p:nvSpPr>
        <p:spPr>
          <a:xfrm>
            <a:off x="8359192" y="5200840"/>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8" name="円/楕円 167"/>
          <p:cNvSpPr/>
          <p:nvPr/>
        </p:nvSpPr>
        <p:spPr>
          <a:xfrm>
            <a:off x="8422692" y="5402478"/>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9" name="円/楕円 168"/>
          <p:cNvSpPr/>
          <p:nvPr/>
        </p:nvSpPr>
        <p:spPr>
          <a:xfrm>
            <a:off x="8138407" y="5242454"/>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0" name="円/楕円 169"/>
          <p:cNvSpPr/>
          <p:nvPr/>
        </p:nvSpPr>
        <p:spPr>
          <a:xfrm>
            <a:off x="8395877" y="5599079"/>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1" name="円/楕円 170"/>
          <p:cNvSpPr/>
          <p:nvPr/>
        </p:nvSpPr>
        <p:spPr>
          <a:xfrm>
            <a:off x="8216366" y="5222720"/>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2" name="円/楕円 171"/>
          <p:cNvSpPr/>
          <p:nvPr/>
        </p:nvSpPr>
        <p:spPr>
          <a:xfrm>
            <a:off x="8176118" y="5416154"/>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3" name="円/楕円 172"/>
          <p:cNvSpPr/>
          <p:nvPr/>
        </p:nvSpPr>
        <p:spPr>
          <a:xfrm>
            <a:off x="8395343" y="5304392"/>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4" name="円/楕円 173"/>
          <p:cNvSpPr/>
          <p:nvPr/>
        </p:nvSpPr>
        <p:spPr>
          <a:xfrm>
            <a:off x="7917430" y="4948597"/>
            <a:ext cx="36000" cy="3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5" name="円/楕円 174"/>
          <p:cNvSpPr/>
          <p:nvPr/>
        </p:nvSpPr>
        <p:spPr>
          <a:xfrm>
            <a:off x="8477007" y="5625215"/>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6" name="円/楕円 175"/>
          <p:cNvSpPr/>
          <p:nvPr/>
        </p:nvSpPr>
        <p:spPr>
          <a:xfrm>
            <a:off x="8513546" y="5778980"/>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9" name="円/楕円 178"/>
          <p:cNvSpPr/>
          <p:nvPr/>
        </p:nvSpPr>
        <p:spPr>
          <a:xfrm>
            <a:off x="8283188" y="5259844"/>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0" name="円/楕円 179"/>
          <p:cNvSpPr/>
          <p:nvPr/>
        </p:nvSpPr>
        <p:spPr>
          <a:xfrm>
            <a:off x="8115938" y="5352652"/>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1" name="円/楕円 180"/>
          <p:cNvSpPr/>
          <p:nvPr/>
        </p:nvSpPr>
        <p:spPr>
          <a:xfrm>
            <a:off x="8437346" y="5512280"/>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2" name="円/楕円 181"/>
          <p:cNvSpPr/>
          <p:nvPr/>
        </p:nvSpPr>
        <p:spPr>
          <a:xfrm>
            <a:off x="8228286" y="5357342"/>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3" name="円/楕円 182"/>
          <p:cNvSpPr/>
          <p:nvPr/>
        </p:nvSpPr>
        <p:spPr>
          <a:xfrm>
            <a:off x="8357043" y="5416346"/>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4" name="円/楕円 183"/>
          <p:cNvSpPr/>
          <p:nvPr/>
        </p:nvSpPr>
        <p:spPr>
          <a:xfrm>
            <a:off x="8196829" y="5085954"/>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5" name="円/楕円 184"/>
          <p:cNvSpPr/>
          <p:nvPr/>
        </p:nvSpPr>
        <p:spPr>
          <a:xfrm>
            <a:off x="8060057" y="5183644"/>
            <a:ext cx="36000" cy="3600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6" name="円/楕円 185"/>
          <p:cNvSpPr/>
          <p:nvPr/>
        </p:nvSpPr>
        <p:spPr>
          <a:xfrm>
            <a:off x="6344347" y="5203538"/>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7" name="円/楕円 186"/>
          <p:cNvSpPr/>
          <p:nvPr/>
        </p:nvSpPr>
        <p:spPr>
          <a:xfrm>
            <a:off x="6497560" y="5279039"/>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8" name="円/楕円 187"/>
          <p:cNvSpPr/>
          <p:nvPr/>
        </p:nvSpPr>
        <p:spPr>
          <a:xfrm>
            <a:off x="7053682" y="5289911"/>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9" name="円/楕円 188"/>
          <p:cNvSpPr/>
          <p:nvPr/>
        </p:nvSpPr>
        <p:spPr>
          <a:xfrm>
            <a:off x="6653329" y="5217640"/>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0" name="円/楕円 189"/>
          <p:cNvSpPr/>
          <p:nvPr/>
        </p:nvSpPr>
        <p:spPr>
          <a:xfrm>
            <a:off x="5779192" y="5276563"/>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1" name="円/楕円 190"/>
          <p:cNvSpPr/>
          <p:nvPr/>
        </p:nvSpPr>
        <p:spPr>
          <a:xfrm>
            <a:off x="5520123" y="5213731"/>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2" name="円/楕円 191"/>
          <p:cNvSpPr/>
          <p:nvPr/>
        </p:nvSpPr>
        <p:spPr>
          <a:xfrm>
            <a:off x="5615542" y="5268442"/>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3" name="円/楕円 192"/>
          <p:cNvSpPr/>
          <p:nvPr/>
        </p:nvSpPr>
        <p:spPr>
          <a:xfrm>
            <a:off x="5897566" y="5214377"/>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4" name="円/楕円 193"/>
          <p:cNvSpPr/>
          <p:nvPr/>
        </p:nvSpPr>
        <p:spPr>
          <a:xfrm>
            <a:off x="6212971" y="5304392"/>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5" name="円/楕円 194"/>
          <p:cNvSpPr/>
          <p:nvPr/>
        </p:nvSpPr>
        <p:spPr>
          <a:xfrm>
            <a:off x="6050970" y="5228294"/>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6" name="円/楕円 195"/>
          <p:cNvSpPr/>
          <p:nvPr/>
        </p:nvSpPr>
        <p:spPr>
          <a:xfrm>
            <a:off x="6822591" y="5298063"/>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7" name="円/楕円 196"/>
          <p:cNvSpPr/>
          <p:nvPr/>
        </p:nvSpPr>
        <p:spPr>
          <a:xfrm>
            <a:off x="7066229" y="5981711"/>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8" name="円/楕円 197"/>
          <p:cNvSpPr/>
          <p:nvPr/>
        </p:nvSpPr>
        <p:spPr>
          <a:xfrm>
            <a:off x="7148000" y="6057212"/>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9" name="円/楕円 198"/>
          <p:cNvSpPr/>
          <p:nvPr/>
        </p:nvSpPr>
        <p:spPr>
          <a:xfrm>
            <a:off x="6813107" y="6044095"/>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0" name="円/楕円 199"/>
          <p:cNvSpPr/>
          <p:nvPr/>
        </p:nvSpPr>
        <p:spPr>
          <a:xfrm>
            <a:off x="8160002" y="5999711"/>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1" name="円/楕円 200"/>
          <p:cNvSpPr/>
          <p:nvPr/>
        </p:nvSpPr>
        <p:spPr>
          <a:xfrm>
            <a:off x="6126384" y="6053090"/>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2" name="円/楕円 201"/>
          <p:cNvSpPr/>
          <p:nvPr/>
        </p:nvSpPr>
        <p:spPr>
          <a:xfrm>
            <a:off x="5660971" y="5991904"/>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3" name="円/楕円 202"/>
          <p:cNvSpPr/>
          <p:nvPr/>
        </p:nvSpPr>
        <p:spPr>
          <a:xfrm>
            <a:off x="5937368" y="6046615"/>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4" name="円/楕円 203"/>
          <p:cNvSpPr/>
          <p:nvPr/>
        </p:nvSpPr>
        <p:spPr>
          <a:xfrm>
            <a:off x="6319405" y="5992550"/>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5" name="円/楕円 204"/>
          <p:cNvSpPr/>
          <p:nvPr/>
        </p:nvSpPr>
        <p:spPr>
          <a:xfrm>
            <a:off x="8401469" y="6035711"/>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6" name="円/楕円 205"/>
          <p:cNvSpPr/>
          <p:nvPr/>
        </p:nvSpPr>
        <p:spPr>
          <a:xfrm>
            <a:off x="6572822" y="6006467"/>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7" name="円/楕円 206"/>
          <p:cNvSpPr/>
          <p:nvPr/>
        </p:nvSpPr>
        <p:spPr>
          <a:xfrm>
            <a:off x="7473031" y="6053376"/>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8" name="円/楕円 207"/>
          <p:cNvSpPr/>
          <p:nvPr/>
        </p:nvSpPr>
        <p:spPr>
          <a:xfrm>
            <a:off x="5414522" y="5580439"/>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9" name="円/楕円 208"/>
          <p:cNvSpPr/>
          <p:nvPr/>
        </p:nvSpPr>
        <p:spPr>
          <a:xfrm>
            <a:off x="5396522" y="5304392"/>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0" name="円/楕円 209"/>
          <p:cNvSpPr/>
          <p:nvPr/>
        </p:nvSpPr>
        <p:spPr>
          <a:xfrm>
            <a:off x="5357070" y="5477659"/>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1" name="円/楕円 210"/>
          <p:cNvSpPr/>
          <p:nvPr/>
        </p:nvSpPr>
        <p:spPr>
          <a:xfrm>
            <a:off x="7802759" y="6013813"/>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2" name="円/楕円 211"/>
          <p:cNvSpPr/>
          <p:nvPr/>
        </p:nvSpPr>
        <p:spPr>
          <a:xfrm>
            <a:off x="5396522" y="5750837"/>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3" name="円/楕円 212"/>
          <p:cNvSpPr/>
          <p:nvPr/>
        </p:nvSpPr>
        <p:spPr>
          <a:xfrm>
            <a:off x="5365453" y="5945695"/>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4" name="円/楕円 213"/>
          <p:cNvSpPr/>
          <p:nvPr/>
        </p:nvSpPr>
        <p:spPr>
          <a:xfrm>
            <a:off x="5512072" y="6053376"/>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5" name="円/楕円 214"/>
          <p:cNvSpPr/>
          <p:nvPr/>
        </p:nvSpPr>
        <p:spPr>
          <a:xfrm>
            <a:off x="7272407" y="5218381"/>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6" name="円/楕円 215"/>
          <p:cNvSpPr/>
          <p:nvPr/>
        </p:nvSpPr>
        <p:spPr>
          <a:xfrm>
            <a:off x="7517250" y="5290038"/>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7" name="円/楕円 216"/>
          <p:cNvSpPr/>
          <p:nvPr/>
        </p:nvSpPr>
        <p:spPr>
          <a:xfrm>
            <a:off x="7788236" y="5283263"/>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8" name="円/楕円 217"/>
          <p:cNvSpPr/>
          <p:nvPr/>
        </p:nvSpPr>
        <p:spPr>
          <a:xfrm>
            <a:off x="7850872" y="5047242"/>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9" name="円/楕円 218"/>
          <p:cNvSpPr/>
          <p:nvPr/>
        </p:nvSpPr>
        <p:spPr>
          <a:xfrm>
            <a:off x="7850872" y="4761921"/>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0" name="円/楕円 219"/>
          <p:cNvSpPr/>
          <p:nvPr/>
        </p:nvSpPr>
        <p:spPr>
          <a:xfrm>
            <a:off x="7789390" y="4868126"/>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1" name="円/楕円 220"/>
          <p:cNvSpPr/>
          <p:nvPr/>
        </p:nvSpPr>
        <p:spPr>
          <a:xfrm>
            <a:off x="7850872" y="4526337"/>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2" name="円/楕円 221"/>
          <p:cNvSpPr/>
          <p:nvPr/>
        </p:nvSpPr>
        <p:spPr>
          <a:xfrm>
            <a:off x="7811635" y="4364784"/>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3" name="円/楕円 222"/>
          <p:cNvSpPr/>
          <p:nvPr/>
        </p:nvSpPr>
        <p:spPr>
          <a:xfrm>
            <a:off x="7997221" y="4340553"/>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4" name="円/楕円 223"/>
          <p:cNvSpPr/>
          <p:nvPr/>
        </p:nvSpPr>
        <p:spPr>
          <a:xfrm>
            <a:off x="8329991" y="4316961"/>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5" name="円/楕円 224"/>
          <p:cNvSpPr/>
          <p:nvPr/>
        </p:nvSpPr>
        <p:spPr>
          <a:xfrm>
            <a:off x="8150079" y="4306166"/>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6" name="円/楕円 225"/>
          <p:cNvSpPr/>
          <p:nvPr/>
        </p:nvSpPr>
        <p:spPr>
          <a:xfrm>
            <a:off x="9311907" y="5967592"/>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7" name="円/楕円 226"/>
          <p:cNvSpPr/>
          <p:nvPr/>
        </p:nvSpPr>
        <p:spPr>
          <a:xfrm>
            <a:off x="9553374" y="6003592"/>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8" name="円/楕円 227"/>
          <p:cNvSpPr/>
          <p:nvPr/>
        </p:nvSpPr>
        <p:spPr>
          <a:xfrm>
            <a:off x="8624936" y="6021257"/>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9" name="円/楕円 228"/>
          <p:cNvSpPr/>
          <p:nvPr/>
        </p:nvSpPr>
        <p:spPr>
          <a:xfrm>
            <a:off x="8954664" y="5981694"/>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0" name="円/楕円 229"/>
          <p:cNvSpPr/>
          <p:nvPr/>
        </p:nvSpPr>
        <p:spPr>
          <a:xfrm>
            <a:off x="10120190" y="5988987"/>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1" name="円/楕円 230"/>
          <p:cNvSpPr/>
          <p:nvPr/>
        </p:nvSpPr>
        <p:spPr>
          <a:xfrm>
            <a:off x="10361657" y="6024987"/>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2" name="円/楕円 231"/>
          <p:cNvSpPr/>
          <p:nvPr/>
        </p:nvSpPr>
        <p:spPr>
          <a:xfrm>
            <a:off x="9762947" y="6003089"/>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3" name="円/楕円 232"/>
          <p:cNvSpPr/>
          <p:nvPr/>
        </p:nvSpPr>
        <p:spPr>
          <a:xfrm>
            <a:off x="10480432" y="5927694"/>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4" name="円/楕円 233"/>
          <p:cNvSpPr/>
          <p:nvPr/>
        </p:nvSpPr>
        <p:spPr>
          <a:xfrm>
            <a:off x="10474826" y="5786837"/>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5" name="円/楕円 234"/>
          <p:cNvSpPr/>
          <p:nvPr/>
        </p:nvSpPr>
        <p:spPr>
          <a:xfrm>
            <a:off x="10385022" y="5861364"/>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6" name="円/楕円 235"/>
          <p:cNvSpPr/>
          <p:nvPr/>
        </p:nvSpPr>
        <p:spPr>
          <a:xfrm>
            <a:off x="10379416" y="5720507"/>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7" name="円/楕円 236"/>
          <p:cNvSpPr/>
          <p:nvPr/>
        </p:nvSpPr>
        <p:spPr>
          <a:xfrm>
            <a:off x="10264552" y="5804009"/>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8" name="円/楕円 237"/>
          <p:cNvSpPr/>
          <p:nvPr/>
        </p:nvSpPr>
        <p:spPr>
          <a:xfrm>
            <a:off x="10258946" y="5663152"/>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9" name="円/楕円 238"/>
          <p:cNvSpPr/>
          <p:nvPr/>
        </p:nvSpPr>
        <p:spPr>
          <a:xfrm>
            <a:off x="10280576" y="5613630"/>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0" name="円/楕円 239"/>
          <p:cNvSpPr/>
          <p:nvPr/>
        </p:nvSpPr>
        <p:spPr>
          <a:xfrm>
            <a:off x="10274970" y="5472773"/>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1" name="円/楕円 240"/>
          <p:cNvSpPr/>
          <p:nvPr/>
        </p:nvSpPr>
        <p:spPr>
          <a:xfrm>
            <a:off x="10353972" y="5523475"/>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2" name="円/楕円 241"/>
          <p:cNvSpPr/>
          <p:nvPr/>
        </p:nvSpPr>
        <p:spPr>
          <a:xfrm>
            <a:off x="10348366" y="5382618"/>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3" name="円/楕円 242"/>
          <p:cNvSpPr/>
          <p:nvPr/>
        </p:nvSpPr>
        <p:spPr>
          <a:xfrm>
            <a:off x="10428119" y="5647757"/>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4" name="円/楕円 243"/>
          <p:cNvSpPr/>
          <p:nvPr/>
        </p:nvSpPr>
        <p:spPr>
          <a:xfrm>
            <a:off x="10422513" y="5506900"/>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5" name="円/楕円 244"/>
          <p:cNvSpPr/>
          <p:nvPr/>
        </p:nvSpPr>
        <p:spPr>
          <a:xfrm>
            <a:off x="10447121" y="5440738"/>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6" name="円/楕円 245"/>
          <p:cNvSpPr/>
          <p:nvPr/>
        </p:nvSpPr>
        <p:spPr>
          <a:xfrm>
            <a:off x="10441515" y="5299881"/>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7" name="円/楕円 246"/>
          <p:cNvSpPr/>
          <p:nvPr/>
        </p:nvSpPr>
        <p:spPr>
          <a:xfrm>
            <a:off x="10493691" y="5665757"/>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8" name="円/楕円 247"/>
          <p:cNvSpPr/>
          <p:nvPr/>
        </p:nvSpPr>
        <p:spPr>
          <a:xfrm>
            <a:off x="10488085" y="5524900"/>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9" name="円/楕円 248"/>
          <p:cNvSpPr/>
          <p:nvPr/>
        </p:nvSpPr>
        <p:spPr>
          <a:xfrm>
            <a:off x="10017403" y="5405954"/>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50" name="円/楕円 249"/>
          <p:cNvSpPr/>
          <p:nvPr/>
        </p:nvSpPr>
        <p:spPr>
          <a:xfrm>
            <a:off x="10096405" y="5456656"/>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51" name="円/楕円 250"/>
          <p:cNvSpPr/>
          <p:nvPr/>
        </p:nvSpPr>
        <p:spPr>
          <a:xfrm>
            <a:off x="10090799" y="5315799"/>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52" name="円/楕円 251"/>
          <p:cNvSpPr/>
          <p:nvPr/>
        </p:nvSpPr>
        <p:spPr>
          <a:xfrm>
            <a:off x="10164946" y="5440081"/>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53" name="円/楕円 252"/>
          <p:cNvSpPr/>
          <p:nvPr/>
        </p:nvSpPr>
        <p:spPr>
          <a:xfrm>
            <a:off x="10189554" y="5373919"/>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61" name="円/楕円 260"/>
          <p:cNvSpPr/>
          <p:nvPr/>
        </p:nvSpPr>
        <p:spPr>
          <a:xfrm>
            <a:off x="9530242" y="5177605"/>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62" name="円/楕円 261"/>
          <p:cNvSpPr/>
          <p:nvPr/>
        </p:nvSpPr>
        <p:spPr>
          <a:xfrm>
            <a:off x="9771709" y="5213605"/>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63" name="円/楕円 262"/>
          <p:cNvSpPr/>
          <p:nvPr/>
        </p:nvSpPr>
        <p:spPr>
          <a:xfrm>
            <a:off x="8843271" y="5231270"/>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64" name="円/楕円 263"/>
          <p:cNvSpPr/>
          <p:nvPr/>
        </p:nvSpPr>
        <p:spPr>
          <a:xfrm>
            <a:off x="9172999" y="5191707"/>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65" name="円/楕円 264"/>
          <p:cNvSpPr/>
          <p:nvPr/>
        </p:nvSpPr>
        <p:spPr>
          <a:xfrm>
            <a:off x="10338525" y="5199000"/>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66" name="円/楕円 265"/>
          <p:cNvSpPr/>
          <p:nvPr/>
        </p:nvSpPr>
        <p:spPr>
          <a:xfrm>
            <a:off x="10158380" y="5200840"/>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67" name="円/楕円 266"/>
          <p:cNvSpPr/>
          <p:nvPr/>
        </p:nvSpPr>
        <p:spPr>
          <a:xfrm>
            <a:off x="9981282" y="5213102"/>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68" name="円/楕円 267"/>
          <p:cNvSpPr/>
          <p:nvPr/>
        </p:nvSpPr>
        <p:spPr>
          <a:xfrm>
            <a:off x="8526667" y="4296923"/>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69" name="円/楕円 268"/>
          <p:cNvSpPr/>
          <p:nvPr/>
        </p:nvSpPr>
        <p:spPr>
          <a:xfrm>
            <a:off x="8723344" y="4322553"/>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0" name="円/楕円 269"/>
          <p:cNvSpPr/>
          <p:nvPr/>
        </p:nvSpPr>
        <p:spPr>
          <a:xfrm>
            <a:off x="8836057" y="4351900"/>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1" name="円/楕円 270"/>
          <p:cNvSpPr/>
          <p:nvPr/>
        </p:nvSpPr>
        <p:spPr>
          <a:xfrm>
            <a:off x="8783813" y="4508170"/>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2" name="円/楕円 271"/>
          <p:cNvSpPr/>
          <p:nvPr/>
        </p:nvSpPr>
        <p:spPr>
          <a:xfrm>
            <a:off x="8806221" y="4715646"/>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3" name="円/楕円 272"/>
          <p:cNvSpPr/>
          <p:nvPr/>
        </p:nvSpPr>
        <p:spPr>
          <a:xfrm>
            <a:off x="8836057" y="4922397"/>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4" name="円/楕円 273"/>
          <p:cNvSpPr/>
          <p:nvPr/>
        </p:nvSpPr>
        <p:spPr>
          <a:xfrm>
            <a:off x="8815143" y="5072431"/>
            <a:ext cx="36000" cy="36000"/>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54" name="正方形/長方形 253"/>
          <p:cNvSpPr/>
          <p:nvPr/>
        </p:nvSpPr>
        <p:spPr>
          <a:xfrm>
            <a:off x="-19007" y="4280852"/>
            <a:ext cx="5251755" cy="18728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5" name="グループ化 254"/>
          <p:cNvGrpSpPr/>
          <p:nvPr/>
        </p:nvGrpSpPr>
        <p:grpSpPr>
          <a:xfrm rot="1544443">
            <a:off x="2739366" y="5219642"/>
            <a:ext cx="304800" cy="304800"/>
            <a:chOff x="2305050" y="3905250"/>
            <a:chExt cx="304800" cy="304800"/>
          </a:xfrm>
        </p:grpSpPr>
        <p:sp>
          <p:nvSpPr>
            <p:cNvPr id="256" name="円/楕円 255"/>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7" name="直線コネクタ 256"/>
            <p:cNvCxnSpPr>
              <a:endCxn id="256"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8" name="星 5 257"/>
          <p:cNvSpPr/>
          <p:nvPr/>
        </p:nvSpPr>
        <p:spPr>
          <a:xfrm>
            <a:off x="3890878" y="4538616"/>
            <a:ext cx="279799" cy="279799"/>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59" name="星 5 258"/>
          <p:cNvSpPr/>
          <p:nvPr/>
        </p:nvSpPr>
        <p:spPr>
          <a:xfrm>
            <a:off x="4490296" y="5240159"/>
            <a:ext cx="279799" cy="279799"/>
          </a:xfrm>
          <a:prstGeom prst="star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60" name="星 5 259"/>
          <p:cNvSpPr/>
          <p:nvPr/>
        </p:nvSpPr>
        <p:spPr>
          <a:xfrm>
            <a:off x="1370524" y="4792482"/>
            <a:ext cx="279799" cy="279799"/>
          </a:xfrm>
          <a:prstGeom prst="star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75" name="テキスト ボックス 274"/>
          <p:cNvSpPr txBox="1"/>
          <p:nvPr/>
        </p:nvSpPr>
        <p:spPr>
          <a:xfrm>
            <a:off x="4516133" y="4932382"/>
            <a:ext cx="507924" cy="307777"/>
          </a:xfrm>
          <a:prstGeom prst="rect">
            <a:avLst/>
          </a:prstGeom>
          <a:noFill/>
        </p:spPr>
        <p:txBody>
          <a:bodyPr wrap="square" rtlCol="0">
            <a:spAutoFit/>
          </a:bodyPr>
          <a:lstStyle/>
          <a:p>
            <a:r>
              <a:rPr kumimoji="1" lang="en-US" altLang="ja-JP" sz="1400" dirty="0" smtClean="0">
                <a:solidFill>
                  <a:srgbClr val="0070C0"/>
                </a:solidFill>
              </a:rPr>
              <a:t>LM</a:t>
            </a:r>
            <a:r>
              <a:rPr lang="en-US" altLang="ja-JP" sz="1400" dirty="0">
                <a:solidFill>
                  <a:srgbClr val="0070C0"/>
                </a:solidFill>
              </a:rPr>
              <a:t>1</a:t>
            </a:r>
            <a:endParaRPr kumimoji="1" lang="ja-JP" altLang="en-US" sz="1400" dirty="0">
              <a:solidFill>
                <a:srgbClr val="0070C0"/>
              </a:solidFill>
            </a:endParaRPr>
          </a:p>
        </p:txBody>
      </p:sp>
      <p:sp>
        <p:nvSpPr>
          <p:cNvPr id="276" name="テキスト ボックス 275"/>
          <p:cNvSpPr txBox="1"/>
          <p:nvPr/>
        </p:nvSpPr>
        <p:spPr>
          <a:xfrm>
            <a:off x="4038908" y="4344806"/>
            <a:ext cx="507924" cy="307777"/>
          </a:xfrm>
          <a:prstGeom prst="rect">
            <a:avLst/>
          </a:prstGeom>
          <a:noFill/>
        </p:spPr>
        <p:txBody>
          <a:bodyPr wrap="square" rtlCol="0">
            <a:spAutoFit/>
          </a:bodyPr>
          <a:lstStyle/>
          <a:p>
            <a:r>
              <a:rPr kumimoji="1" lang="en-US" altLang="ja-JP" sz="1400" dirty="0" smtClean="0">
                <a:solidFill>
                  <a:schemeClr val="accent2"/>
                </a:solidFill>
              </a:rPr>
              <a:t>LM2</a:t>
            </a:r>
            <a:endParaRPr kumimoji="1" lang="ja-JP" altLang="en-US" sz="1400" dirty="0">
              <a:solidFill>
                <a:schemeClr val="accent2"/>
              </a:solidFill>
            </a:endParaRPr>
          </a:p>
        </p:txBody>
      </p:sp>
      <p:sp>
        <p:nvSpPr>
          <p:cNvPr id="277" name="テキスト ボックス 276"/>
          <p:cNvSpPr txBox="1"/>
          <p:nvPr/>
        </p:nvSpPr>
        <p:spPr>
          <a:xfrm>
            <a:off x="1584439" y="4587226"/>
            <a:ext cx="507924" cy="307777"/>
          </a:xfrm>
          <a:prstGeom prst="rect">
            <a:avLst/>
          </a:prstGeom>
          <a:noFill/>
        </p:spPr>
        <p:txBody>
          <a:bodyPr wrap="square" rtlCol="0">
            <a:spAutoFit/>
          </a:bodyPr>
          <a:lstStyle/>
          <a:p>
            <a:r>
              <a:rPr kumimoji="1" lang="en-US" altLang="ja-JP" sz="1400" dirty="0" smtClean="0">
                <a:solidFill>
                  <a:srgbClr val="00B050"/>
                </a:solidFill>
              </a:rPr>
              <a:t>LM3</a:t>
            </a:r>
            <a:endParaRPr kumimoji="1" lang="ja-JP" altLang="en-US" sz="1400" dirty="0">
              <a:solidFill>
                <a:srgbClr val="00B050"/>
              </a:solidFill>
            </a:endParaRPr>
          </a:p>
        </p:txBody>
      </p:sp>
      <p:sp>
        <p:nvSpPr>
          <p:cNvPr id="278" name="テキスト ボックス 277"/>
          <p:cNvSpPr txBox="1"/>
          <p:nvPr/>
        </p:nvSpPr>
        <p:spPr>
          <a:xfrm>
            <a:off x="-17926" y="4300548"/>
            <a:ext cx="1426679" cy="369332"/>
          </a:xfrm>
          <a:prstGeom prst="rect">
            <a:avLst/>
          </a:prstGeom>
          <a:noFill/>
        </p:spPr>
        <p:txBody>
          <a:bodyPr wrap="square" rtlCol="0">
            <a:spAutoFit/>
          </a:bodyPr>
          <a:lstStyle/>
          <a:p>
            <a:r>
              <a:rPr kumimoji="1" lang="ja-JP" altLang="en-US" dirty="0" smtClean="0"/>
              <a:t>特徴ベース</a:t>
            </a:r>
            <a:endParaRPr kumimoji="1" lang="ja-JP" altLang="en-US" dirty="0"/>
          </a:p>
        </p:txBody>
      </p:sp>
      <p:grpSp>
        <p:nvGrpSpPr>
          <p:cNvPr id="282" name="グループ化 281"/>
          <p:cNvGrpSpPr/>
          <p:nvPr/>
        </p:nvGrpSpPr>
        <p:grpSpPr>
          <a:xfrm>
            <a:off x="2567814" y="4917663"/>
            <a:ext cx="632116" cy="866383"/>
            <a:chOff x="2638713" y="581632"/>
            <a:chExt cx="632116" cy="866383"/>
          </a:xfrm>
          <a:solidFill>
            <a:schemeClr val="tx1"/>
          </a:solidFill>
        </p:grpSpPr>
        <p:sp>
          <p:nvSpPr>
            <p:cNvPr id="283" name="円/楕円 282"/>
            <p:cNvSpPr/>
            <p:nvPr/>
          </p:nvSpPr>
          <p:spPr>
            <a:xfrm>
              <a:off x="3002516" y="1096466"/>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84" name="円/楕円 283"/>
            <p:cNvSpPr/>
            <p:nvPr/>
          </p:nvSpPr>
          <p:spPr>
            <a:xfrm>
              <a:off x="2819389" y="776004"/>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85" name="円/楕円 284"/>
            <p:cNvSpPr/>
            <p:nvPr/>
          </p:nvSpPr>
          <p:spPr>
            <a:xfrm>
              <a:off x="2714909" y="698277"/>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86" name="円/楕円 285"/>
            <p:cNvSpPr/>
            <p:nvPr/>
          </p:nvSpPr>
          <p:spPr>
            <a:xfrm>
              <a:off x="2977651" y="956931"/>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87" name="円/楕円 286"/>
            <p:cNvSpPr/>
            <p:nvPr/>
          </p:nvSpPr>
          <p:spPr>
            <a:xfrm>
              <a:off x="3013655" y="1013240"/>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88" name="円/楕円 287"/>
            <p:cNvSpPr/>
            <p:nvPr/>
          </p:nvSpPr>
          <p:spPr>
            <a:xfrm>
              <a:off x="3067139" y="1156613"/>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89" name="円/楕円 288"/>
            <p:cNvSpPr/>
            <p:nvPr/>
          </p:nvSpPr>
          <p:spPr>
            <a:xfrm>
              <a:off x="3080475" y="833875"/>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0" name="円/楕円 289"/>
            <p:cNvSpPr/>
            <p:nvPr/>
          </p:nvSpPr>
          <p:spPr>
            <a:xfrm>
              <a:off x="3143975" y="1035513"/>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1" name="円/楕円 290"/>
            <p:cNvSpPr/>
            <p:nvPr/>
          </p:nvSpPr>
          <p:spPr>
            <a:xfrm>
              <a:off x="2859690" y="87548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2" name="円/楕円 291"/>
            <p:cNvSpPr/>
            <p:nvPr/>
          </p:nvSpPr>
          <p:spPr>
            <a:xfrm>
              <a:off x="3117160" y="1232114"/>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3" name="円/楕円 292"/>
            <p:cNvSpPr/>
            <p:nvPr/>
          </p:nvSpPr>
          <p:spPr>
            <a:xfrm>
              <a:off x="2937649" y="855755"/>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4" name="円/楕円 293"/>
            <p:cNvSpPr/>
            <p:nvPr/>
          </p:nvSpPr>
          <p:spPr>
            <a:xfrm>
              <a:off x="2897401" y="104918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5" name="円/楕円 294"/>
            <p:cNvSpPr/>
            <p:nvPr/>
          </p:nvSpPr>
          <p:spPr>
            <a:xfrm>
              <a:off x="3116626" y="937427"/>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6" name="円/楕円 295"/>
            <p:cNvSpPr/>
            <p:nvPr/>
          </p:nvSpPr>
          <p:spPr>
            <a:xfrm>
              <a:off x="2638713" y="581632"/>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7" name="円/楕円 296"/>
            <p:cNvSpPr/>
            <p:nvPr/>
          </p:nvSpPr>
          <p:spPr>
            <a:xfrm>
              <a:off x="3198290" y="1258250"/>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8" name="円/楕円 297"/>
            <p:cNvSpPr/>
            <p:nvPr/>
          </p:nvSpPr>
          <p:spPr>
            <a:xfrm>
              <a:off x="3234829" y="1412015"/>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9" name="円/楕円 298"/>
            <p:cNvSpPr/>
            <p:nvPr/>
          </p:nvSpPr>
          <p:spPr>
            <a:xfrm>
              <a:off x="3004471" y="89287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0" name="円/楕円 299"/>
            <p:cNvSpPr/>
            <p:nvPr/>
          </p:nvSpPr>
          <p:spPr>
            <a:xfrm>
              <a:off x="2837221" y="985687"/>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1" name="円/楕円 300"/>
            <p:cNvSpPr/>
            <p:nvPr/>
          </p:nvSpPr>
          <p:spPr>
            <a:xfrm>
              <a:off x="3158629" y="1145315"/>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2" name="円/楕円 301"/>
            <p:cNvSpPr/>
            <p:nvPr/>
          </p:nvSpPr>
          <p:spPr>
            <a:xfrm>
              <a:off x="2949569" y="990377"/>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3" name="円/楕円 302"/>
            <p:cNvSpPr/>
            <p:nvPr/>
          </p:nvSpPr>
          <p:spPr>
            <a:xfrm>
              <a:off x="3078326" y="1049381"/>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4" name="円/楕円 303"/>
            <p:cNvSpPr/>
            <p:nvPr/>
          </p:nvSpPr>
          <p:spPr>
            <a:xfrm>
              <a:off x="2918112" y="71898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5" name="円/楕円 304"/>
            <p:cNvSpPr/>
            <p:nvPr/>
          </p:nvSpPr>
          <p:spPr>
            <a:xfrm>
              <a:off x="2781340" y="81667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3" name="グループ化 2"/>
          <p:cNvGrpSpPr/>
          <p:nvPr/>
        </p:nvGrpSpPr>
        <p:grpSpPr>
          <a:xfrm>
            <a:off x="3847126" y="4537080"/>
            <a:ext cx="398635" cy="413477"/>
            <a:chOff x="3169456" y="3241406"/>
            <a:chExt cx="398635" cy="413477"/>
          </a:xfrm>
          <a:solidFill>
            <a:schemeClr val="accent2"/>
          </a:solidFill>
        </p:grpSpPr>
        <p:sp>
          <p:nvSpPr>
            <p:cNvPr id="307" name="円/楕円 306"/>
            <p:cNvSpPr/>
            <p:nvPr/>
          </p:nvSpPr>
          <p:spPr>
            <a:xfrm>
              <a:off x="3390632" y="3618883"/>
              <a:ext cx="36000" cy="36000"/>
            </a:xfrm>
            <a:prstGeom prst="ellipse">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8" name="円/楕円 307"/>
            <p:cNvSpPr/>
            <p:nvPr/>
          </p:nvSpPr>
          <p:spPr>
            <a:xfrm>
              <a:off x="3207505" y="3298421"/>
              <a:ext cx="36000" cy="36000"/>
            </a:xfrm>
            <a:prstGeom prst="ellipse">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0" name="円/楕円 309"/>
            <p:cNvSpPr/>
            <p:nvPr/>
          </p:nvSpPr>
          <p:spPr>
            <a:xfrm>
              <a:off x="3365767" y="3479348"/>
              <a:ext cx="36000" cy="36000"/>
            </a:xfrm>
            <a:prstGeom prst="ellipse">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1" name="円/楕円 310"/>
            <p:cNvSpPr/>
            <p:nvPr/>
          </p:nvSpPr>
          <p:spPr>
            <a:xfrm>
              <a:off x="3401771" y="3535657"/>
              <a:ext cx="36000" cy="36000"/>
            </a:xfrm>
            <a:prstGeom prst="ellipse">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3" name="円/楕円 312"/>
            <p:cNvSpPr/>
            <p:nvPr/>
          </p:nvSpPr>
          <p:spPr>
            <a:xfrm>
              <a:off x="3468591" y="3356292"/>
              <a:ext cx="36000" cy="36000"/>
            </a:xfrm>
            <a:prstGeom prst="ellipse">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4" name="円/楕円 313"/>
            <p:cNvSpPr/>
            <p:nvPr/>
          </p:nvSpPr>
          <p:spPr>
            <a:xfrm>
              <a:off x="3532091" y="3557930"/>
              <a:ext cx="36000" cy="36000"/>
            </a:xfrm>
            <a:prstGeom prst="ellipse">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5" name="円/楕円 314"/>
            <p:cNvSpPr/>
            <p:nvPr/>
          </p:nvSpPr>
          <p:spPr>
            <a:xfrm>
              <a:off x="3247806" y="3397906"/>
              <a:ext cx="36000" cy="36000"/>
            </a:xfrm>
            <a:prstGeom prst="ellipse">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7" name="円/楕円 316"/>
            <p:cNvSpPr/>
            <p:nvPr/>
          </p:nvSpPr>
          <p:spPr>
            <a:xfrm>
              <a:off x="3325765" y="3378172"/>
              <a:ext cx="36000" cy="36000"/>
            </a:xfrm>
            <a:prstGeom prst="ellipse">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8" name="円/楕円 317"/>
            <p:cNvSpPr/>
            <p:nvPr/>
          </p:nvSpPr>
          <p:spPr>
            <a:xfrm>
              <a:off x="3285517" y="3571606"/>
              <a:ext cx="36000" cy="36000"/>
            </a:xfrm>
            <a:prstGeom prst="ellipse">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9" name="円/楕円 318"/>
            <p:cNvSpPr/>
            <p:nvPr/>
          </p:nvSpPr>
          <p:spPr>
            <a:xfrm>
              <a:off x="3504742" y="3459844"/>
              <a:ext cx="36000" cy="36000"/>
            </a:xfrm>
            <a:prstGeom prst="ellipse">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3" name="円/楕円 322"/>
            <p:cNvSpPr/>
            <p:nvPr/>
          </p:nvSpPr>
          <p:spPr>
            <a:xfrm>
              <a:off x="3392587" y="3415296"/>
              <a:ext cx="36000" cy="36000"/>
            </a:xfrm>
            <a:prstGeom prst="ellipse">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4" name="円/楕円 323"/>
            <p:cNvSpPr/>
            <p:nvPr/>
          </p:nvSpPr>
          <p:spPr>
            <a:xfrm>
              <a:off x="3225337" y="3508104"/>
              <a:ext cx="36000" cy="36000"/>
            </a:xfrm>
            <a:prstGeom prst="ellipse">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6" name="円/楕円 325"/>
            <p:cNvSpPr/>
            <p:nvPr/>
          </p:nvSpPr>
          <p:spPr>
            <a:xfrm>
              <a:off x="3337685" y="3512794"/>
              <a:ext cx="36000" cy="36000"/>
            </a:xfrm>
            <a:prstGeom prst="ellipse">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7" name="円/楕円 326"/>
            <p:cNvSpPr/>
            <p:nvPr/>
          </p:nvSpPr>
          <p:spPr>
            <a:xfrm>
              <a:off x="3466442" y="3571798"/>
              <a:ext cx="36000" cy="36000"/>
            </a:xfrm>
            <a:prstGeom prst="ellipse">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8" name="円/楕円 327"/>
            <p:cNvSpPr/>
            <p:nvPr/>
          </p:nvSpPr>
          <p:spPr>
            <a:xfrm>
              <a:off x="3306228" y="3241406"/>
              <a:ext cx="36000" cy="36000"/>
            </a:xfrm>
            <a:prstGeom prst="ellipse">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9" name="円/楕円 328"/>
            <p:cNvSpPr/>
            <p:nvPr/>
          </p:nvSpPr>
          <p:spPr>
            <a:xfrm>
              <a:off x="3169456" y="3339096"/>
              <a:ext cx="36000" cy="36000"/>
            </a:xfrm>
            <a:prstGeom prst="ellipse">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330" name="グループ化 329"/>
          <p:cNvGrpSpPr/>
          <p:nvPr/>
        </p:nvGrpSpPr>
        <p:grpSpPr>
          <a:xfrm>
            <a:off x="4399927" y="5211226"/>
            <a:ext cx="398635" cy="413477"/>
            <a:chOff x="3169456" y="3241406"/>
            <a:chExt cx="398635" cy="413477"/>
          </a:xfrm>
          <a:solidFill>
            <a:srgbClr val="00B0F0"/>
          </a:solidFill>
        </p:grpSpPr>
        <p:sp>
          <p:nvSpPr>
            <p:cNvPr id="331" name="円/楕円 330"/>
            <p:cNvSpPr/>
            <p:nvPr/>
          </p:nvSpPr>
          <p:spPr>
            <a:xfrm>
              <a:off x="3390632" y="3618883"/>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2" name="円/楕円 331"/>
            <p:cNvSpPr/>
            <p:nvPr/>
          </p:nvSpPr>
          <p:spPr>
            <a:xfrm>
              <a:off x="3207505" y="3298421"/>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3" name="円/楕円 332"/>
            <p:cNvSpPr/>
            <p:nvPr/>
          </p:nvSpPr>
          <p:spPr>
            <a:xfrm>
              <a:off x="3365767" y="3479348"/>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4" name="円/楕円 333"/>
            <p:cNvSpPr/>
            <p:nvPr/>
          </p:nvSpPr>
          <p:spPr>
            <a:xfrm>
              <a:off x="3401771" y="3535657"/>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5" name="円/楕円 334"/>
            <p:cNvSpPr/>
            <p:nvPr/>
          </p:nvSpPr>
          <p:spPr>
            <a:xfrm>
              <a:off x="3468591" y="3356292"/>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6" name="円/楕円 335"/>
            <p:cNvSpPr/>
            <p:nvPr/>
          </p:nvSpPr>
          <p:spPr>
            <a:xfrm>
              <a:off x="3532091" y="3557930"/>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7" name="円/楕円 336"/>
            <p:cNvSpPr/>
            <p:nvPr/>
          </p:nvSpPr>
          <p:spPr>
            <a:xfrm>
              <a:off x="3247806" y="3397906"/>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8" name="円/楕円 337"/>
            <p:cNvSpPr/>
            <p:nvPr/>
          </p:nvSpPr>
          <p:spPr>
            <a:xfrm>
              <a:off x="3325765" y="3378172"/>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9" name="円/楕円 338"/>
            <p:cNvSpPr/>
            <p:nvPr/>
          </p:nvSpPr>
          <p:spPr>
            <a:xfrm>
              <a:off x="3285517" y="3571606"/>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0" name="円/楕円 339"/>
            <p:cNvSpPr/>
            <p:nvPr/>
          </p:nvSpPr>
          <p:spPr>
            <a:xfrm>
              <a:off x="3504742" y="3459844"/>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1" name="円/楕円 340"/>
            <p:cNvSpPr/>
            <p:nvPr/>
          </p:nvSpPr>
          <p:spPr>
            <a:xfrm>
              <a:off x="3392587" y="3415296"/>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2" name="円/楕円 341"/>
            <p:cNvSpPr/>
            <p:nvPr/>
          </p:nvSpPr>
          <p:spPr>
            <a:xfrm>
              <a:off x="3225337" y="3508104"/>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3" name="円/楕円 342"/>
            <p:cNvSpPr/>
            <p:nvPr/>
          </p:nvSpPr>
          <p:spPr>
            <a:xfrm>
              <a:off x="3337685" y="3512794"/>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4" name="円/楕円 343"/>
            <p:cNvSpPr/>
            <p:nvPr/>
          </p:nvSpPr>
          <p:spPr>
            <a:xfrm>
              <a:off x="3466442" y="3571798"/>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5" name="円/楕円 344"/>
            <p:cNvSpPr/>
            <p:nvPr/>
          </p:nvSpPr>
          <p:spPr>
            <a:xfrm>
              <a:off x="3306228" y="3241406"/>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6" name="円/楕円 345"/>
            <p:cNvSpPr/>
            <p:nvPr/>
          </p:nvSpPr>
          <p:spPr>
            <a:xfrm>
              <a:off x="3169456" y="3339096"/>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347" name="グループ化 346"/>
          <p:cNvGrpSpPr/>
          <p:nvPr/>
        </p:nvGrpSpPr>
        <p:grpSpPr>
          <a:xfrm>
            <a:off x="1332937" y="4753448"/>
            <a:ext cx="398635" cy="413477"/>
            <a:chOff x="3169456" y="3241406"/>
            <a:chExt cx="398635" cy="413477"/>
          </a:xfrm>
          <a:solidFill>
            <a:srgbClr val="92D050"/>
          </a:solidFill>
        </p:grpSpPr>
        <p:sp>
          <p:nvSpPr>
            <p:cNvPr id="348" name="円/楕円 347"/>
            <p:cNvSpPr/>
            <p:nvPr/>
          </p:nvSpPr>
          <p:spPr>
            <a:xfrm>
              <a:off x="3390632" y="3618883"/>
              <a:ext cx="36000" cy="36000"/>
            </a:xfrm>
            <a:prstGeom prst="ellipse">
              <a:avLst/>
            </a:prstGeom>
            <a:grpFill/>
            <a:ln>
              <a:solidFill>
                <a:srgbClr val="92D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9" name="円/楕円 348"/>
            <p:cNvSpPr/>
            <p:nvPr/>
          </p:nvSpPr>
          <p:spPr>
            <a:xfrm>
              <a:off x="3207505" y="3298421"/>
              <a:ext cx="36000" cy="36000"/>
            </a:xfrm>
            <a:prstGeom prst="ellipse">
              <a:avLst/>
            </a:prstGeom>
            <a:grpFill/>
            <a:ln>
              <a:solidFill>
                <a:srgbClr val="92D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0" name="円/楕円 349"/>
            <p:cNvSpPr/>
            <p:nvPr/>
          </p:nvSpPr>
          <p:spPr>
            <a:xfrm>
              <a:off x="3365767" y="3479348"/>
              <a:ext cx="36000" cy="36000"/>
            </a:xfrm>
            <a:prstGeom prst="ellipse">
              <a:avLst/>
            </a:prstGeom>
            <a:grpFill/>
            <a:ln>
              <a:solidFill>
                <a:srgbClr val="92D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1" name="円/楕円 350"/>
            <p:cNvSpPr/>
            <p:nvPr/>
          </p:nvSpPr>
          <p:spPr>
            <a:xfrm>
              <a:off x="3401771" y="3535657"/>
              <a:ext cx="36000" cy="36000"/>
            </a:xfrm>
            <a:prstGeom prst="ellipse">
              <a:avLst/>
            </a:prstGeom>
            <a:grpFill/>
            <a:ln>
              <a:solidFill>
                <a:srgbClr val="92D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2" name="円/楕円 351"/>
            <p:cNvSpPr/>
            <p:nvPr/>
          </p:nvSpPr>
          <p:spPr>
            <a:xfrm>
              <a:off x="3468591" y="3356292"/>
              <a:ext cx="36000" cy="36000"/>
            </a:xfrm>
            <a:prstGeom prst="ellipse">
              <a:avLst/>
            </a:prstGeom>
            <a:grpFill/>
            <a:ln>
              <a:solidFill>
                <a:srgbClr val="92D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3" name="円/楕円 352"/>
            <p:cNvSpPr/>
            <p:nvPr/>
          </p:nvSpPr>
          <p:spPr>
            <a:xfrm>
              <a:off x="3532091" y="3557930"/>
              <a:ext cx="36000" cy="36000"/>
            </a:xfrm>
            <a:prstGeom prst="ellipse">
              <a:avLst/>
            </a:prstGeom>
            <a:grpFill/>
            <a:ln>
              <a:solidFill>
                <a:srgbClr val="92D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4" name="円/楕円 353"/>
            <p:cNvSpPr/>
            <p:nvPr/>
          </p:nvSpPr>
          <p:spPr>
            <a:xfrm>
              <a:off x="3247806" y="3397906"/>
              <a:ext cx="36000" cy="36000"/>
            </a:xfrm>
            <a:prstGeom prst="ellipse">
              <a:avLst/>
            </a:prstGeom>
            <a:grpFill/>
            <a:ln>
              <a:solidFill>
                <a:srgbClr val="92D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5" name="円/楕円 354"/>
            <p:cNvSpPr/>
            <p:nvPr/>
          </p:nvSpPr>
          <p:spPr>
            <a:xfrm>
              <a:off x="3325765" y="3378172"/>
              <a:ext cx="36000" cy="36000"/>
            </a:xfrm>
            <a:prstGeom prst="ellipse">
              <a:avLst/>
            </a:prstGeom>
            <a:grpFill/>
            <a:ln>
              <a:solidFill>
                <a:srgbClr val="92D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6" name="円/楕円 355"/>
            <p:cNvSpPr/>
            <p:nvPr/>
          </p:nvSpPr>
          <p:spPr>
            <a:xfrm>
              <a:off x="3285517" y="3571606"/>
              <a:ext cx="36000" cy="36000"/>
            </a:xfrm>
            <a:prstGeom prst="ellipse">
              <a:avLst/>
            </a:prstGeom>
            <a:grpFill/>
            <a:ln>
              <a:solidFill>
                <a:srgbClr val="92D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7" name="円/楕円 356"/>
            <p:cNvSpPr/>
            <p:nvPr/>
          </p:nvSpPr>
          <p:spPr>
            <a:xfrm>
              <a:off x="3504742" y="3459844"/>
              <a:ext cx="36000" cy="36000"/>
            </a:xfrm>
            <a:prstGeom prst="ellipse">
              <a:avLst/>
            </a:prstGeom>
            <a:grpFill/>
            <a:ln>
              <a:solidFill>
                <a:srgbClr val="92D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8" name="円/楕円 357"/>
            <p:cNvSpPr/>
            <p:nvPr/>
          </p:nvSpPr>
          <p:spPr>
            <a:xfrm>
              <a:off x="3392587" y="3415296"/>
              <a:ext cx="36000" cy="36000"/>
            </a:xfrm>
            <a:prstGeom prst="ellipse">
              <a:avLst/>
            </a:prstGeom>
            <a:grpFill/>
            <a:ln>
              <a:solidFill>
                <a:srgbClr val="92D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9" name="円/楕円 358"/>
            <p:cNvSpPr/>
            <p:nvPr/>
          </p:nvSpPr>
          <p:spPr>
            <a:xfrm>
              <a:off x="3225337" y="3508104"/>
              <a:ext cx="36000" cy="36000"/>
            </a:xfrm>
            <a:prstGeom prst="ellipse">
              <a:avLst/>
            </a:prstGeom>
            <a:grpFill/>
            <a:ln>
              <a:solidFill>
                <a:srgbClr val="92D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60" name="円/楕円 359"/>
            <p:cNvSpPr/>
            <p:nvPr/>
          </p:nvSpPr>
          <p:spPr>
            <a:xfrm>
              <a:off x="3337685" y="3512794"/>
              <a:ext cx="36000" cy="36000"/>
            </a:xfrm>
            <a:prstGeom prst="ellipse">
              <a:avLst/>
            </a:prstGeom>
            <a:grpFill/>
            <a:ln>
              <a:solidFill>
                <a:srgbClr val="92D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61" name="円/楕円 360"/>
            <p:cNvSpPr/>
            <p:nvPr/>
          </p:nvSpPr>
          <p:spPr>
            <a:xfrm>
              <a:off x="3466442" y="3571798"/>
              <a:ext cx="36000" cy="36000"/>
            </a:xfrm>
            <a:prstGeom prst="ellipse">
              <a:avLst/>
            </a:prstGeom>
            <a:grpFill/>
            <a:ln>
              <a:solidFill>
                <a:srgbClr val="92D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62" name="円/楕円 361"/>
            <p:cNvSpPr/>
            <p:nvPr/>
          </p:nvSpPr>
          <p:spPr>
            <a:xfrm>
              <a:off x="3306228" y="3241406"/>
              <a:ext cx="36000" cy="36000"/>
            </a:xfrm>
            <a:prstGeom prst="ellipse">
              <a:avLst/>
            </a:prstGeom>
            <a:grpFill/>
            <a:ln>
              <a:solidFill>
                <a:srgbClr val="92D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63" name="円/楕円 362"/>
            <p:cNvSpPr/>
            <p:nvPr/>
          </p:nvSpPr>
          <p:spPr>
            <a:xfrm>
              <a:off x="3169456" y="3339096"/>
              <a:ext cx="36000" cy="36000"/>
            </a:xfrm>
            <a:prstGeom prst="ellipse">
              <a:avLst/>
            </a:prstGeom>
            <a:grpFill/>
            <a:ln>
              <a:solidFill>
                <a:srgbClr val="92D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364" name="テキスト ボックス 363"/>
          <p:cNvSpPr txBox="1"/>
          <p:nvPr/>
        </p:nvSpPr>
        <p:spPr>
          <a:xfrm>
            <a:off x="5332285" y="4272607"/>
            <a:ext cx="1426679" cy="369332"/>
          </a:xfrm>
          <a:prstGeom prst="rect">
            <a:avLst/>
          </a:prstGeom>
          <a:noFill/>
        </p:spPr>
        <p:txBody>
          <a:bodyPr wrap="square" rtlCol="0">
            <a:spAutoFit/>
          </a:bodyPr>
          <a:lstStyle/>
          <a:p>
            <a:r>
              <a:rPr kumimoji="1" lang="ja-JP" altLang="en-US" dirty="0" smtClean="0"/>
              <a:t>格子ベース</a:t>
            </a:r>
            <a:endParaRPr kumimoji="1" lang="ja-JP" altLang="en-US" dirty="0"/>
          </a:p>
        </p:txBody>
      </p:sp>
      <p:cxnSp>
        <p:nvCxnSpPr>
          <p:cNvPr id="5" name="直線コネクタ 4"/>
          <p:cNvCxnSpPr/>
          <p:nvPr/>
        </p:nvCxnSpPr>
        <p:spPr>
          <a:xfrm flipV="1">
            <a:off x="3037483" y="4741020"/>
            <a:ext cx="936000" cy="576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5" name="直線コネクタ 364"/>
          <p:cNvCxnSpPr>
            <a:stCxn id="295" idx="4"/>
          </p:cNvCxnSpPr>
          <p:nvPr/>
        </p:nvCxnSpPr>
        <p:spPr>
          <a:xfrm>
            <a:off x="3063726" y="5309458"/>
            <a:ext cx="1512000" cy="10884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4251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20"/>
          <p:cNvSpPr/>
          <p:nvPr/>
        </p:nvSpPr>
        <p:spPr>
          <a:xfrm>
            <a:off x="64536" y="1871868"/>
            <a:ext cx="5251755" cy="176205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リーフォーム 21"/>
          <p:cNvSpPr/>
          <p:nvPr/>
        </p:nvSpPr>
        <p:spPr>
          <a:xfrm>
            <a:off x="123000" y="1895283"/>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2925 w 5041650"/>
              <a:gd name="connsiteY0" fmla="*/ 819150 h 1485900"/>
              <a:gd name="connsiteX1" fmla="*/ 2431800 w 5041650"/>
              <a:gd name="connsiteY1" fmla="*/ 819150 h 1485900"/>
              <a:gd name="connsiteX2" fmla="*/ 2431800 w 5041650"/>
              <a:gd name="connsiteY2" fmla="*/ 0 h 1485900"/>
              <a:gd name="connsiteX3" fmla="*/ 3403350 w 5041650"/>
              <a:gd name="connsiteY3" fmla="*/ 0 h 1485900"/>
              <a:gd name="connsiteX4" fmla="*/ 3403350 w 5041650"/>
              <a:gd name="connsiteY4" fmla="*/ 790575 h 1485900"/>
              <a:gd name="connsiteX5" fmla="*/ 5041650 w 5041650"/>
              <a:gd name="connsiteY5" fmla="*/ 790575 h 1485900"/>
              <a:gd name="connsiteX6" fmla="*/ 5041650 w 5041650"/>
              <a:gd name="connsiteY6" fmla="*/ 1485900 h 1485900"/>
              <a:gd name="connsiteX7" fmla="*/ 0 w 5041650"/>
              <a:gd name="connsiteY7" fmla="*/ 1485900 h 1485900"/>
              <a:gd name="connsiteX8" fmla="*/ 2925 w 5041650"/>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4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4" y="1485900"/>
                </a:lnTo>
                <a:cubicBezTo>
                  <a:pt x="143" y="1263650"/>
                  <a:pt x="71" y="1041400"/>
                  <a:pt x="0" y="819150"/>
                </a:cubicBezTo>
                <a:close/>
              </a:path>
            </a:pathLst>
          </a:cu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1" name="正方形/長方形 50"/>
          <p:cNvSpPr/>
          <p:nvPr/>
        </p:nvSpPr>
        <p:spPr>
          <a:xfrm>
            <a:off x="64536" y="12119"/>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3" name="グループ化 52"/>
          <p:cNvGrpSpPr/>
          <p:nvPr/>
        </p:nvGrpSpPr>
        <p:grpSpPr>
          <a:xfrm rot="2116704">
            <a:off x="2625088" y="1011455"/>
            <a:ext cx="304800" cy="304800"/>
            <a:chOff x="2305050" y="3905250"/>
            <a:chExt cx="304800" cy="304800"/>
          </a:xfrm>
        </p:grpSpPr>
        <p:sp>
          <p:nvSpPr>
            <p:cNvPr id="54" name="円/楕円 53"/>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p:cNvCxnSpPr>
              <a:endCxn id="54"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6" name="円/楕円 55"/>
          <p:cNvSpPr/>
          <p:nvPr/>
        </p:nvSpPr>
        <p:spPr>
          <a:xfrm>
            <a:off x="2794389" y="1127967"/>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57" name="直線コネクタ 56"/>
          <p:cNvCxnSpPr>
            <a:cxnSpLocks noChangeAspect="1"/>
          </p:cNvCxnSpPr>
          <p:nvPr/>
        </p:nvCxnSpPr>
        <p:spPr>
          <a:xfrm flipV="1">
            <a:off x="2819082" y="27597"/>
            <a:ext cx="564802" cy="110148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a:cxnSpLocks noChangeAspect="1"/>
          </p:cNvCxnSpPr>
          <p:nvPr/>
        </p:nvCxnSpPr>
        <p:spPr>
          <a:xfrm flipV="1">
            <a:off x="2799232" y="30771"/>
            <a:ext cx="407739" cy="11098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a:cxnSpLocks noChangeAspect="1"/>
          </p:cNvCxnSpPr>
          <p:nvPr/>
        </p:nvCxnSpPr>
        <p:spPr>
          <a:xfrm flipV="1">
            <a:off x="2799912" y="212393"/>
            <a:ext cx="747600" cy="92548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a:cxnSpLocks noChangeAspect="1"/>
          </p:cNvCxnSpPr>
          <p:nvPr/>
        </p:nvCxnSpPr>
        <p:spPr>
          <a:xfrm flipV="1">
            <a:off x="2811341" y="828675"/>
            <a:ext cx="743912" cy="29719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a:cxnSpLocks noChangeAspect="1"/>
          </p:cNvCxnSpPr>
          <p:nvPr/>
        </p:nvCxnSpPr>
        <p:spPr>
          <a:xfrm flipV="1">
            <a:off x="2811341" y="956157"/>
            <a:ext cx="761878" cy="16971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a:cxnSpLocks noChangeAspect="1"/>
          </p:cNvCxnSpPr>
          <p:nvPr/>
        </p:nvCxnSpPr>
        <p:spPr>
          <a:xfrm flipV="1">
            <a:off x="2811341" y="1125796"/>
            <a:ext cx="2406434" cy="164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a:cxnSpLocks noChangeAspect="1"/>
          </p:cNvCxnSpPr>
          <p:nvPr/>
        </p:nvCxnSpPr>
        <p:spPr>
          <a:xfrm>
            <a:off x="2811341" y="1127967"/>
            <a:ext cx="2406434" cy="16958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a:cxnSpLocks noChangeAspect="1"/>
          </p:cNvCxnSpPr>
          <p:nvPr/>
        </p:nvCxnSpPr>
        <p:spPr>
          <a:xfrm>
            <a:off x="2811341" y="1127967"/>
            <a:ext cx="2406434" cy="3614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a:cxnSpLocks noChangeAspect="1"/>
          </p:cNvCxnSpPr>
          <p:nvPr/>
        </p:nvCxnSpPr>
        <p:spPr>
          <a:xfrm>
            <a:off x="2826971" y="1143596"/>
            <a:ext cx="2376000" cy="51413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3898543" y="467576"/>
            <a:ext cx="1036380" cy="369332"/>
          </a:xfrm>
          <a:prstGeom prst="rect">
            <a:avLst/>
          </a:prstGeom>
          <a:noFill/>
        </p:spPr>
        <p:txBody>
          <a:bodyPr wrap="square" rtlCol="0">
            <a:spAutoFit/>
          </a:bodyPr>
          <a:lstStyle/>
          <a:p>
            <a:r>
              <a:rPr lang="ja-JP" altLang="en-US" b="1" dirty="0" smtClean="0">
                <a:solidFill>
                  <a:srgbClr val="7030A0"/>
                </a:solidFill>
              </a:rPr>
              <a:t>実観測</a:t>
            </a:r>
            <a:endParaRPr lang="ja-JP" altLang="en-US" b="1" dirty="0">
              <a:solidFill>
                <a:srgbClr val="7030A0"/>
              </a:solidFill>
            </a:endParaRPr>
          </a:p>
        </p:txBody>
      </p:sp>
      <p:sp>
        <p:nvSpPr>
          <p:cNvPr id="67" name="正方形/長方形 66"/>
          <p:cNvSpPr/>
          <p:nvPr/>
        </p:nvSpPr>
        <p:spPr>
          <a:xfrm>
            <a:off x="82139" y="1871868"/>
            <a:ext cx="2714045" cy="176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2794389" y="2987716"/>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27" name="直線コネクタ 26"/>
          <p:cNvCxnSpPr>
            <a:cxnSpLocks noChangeAspect="1"/>
          </p:cNvCxnSpPr>
          <p:nvPr/>
        </p:nvCxnSpPr>
        <p:spPr>
          <a:xfrm flipV="1">
            <a:off x="2819082" y="1887346"/>
            <a:ext cx="564802" cy="110148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cxnSpLocks noChangeAspect="1"/>
          </p:cNvCxnSpPr>
          <p:nvPr/>
        </p:nvCxnSpPr>
        <p:spPr>
          <a:xfrm flipV="1">
            <a:off x="2799232" y="1890520"/>
            <a:ext cx="407739" cy="110982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cxnSpLocks noChangeAspect="1"/>
          </p:cNvCxnSpPr>
          <p:nvPr/>
        </p:nvCxnSpPr>
        <p:spPr>
          <a:xfrm flipV="1">
            <a:off x="2799912" y="2072142"/>
            <a:ext cx="747600" cy="92548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a:cxnSpLocks noChangeAspect="1"/>
          </p:cNvCxnSpPr>
          <p:nvPr/>
        </p:nvCxnSpPr>
        <p:spPr>
          <a:xfrm flipV="1">
            <a:off x="2811341" y="2688424"/>
            <a:ext cx="743912" cy="29719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cxnSpLocks noChangeAspect="1"/>
          </p:cNvCxnSpPr>
          <p:nvPr/>
        </p:nvCxnSpPr>
        <p:spPr>
          <a:xfrm flipV="1">
            <a:off x="2811341" y="2815906"/>
            <a:ext cx="761878" cy="16971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68" name="フリーフォーム 67"/>
          <p:cNvSpPr/>
          <p:nvPr/>
        </p:nvSpPr>
        <p:spPr>
          <a:xfrm>
            <a:off x="2786302" y="1873161"/>
            <a:ext cx="426244" cy="1134000"/>
          </a:xfrm>
          <a:custGeom>
            <a:avLst/>
            <a:gdLst>
              <a:gd name="connsiteX0" fmla="*/ 0 w 426244"/>
              <a:gd name="connsiteY0" fmla="*/ 0 h 1112044"/>
              <a:gd name="connsiteX1" fmla="*/ 426244 w 426244"/>
              <a:gd name="connsiteY1" fmla="*/ 0 h 1112044"/>
              <a:gd name="connsiteX2" fmla="*/ 9525 w 426244"/>
              <a:gd name="connsiteY2" fmla="*/ 1112044 h 1112044"/>
              <a:gd name="connsiteX3" fmla="*/ 0 w 426244"/>
              <a:gd name="connsiteY3" fmla="*/ 0 h 1112044"/>
            </a:gdLst>
            <a:ahLst/>
            <a:cxnLst>
              <a:cxn ang="0">
                <a:pos x="connsiteX0" y="connsiteY0"/>
              </a:cxn>
              <a:cxn ang="0">
                <a:pos x="connsiteX1" y="connsiteY1"/>
              </a:cxn>
              <a:cxn ang="0">
                <a:pos x="connsiteX2" y="connsiteY2"/>
              </a:cxn>
              <a:cxn ang="0">
                <a:pos x="connsiteX3" y="connsiteY3"/>
              </a:cxn>
            </a:cxnLst>
            <a:rect l="l" t="t" r="r" b="b"/>
            <a:pathLst>
              <a:path w="426244" h="1112044">
                <a:moveTo>
                  <a:pt x="0" y="0"/>
                </a:moveTo>
                <a:lnTo>
                  <a:pt x="426244" y="0"/>
                </a:lnTo>
                <a:lnTo>
                  <a:pt x="9525" y="1112044"/>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2" name="直線コネクタ 31"/>
          <p:cNvCxnSpPr>
            <a:cxnSpLocks noChangeAspect="1"/>
          </p:cNvCxnSpPr>
          <p:nvPr/>
        </p:nvCxnSpPr>
        <p:spPr>
          <a:xfrm flipV="1">
            <a:off x="2811341" y="2985545"/>
            <a:ext cx="2406434" cy="164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a:cxnSpLocks noChangeAspect="1"/>
          </p:cNvCxnSpPr>
          <p:nvPr/>
        </p:nvCxnSpPr>
        <p:spPr>
          <a:xfrm>
            <a:off x="2811341" y="2987716"/>
            <a:ext cx="2406434" cy="16958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cxnSpLocks noChangeAspect="1"/>
          </p:cNvCxnSpPr>
          <p:nvPr/>
        </p:nvCxnSpPr>
        <p:spPr>
          <a:xfrm>
            <a:off x="2811341" y="2987716"/>
            <a:ext cx="2406434" cy="3614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a:cxnSpLocks noChangeAspect="1"/>
          </p:cNvCxnSpPr>
          <p:nvPr/>
        </p:nvCxnSpPr>
        <p:spPr>
          <a:xfrm>
            <a:off x="2826971" y="3003345"/>
            <a:ext cx="2376000" cy="51413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69" name="フリーフォーム 68"/>
          <p:cNvSpPr/>
          <p:nvPr/>
        </p:nvSpPr>
        <p:spPr>
          <a:xfrm>
            <a:off x="2784713" y="2987868"/>
            <a:ext cx="2520000" cy="648000"/>
          </a:xfrm>
          <a:custGeom>
            <a:avLst/>
            <a:gdLst>
              <a:gd name="connsiteX0" fmla="*/ 0 w 2441575"/>
              <a:gd name="connsiteY0" fmla="*/ 0 h 609600"/>
              <a:gd name="connsiteX1" fmla="*/ 0 w 2441575"/>
              <a:gd name="connsiteY1" fmla="*/ 609600 h 609600"/>
              <a:gd name="connsiteX2" fmla="*/ 2441575 w 2441575"/>
              <a:gd name="connsiteY2" fmla="*/ 609600 h 609600"/>
              <a:gd name="connsiteX3" fmla="*/ 2441575 w 2441575"/>
              <a:gd name="connsiteY3" fmla="*/ 517525 h 609600"/>
              <a:gd name="connsiteX4" fmla="*/ 0 w 2441575"/>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1575" h="609600">
                <a:moveTo>
                  <a:pt x="0" y="0"/>
                </a:moveTo>
                <a:lnTo>
                  <a:pt x="0" y="609600"/>
                </a:lnTo>
                <a:lnTo>
                  <a:pt x="2441575" y="609600"/>
                </a:lnTo>
                <a:lnTo>
                  <a:pt x="2441575" y="517525"/>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3" name="グループ化 22"/>
          <p:cNvGrpSpPr/>
          <p:nvPr/>
        </p:nvGrpSpPr>
        <p:grpSpPr>
          <a:xfrm rot="2116704">
            <a:off x="2625088" y="2871204"/>
            <a:ext cx="304800" cy="304800"/>
            <a:chOff x="2305050" y="3905250"/>
            <a:chExt cx="304800" cy="304800"/>
          </a:xfrm>
        </p:grpSpPr>
        <p:sp>
          <p:nvSpPr>
            <p:cNvPr id="24" name="円/楕円 23"/>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a:endCxn id="24"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1" name="正方形/長方形 70"/>
          <p:cNvSpPr/>
          <p:nvPr/>
        </p:nvSpPr>
        <p:spPr>
          <a:xfrm>
            <a:off x="5498758" y="1864898"/>
            <a:ext cx="5251755" cy="176205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フリーフォーム 71"/>
          <p:cNvSpPr/>
          <p:nvPr/>
        </p:nvSpPr>
        <p:spPr>
          <a:xfrm>
            <a:off x="5557222" y="1888313"/>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2925 w 5041650"/>
              <a:gd name="connsiteY0" fmla="*/ 819150 h 1485900"/>
              <a:gd name="connsiteX1" fmla="*/ 2431800 w 5041650"/>
              <a:gd name="connsiteY1" fmla="*/ 819150 h 1485900"/>
              <a:gd name="connsiteX2" fmla="*/ 2431800 w 5041650"/>
              <a:gd name="connsiteY2" fmla="*/ 0 h 1485900"/>
              <a:gd name="connsiteX3" fmla="*/ 3403350 w 5041650"/>
              <a:gd name="connsiteY3" fmla="*/ 0 h 1485900"/>
              <a:gd name="connsiteX4" fmla="*/ 3403350 w 5041650"/>
              <a:gd name="connsiteY4" fmla="*/ 790575 h 1485900"/>
              <a:gd name="connsiteX5" fmla="*/ 5041650 w 5041650"/>
              <a:gd name="connsiteY5" fmla="*/ 790575 h 1485900"/>
              <a:gd name="connsiteX6" fmla="*/ 5041650 w 5041650"/>
              <a:gd name="connsiteY6" fmla="*/ 1485900 h 1485900"/>
              <a:gd name="connsiteX7" fmla="*/ 0 w 5041650"/>
              <a:gd name="connsiteY7" fmla="*/ 1485900 h 1485900"/>
              <a:gd name="connsiteX8" fmla="*/ 2925 w 5041650"/>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4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4" y="1485900"/>
                </a:lnTo>
                <a:cubicBezTo>
                  <a:pt x="143" y="1263650"/>
                  <a:pt x="71" y="1041400"/>
                  <a:pt x="0" y="819150"/>
                </a:cubicBezTo>
                <a:close/>
              </a:path>
            </a:pathLst>
          </a:cu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正方形/長方形 73"/>
          <p:cNvSpPr/>
          <p:nvPr/>
        </p:nvSpPr>
        <p:spPr>
          <a:xfrm>
            <a:off x="5516361" y="1864898"/>
            <a:ext cx="2714045" cy="176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8228611" y="2980746"/>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76" name="直線コネクタ 75"/>
          <p:cNvCxnSpPr>
            <a:cxnSpLocks noChangeAspect="1"/>
          </p:cNvCxnSpPr>
          <p:nvPr/>
        </p:nvCxnSpPr>
        <p:spPr>
          <a:xfrm flipV="1">
            <a:off x="8420945" y="1903237"/>
            <a:ext cx="504000" cy="98290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a:cxnSpLocks noChangeAspect="1"/>
          </p:cNvCxnSpPr>
          <p:nvPr/>
        </p:nvCxnSpPr>
        <p:spPr>
          <a:xfrm flipV="1">
            <a:off x="8423954" y="1891170"/>
            <a:ext cx="360000" cy="97988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cxnSpLocks noChangeAspect="1"/>
          </p:cNvCxnSpPr>
          <p:nvPr/>
        </p:nvCxnSpPr>
        <p:spPr>
          <a:xfrm flipV="1">
            <a:off x="8386534" y="2171852"/>
            <a:ext cx="612000" cy="75762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a:cxnSpLocks noChangeAspect="1"/>
          </p:cNvCxnSpPr>
          <p:nvPr/>
        </p:nvCxnSpPr>
        <p:spPr>
          <a:xfrm flipV="1">
            <a:off x="8375103" y="2696694"/>
            <a:ext cx="612000" cy="24449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a:cxnSpLocks noChangeAspect="1"/>
          </p:cNvCxnSpPr>
          <p:nvPr/>
        </p:nvCxnSpPr>
        <p:spPr>
          <a:xfrm flipV="1">
            <a:off x="8390343" y="2793698"/>
            <a:ext cx="648000" cy="14434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81" name="フリーフォーム 80"/>
          <p:cNvSpPr/>
          <p:nvPr/>
        </p:nvSpPr>
        <p:spPr>
          <a:xfrm>
            <a:off x="8218618" y="1866191"/>
            <a:ext cx="426244" cy="1134000"/>
          </a:xfrm>
          <a:custGeom>
            <a:avLst/>
            <a:gdLst>
              <a:gd name="connsiteX0" fmla="*/ 0 w 426244"/>
              <a:gd name="connsiteY0" fmla="*/ 0 h 1112044"/>
              <a:gd name="connsiteX1" fmla="*/ 426244 w 426244"/>
              <a:gd name="connsiteY1" fmla="*/ 0 h 1112044"/>
              <a:gd name="connsiteX2" fmla="*/ 9525 w 426244"/>
              <a:gd name="connsiteY2" fmla="*/ 1112044 h 1112044"/>
              <a:gd name="connsiteX3" fmla="*/ 0 w 426244"/>
              <a:gd name="connsiteY3" fmla="*/ 0 h 1112044"/>
            </a:gdLst>
            <a:ahLst/>
            <a:cxnLst>
              <a:cxn ang="0">
                <a:pos x="connsiteX0" y="connsiteY0"/>
              </a:cxn>
              <a:cxn ang="0">
                <a:pos x="connsiteX1" y="connsiteY1"/>
              </a:cxn>
              <a:cxn ang="0">
                <a:pos x="connsiteX2" y="connsiteY2"/>
              </a:cxn>
              <a:cxn ang="0">
                <a:pos x="connsiteX3" y="connsiteY3"/>
              </a:cxn>
            </a:cxnLst>
            <a:rect l="l" t="t" r="r" b="b"/>
            <a:pathLst>
              <a:path w="426244" h="1112044">
                <a:moveTo>
                  <a:pt x="0" y="0"/>
                </a:moveTo>
                <a:lnTo>
                  <a:pt x="426244" y="0"/>
                </a:lnTo>
                <a:lnTo>
                  <a:pt x="9525" y="1112044"/>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82" name="直線コネクタ 81"/>
          <p:cNvCxnSpPr>
            <a:cxnSpLocks noChangeAspect="1"/>
          </p:cNvCxnSpPr>
          <p:nvPr/>
        </p:nvCxnSpPr>
        <p:spPr>
          <a:xfrm flipV="1">
            <a:off x="8390343" y="2917617"/>
            <a:ext cx="2268000" cy="1546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a:cxnSpLocks noChangeAspect="1"/>
          </p:cNvCxnSpPr>
          <p:nvPr/>
        </p:nvCxnSpPr>
        <p:spPr>
          <a:xfrm>
            <a:off x="8397963" y="2919789"/>
            <a:ext cx="2232000" cy="15729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a:cxnSpLocks noChangeAspect="1"/>
          </p:cNvCxnSpPr>
          <p:nvPr/>
        </p:nvCxnSpPr>
        <p:spPr>
          <a:xfrm>
            <a:off x="8397963" y="2919788"/>
            <a:ext cx="2232000" cy="3352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a:cxnSpLocks noChangeAspect="1"/>
          </p:cNvCxnSpPr>
          <p:nvPr/>
        </p:nvCxnSpPr>
        <p:spPr>
          <a:xfrm>
            <a:off x="8413593" y="2943035"/>
            <a:ext cx="2232000" cy="48297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86" name="フリーフォーム 85"/>
          <p:cNvSpPr/>
          <p:nvPr/>
        </p:nvSpPr>
        <p:spPr>
          <a:xfrm>
            <a:off x="8218935" y="2980898"/>
            <a:ext cx="2520000" cy="648000"/>
          </a:xfrm>
          <a:custGeom>
            <a:avLst/>
            <a:gdLst>
              <a:gd name="connsiteX0" fmla="*/ 0 w 2441575"/>
              <a:gd name="connsiteY0" fmla="*/ 0 h 609600"/>
              <a:gd name="connsiteX1" fmla="*/ 0 w 2441575"/>
              <a:gd name="connsiteY1" fmla="*/ 609600 h 609600"/>
              <a:gd name="connsiteX2" fmla="*/ 2441575 w 2441575"/>
              <a:gd name="connsiteY2" fmla="*/ 609600 h 609600"/>
              <a:gd name="connsiteX3" fmla="*/ 2441575 w 2441575"/>
              <a:gd name="connsiteY3" fmla="*/ 517525 h 609600"/>
              <a:gd name="connsiteX4" fmla="*/ 0 w 2441575"/>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1575" h="609600">
                <a:moveTo>
                  <a:pt x="0" y="0"/>
                </a:moveTo>
                <a:lnTo>
                  <a:pt x="0" y="609600"/>
                </a:lnTo>
                <a:lnTo>
                  <a:pt x="2441575" y="609600"/>
                </a:lnTo>
                <a:lnTo>
                  <a:pt x="2441575" y="517525"/>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87" name="グループ化 86"/>
          <p:cNvGrpSpPr/>
          <p:nvPr/>
        </p:nvGrpSpPr>
        <p:grpSpPr>
          <a:xfrm rot="2116704">
            <a:off x="8204090" y="2803274"/>
            <a:ext cx="304800" cy="304800"/>
            <a:chOff x="2305050" y="3905250"/>
            <a:chExt cx="304800" cy="304800"/>
          </a:xfrm>
        </p:grpSpPr>
        <p:sp>
          <p:nvSpPr>
            <p:cNvPr id="88" name="円/楕円 87"/>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コネクタ 88"/>
            <p:cNvCxnSpPr>
              <a:endCxn id="88"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0" name="フリーフォーム 89"/>
          <p:cNvSpPr/>
          <p:nvPr/>
        </p:nvSpPr>
        <p:spPr>
          <a:xfrm>
            <a:off x="8777527" y="1888243"/>
            <a:ext cx="1875296" cy="1538288"/>
          </a:xfrm>
          <a:custGeom>
            <a:avLst/>
            <a:gdLst>
              <a:gd name="connsiteX0" fmla="*/ 0 w 1885950"/>
              <a:gd name="connsiteY0" fmla="*/ 0 h 1538288"/>
              <a:gd name="connsiteX1" fmla="*/ 219075 w 1885950"/>
              <a:gd name="connsiteY1" fmla="*/ 0 h 1538288"/>
              <a:gd name="connsiteX2" fmla="*/ 219075 w 1885950"/>
              <a:gd name="connsiteY2" fmla="*/ 914400 h 1538288"/>
              <a:gd name="connsiteX3" fmla="*/ 1885950 w 1885950"/>
              <a:gd name="connsiteY3" fmla="*/ 914400 h 1538288"/>
              <a:gd name="connsiteX4" fmla="*/ 1885950 w 1885950"/>
              <a:gd name="connsiteY4" fmla="*/ 1538288 h 1538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50" h="1538288">
                <a:moveTo>
                  <a:pt x="0" y="0"/>
                </a:moveTo>
                <a:lnTo>
                  <a:pt x="219075" y="0"/>
                </a:lnTo>
                <a:lnTo>
                  <a:pt x="219075" y="914400"/>
                </a:lnTo>
                <a:lnTo>
                  <a:pt x="1885950" y="914400"/>
                </a:lnTo>
                <a:lnTo>
                  <a:pt x="1885950" y="1538288"/>
                </a:lnTo>
              </a:path>
            </a:pathLst>
          </a:cu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a:off x="56464" y="3707433"/>
            <a:ext cx="5251755" cy="176205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フリーフォーム 91"/>
          <p:cNvSpPr/>
          <p:nvPr/>
        </p:nvSpPr>
        <p:spPr>
          <a:xfrm>
            <a:off x="114928" y="3730848"/>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2925 w 5041650"/>
              <a:gd name="connsiteY0" fmla="*/ 819150 h 1485900"/>
              <a:gd name="connsiteX1" fmla="*/ 2431800 w 5041650"/>
              <a:gd name="connsiteY1" fmla="*/ 819150 h 1485900"/>
              <a:gd name="connsiteX2" fmla="*/ 2431800 w 5041650"/>
              <a:gd name="connsiteY2" fmla="*/ 0 h 1485900"/>
              <a:gd name="connsiteX3" fmla="*/ 3403350 w 5041650"/>
              <a:gd name="connsiteY3" fmla="*/ 0 h 1485900"/>
              <a:gd name="connsiteX4" fmla="*/ 3403350 w 5041650"/>
              <a:gd name="connsiteY4" fmla="*/ 790575 h 1485900"/>
              <a:gd name="connsiteX5" fmla="*/ 5041650 w 5041650"/>
              <a:gd name="connsiteY5" fmla="*/ 790575 h 1485900"/>
              <a:gd name="connsiteX6" fmla="*/ 5041650 w 5041650"/>
              <a:gd name="connsiteY6" fmla="*/ 1485900 h 1485900"/>
              <a:gd name="connsiteX7" fmla="*/ 0 w 5041650"/>
              <a:gd name="connsiteY7" fmla="*/ 1485900 h 1485900"/>
              <a:gd name="connsiteX8" fmla="*/ 2925 w 5041650"/>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4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4" y="1485900"/>
                </a:lnTo>
                <a:cubicBezTo>
                  <a:pt x="143" y="1263650"/>
                  <a:pt x="71" y="1041400"/>
                  <a:pt x="0" y="819150"/>
                </a:cubicBezTo>
                <a:close/>
              </a:path>
            </a:pathLst>
          </a:cu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3" name="正方形/長方形 92"/>
          <p:cNvSpPr/>
          <p:nvPr/>
        </p:nvSpPr>
        <p:spPr>
          <a:xfrm>
            <a:off x="74067" y="3707433"/>
            <a:ext cx="2714045" cy="176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円/楕円 93"/>
          <p:cNvSpPr/>
          <p:nvPr/>
        </p:nvSpPr>
        <p:spPr>
          <a:xfrm>
            <a:off x="2786317" y="4823281"/>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95" name="直線コネクタ 94"/>
          <p:cNvCxnSpPr>
            <a:cxnSpLocks noChangeAspect="1"/>
          </p:cNvCxnSpPr>
          <p:nvPr/>
        </p:nvCxnSpPr>
        <p:spPr>
          <a:xfrm flipV="1">
            <a:off x="2978651" y="3745772"/>
            <a:ext cx="504000" cy="98290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a:cxnSpLocks noChangeAspect="1"/>
          </p:cNvCxnSpPr>
          <p:nvPr/>
        </p:nvCxnSpPr>
        <p:spPr>
          <a:xfrm flipV="1">
            <a:off x="2981660" y="3733705"/>
            <a:ext cx="360000" cy="97988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a:cxnSpLocks noChangeAspect="1"/>
          </p:cNvCxnSpPr>
          <p:nvPr/>
        </p:nvCxnSpPr>
        <p:spPr>
          <a:xfrm flipV="1">
            <a:off x="2944240" y="4014387"/>
            <a:ext cx="612000" cy="75762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a:cxnSpLocks noChangeAspect="1"/>
          </p:cNvCxnSpPr>
          <p:nvPr/>
        </p:nvCxnSpPr>
        <p:spPr>
          <a:xfrm flipV="1">
            <a:off x="2932809" y="4539229"/>
            <a:ext cx="612000" cy="24449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a:cxnSpLocks noChangeAspect="1"/>
          </p:cNvCxnSpPr>
          <p:nvPr/>
        </p:nvCxnSpPr>
        <p:spPr>
          <a:xfrm flipV="1">
            <a:off x="2948049" y="4636233"/>
            <a:ext cx="648000" cy="14434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0" name="フリーフォーム 99"/>
          <p:cNvSpPr/>
          <p:nvPr/>
        </p:nvSpPr>
        <p:spPr>
          <a:xfrm>
            <a:off x="2776324" y="3708726"/>
            <a:ext cx="426244" cy="1134000"/>
          </a:xfrm>
          <a:custGeom>
            <a:avLst/>
            <a:gdLst>
              <a:gd name="connsiteX0" fmla="*/ 0 w 426244"/>
              <a:gd name="connsiteY0" fmla="*/ 0 h 1112044"/>
              <a:gd name="connsiteX1" fmla="*/ 426244 w 426244"/>
              <a:gd name="connsiteY1" fmla="*/ 0 h 1112044"/>
              <a:gd name="connsiteX2" fmla="*/ 9525 w 426244"/>
              <a:gd name="connsiteY2" fmla="*/ 1112044 h 1112044"/>
              <a:gd name="connsiteX3" fmla="*/ 0 w 426244"/>
              <a:gd name="connsiteY3" fmla="*/ 0 h 1112044"/>
            </a:gdLst>
            <a:ahLst/>
            <a:cxnLst>
              <a:cxn ang="0">
                <a:pos x="connsiteX0" y="connsiteY0"/>
              </a:cxn>
              <a:cxn ang="0">
                <a:pos x="connsiteX1" y="connsiteY1"/>
              </a:cxn>
              <a:cxn ang="0">
                <a:pos x="connsiteX2" y="connsiteY2"/>
              </a:cxn>
              <a:cxn ang="0">
                <a:pos x="connsiteX3" y="connsiteY3"/>
              </a:cxn>
            </a:cxnLst>
            <a:rect l="l" t="t" r="r" b="b"/>
            <a:pathLst>
              <a:path w="426244" h="1112044">
                <a:moveTo>
                  <a:pt x="0" y="0"/>
                </a:moveTo>
                <a:lnTo>
                  <a:pt x="426244" y="0"/>
                </a:lnTo>
                <a:lnTo>
                  <a:pt x="9525" y="1112044"/>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01" name="直線コネクタ 100"/>
          <p:cNvCxnSpPr>
            <a:cxnSpLocks noChangeAspect="1"/>
          </p:cNvCxnSpPr>
          <p:nvPr/>
        </p:nvCxnSpPr>
        <p:spPr>
          <a:xfrm flipV="1">
            <a:off x="2948049" y="4760162"/>
            <a:ext cx="1152000" cy="785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a:cxnSpLocks noChangeAspect="1"/>
          </p:cNvCxnSpPr>
          <p:nvPr/>
        </p:nvCxnSpPr>
        <p:spPr>
          <a:xfrm>
            <a:off x="2955669" y="4762340"/>
            <a:ext cx="1080000" cy="7611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a:cxnSpLocks noChangeAspect="1"/>
          </p:cNvCxnSpPr>
          <p:nvPr/>
        </p:nvCxnSpPr>
        <p:spPr>
          <a:xfrm>
            <a:off x="2955669" y="4762331"/>
            <a:ext cx="1008000" cy="15138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4" name="直線コネクタ 103"/>
          <p:cNvCxnSpPr>
            <a:cxnSpLocks noChangeAspect="1"/>
          </p:cNvCxnSpPr>
          <p:nvPr/>
        </p:nvCxnSpPr>
        <p:spPr>
          <a:xfrm>
            <a:off x="2971299" y="4785570"/>
            <a:ext cx="900000" cy="19474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5" name="フリーフォーム 104"/>
          <p:cNvSpPr/>
          <p:nvPr/>
        </p:nvSpPr>
        <p:spPr>
          <a:xfrm>
            <a:off x="2776641" y="4823433"/>
            <a:ext cx="2520000" cy="648000"/>
          </a:xfrm>
          <a:custGeom>
            <a:avLst/>
            <a:gdLst>
              <a:gd name="connsiteX0" fmla="*/ 0 w 2441575"/>
              <a:gd name="connsiteY0" fmla="*/ 0 h 609600"/>
              <a:gd name="connsiteX1" fmla="*/ 0 w 2441575"/>
              <a:gd name="connsiteY1" fmla="*/ 609600 h 609600"/>
              <a:gd name="connsiteX2" fmla="*/ 2441575 w 2441575"/>
              <a:gd name="connsiteY2" fmla="*/ 609600 h 609600"/>
              <a:gd name="connsiteX3" fmla="*/ 2441575 w 2441575"/>
              <a:gd name="connsiteY3" fmla="*/ 517525 h 609600"/>
              <a:gd name="connsiteX4" fmla="*/ 0 w 2441575"/>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1575" h="609600">
                <a:moveTo>
                  <a:pt x="0" y="0"/>
                </a:moveTo>
                <a:lnTo>
                  <a:pt x="0" y="609600"/>
                </a:lnTo>
                <a:lnTo>
                  <a:pt x="2441575" y="609600"/>
                </a:lnTo>
                <a:lnTo>
                  <a:pt x="2441575" y="517525"/>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06" name="グループ化 105"/>
          <p:cNvGrpSpPr/>
          <p:nvPr/>
        </p:nvGrpSpPr>
        <p:grpSpPr>
          <a:xfrm rot="2116704">
            <a:off x="2761796" y="4645809"/>
            <a:ext cx="304800" cy="304800"/>
            <a:chOff x="2305050" y="3905250"/>
            <a:chExt cx="304800" cy="304800"/>
          </a:xfrm>
        </p:grpSpPr>
        <p:sp>
          <p:nvSpPr>
            <p:cNvPr id="107" name="円/楕円 106"/>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8" name="直線コネクタ 107"/>
            <p:cNvCxnSpPr>
              <a:endCxn id="107"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フリーフォーム 108"/>
          <p:cNvSpPr/>
          <p:nvPr/>
        </p:nvSpPr>
        <p:spPr>
          <a:xfrm>
            <a:off x="3335233" y="3730778"/>
            <a:ext cx="1875296" cy="1538288"/>
          </a:xfrm>
          <a:custGeom>
            <a:avLst/>
            <a:gdLst>
              <a:gd name="connsiteX0" fmla="*/ 0 w 1885950"/>
              <a:gd name="connsiteY0" fmla="*/ 0 h 1538288"/>
              <a:gd name="connsiteX1" fmla="*/ 219075 w 1885950"/>
              <a:gd name="connsiteY1" fmla="*/ 0 h 1538288"/>
              <a:gd name="connsiteX2" fmla="*/ 219075 w 1885950"/>
              <a:gd name="connsiteY2" fmla="*/ 914400 h 1538288"/>
              <a:gd name="connsiteX3" fmla="*/ 1885950 w 1885950"/>
              <a:gd name="connsiteY3" fmla="*/ 914400 h 1538288"/>
              <a:gd name="connsiteX4" fmla="*/ 1885950 w 1885950"/>
              <a:gd name="connsiteY4" fmla="*/ 1538288 h 1538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50" h="1538288">
                <a:moveTo>
                  <a:pt x="0" y="0"/>
                </a:moveTo>
                <a:lnTo>
                  <a:pt x="219075" y="0"/>
                </a:lnTo>
                <a:lnTo>
                  <a:pt x="219075" y="914400"/>
                </a:lnTo>
                <a:lnTo>
                  <a:pt x="1885950" y="914400"/>
                </a:lnTo>
                <a:lnTo>
                  <a:pt x="1885950" y="1538288"/>
                </a:lnTo>
              </a:path>
            </a:pathLst>
          </a:cu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p:cNvSpPr/>
          <p:nvPr/>
        </p:nvSpPr>
        <p:spPr>
          <a:xfrm>
            <a:off x="3808787" y="4708405"/>
            <a:ext cx="392042" cy="3893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人</a:t>
            </a:r>
            <a:endParaRPr kumimoji="1" lang="ja-JP" altLang="en-US" dirty="0"/>
          </a:p>
        </p:txBody>
      </p:sp>
      <p:sp>
        <p:nvSpPr>
          <p:cNvPr id="111" name="フリーフォーム 110"/>
          <p:cNvSpPr/>
          <p:nvPr/>
        </p:nvSpPr>
        <p:spPr>
          <a:xfrm>
            <a:off x="3801047" y="4748077"/>
            <a:ext cx="61840" cy="236220"/>
          </a:xfrm>
          <a:custGeom>
            <a:avLst/>
            <a:gdLst>
              <a:gd name="connsiteX0" fmla="*/ 61840 w 61840"/>
              <a:gd name="connsiteY0" fmla="*/ 0 h 236220"/>
              <a:gd name="connsiteX1" fmla="*/ 880 w 61840"/>
              <a:gd name="connsiteY1" fmla="*/ 99060 h 236220"/>
              <a:gd name="connsiteX2" fmla="*/ 31360 w 61840"/>
              <a:gd name="connsiteY2" fmla="*/ 236220 h 236220"/>
            </a:gdLst>
            <a:ahLst/>
            <a:cxnLst>
              <a:cxn ang="0">
                <a:pos x="connsiteX0" y="connsiteY0"/>
              </a:cxn>
              <a:cxn ang="0">
                <a:pos x="connsiteX1" y="connsiteY1"/>
              </a:cxn>
              <a:cxn ang="0">
                <a:pos x="connsiteX2" y="connsiteY2"/>
              </a:cxn>
            </a:cxnLst>
            <a:rect l="l" t="t" r="r" b="b"/>
            <a:pathLst>
              <a:path w="61840" h="236220">
                <a:moveTo>
                  <a:pt x="61840" y="0"/>
                </a:moveTo>
                <a:cubicBezTo>
                  <a:pt x="33900" y="29845"/>
                  <a:pt x="5960" y="59690"/>
                  <a:pt x="880" y="99060"/>
                </a:cubicBezTo>
                <a:cubicBezTo>
                  <a:pt x="-4200" y="138430"/>
                  <a:pt x="13580" y="187325"/>
                  <a:pt x="31360" y="236220"/>
                </a:cubicBez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正方形/長方形 132"/>
          <p:cNvSpPr/>
          <p:nvPr/>
        </p:nvSpPr>
        <p:spPr>
          <a:xfrm>
            <a:off x="5481155" y="3702786"/>
            <a:ext cx="5251755" cy="176205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フリーフォーム 133"/>
          <p:cNvSpPr/>
          <p:nvPr/>
        </p:nvSpPr>
        <p:spPr>
          <a:xfrm>
            <a:off x="5539619" y="3726201"/>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2925 w 5041650"/>
              <a:gd name="connsiteY0" fmla="*/ 819150 h 1485900"/>
              <a:gd name="connsiteX1" fmla="*/ 2431800 w 5041650"/>
              <a:gd name="connsiteY1" fmla="*/ 819150 h 1485900"/>
              <a:gd name="connsiteX2" fmla="*/ 2431800 w 5041650"/>
              <a:gd name="connsiteY2" fmla="*/ 0 h 1485900"/>
              <a:gd name="connsiteX3" fmla="*/ 3403350 w 5041650"/>
              <a:gd name="connsiteY3" fmla="*/ 0 h 1485900"/>
              <a:gd name="connsiteX4" fmla="*/ 3403350 w 5041650"/>
              <a:gd name="connsiteY4" fmla="*/ 790575 h 1485900"/>
              <a:gd name="connsiteX5" fmla="*/ 5041650 w 5041650"/>
              <a:gd name="connsiteY5" fmla="*/ 790575 h 1485900"/>
              <a:gd name="connsiteX6" fmla="*/ 5041650 w 5041650"/>
              <a:gd name="connsiteY6" fmla="*/ 1485900 h 1485900"/>
              <a:gd name="connsiteX7" fmla="*/ 0 w 5041650"/>
              <a:gd name="connsiteY7" fmla="*/ 1485900 h 1485900"/>
              <a:gd name="connsiteX8" fmla="*/ 2925 w 5041650"/>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4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4" y="1485900"/>
                </a:lnTo>
                <a:cubicBezTo>
                  <a:pt x="143" y="1263650"/>
                  <a:pt x="71" y="1041400"/>
                  <a:pt x="0" y="819150"/>
                </a:cubicBezTo>
                <a:close/>
              </a:path>
            </a:pathLst>
          </a:cu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5" name="正方形/長方形 134"/>
          <p:cNvSpPr/>
          <p:nvPr/>
        </p:nvSpPr>
        <p:spPr>
          <a:xfrm>
            <a:off x="5498758" y="3702786"/>
            <a:ext cx="2714045" cy="176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円/楕円 135"/>
          <p:cNvSpPr/>
          <p:nvPr/>
        </p:nvSpPr>
        <p:spPr>
          <a:xfrm>
            <a:off x="8211008" y="4818634"/>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37" name="直線コネクタ 136"/>
          <p:cNvCxnSpPr>
            <a:cxnSpLocks noChangeAspect="1"/>
          </p:cNvCxnSpPr>
          <p:nvPr/>
        </p:nvCxnSpPr>
        <p:spPr>
          <a:xfrm flipV="1">
            <a:off x="8403342" y="3741125"/>
            <a:ext cx="504000" cy="98290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8" name="直線コネクタ 137"/>
          <p:cNvCxnSpPr>
            <a:cxnSpLocks noChangeAspect="1"/>
          </p:cNvCxnSpPr>
          <p:nvPr/>
        </p:nvCxnSpPr>
        <p:spPr>
          <a:xfrm flipV="1">
            <a:off x="8406351" y="3729058"/>
            <a:ext cx="360000" cy="97988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9" name="直線コネクタ 138"/>
          <p:cNvCxnSpPr>
            <a:cxnSpLocks noChangeAspect="1"/>
          </p:cNvCxnSpPr>
          <p:nvPr/>
        </p:nvCxnSpPr>
        <p:spPr>
          <a:xfrm flipV="1">
            <a:off x="8368931" y="4009740"/>
            <a:ext cx="612000" cy="75762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p:cNvCxnSpPr>
            <a:cxnSpLocks noChangeAspect="1"/>
          </p:cNvCxnSpPr>
          <p:nvPr/>
        </p:nvCxnSpPr>
        <p:spPr>
          <a:xfrm flipV="1">
            <a:off x="8357500" y="4534582"/>
            <a:ext cx="612000" cy="24449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a:cxnSpLocks noChangeAspect="1"/>
          </p:cNvCxnSpPr>
          <p:nvPr/>
        </p:nvCxnSpPr>
        <p:spPr>
          <a:xfrm flipV="1">
            <a:off x="8372740" y="4631586"/>
            <a:ext cx="648000" cy="14434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2" name="フリーフォーム 141"/>
          <p:cNvSpPr/>
          <p:nvPr/>
        </p:nvSpPr>
        <p:spPr>
          <a:xfrm>
            <a:off x="8201015" y="3704079"/>
            <a:ext cx="426244" cy="1134000"/>
          </a:xfrm>
          <a:custGeom>
            <a:avLst/>
            <a:gdLst>
              <a:gd name="connsiteX0" fmla="*/ 0 w 426244"/>
              <a:gd name="connsiteY0" fmla="*/ 0 h 1112044"/>
              <a:gd name="connsiteX1" fmla="*/ 426244 w 426244"/>
              <a:gd name="connsiteY1" fmla="*/ 0 h 1112044"/>
              <a:gd name="connsiteX2" fmla="*/ 9525 w 426244"/>
              <a:gd name="connsiteY2" fmla="*/ 1112044 h 1112044"/>
              <a:gd name="connsiteX3" fmla="*/ 0 w 426244"/>
              <a:gd name="connsiteY3" fmla="*/ 0 h 1112044"/>
            </a:gdLst>
            <a:ahLst/>
            <a:cxnLst>
              <a:cxn ang="0">
                <a:pos x="connsiteX0" y="connsiteY0"/>
              </a:cxn>
              <a:cxn ang="0">
                <a:pos x="connsiteX1" y="connsiteY1"/>
              </a:cxn>
              <a:cxn ang="0">
                <a:pos x="connsiteX2" y="connsiteY2"/>
              </a:cxn>
              <a:cxn ang="0">
                <a:pos x="connsiteX3" y="connsiteY3"/>
              </a:cxn>
            </a:cxnLst>
            <a:rect l="l" t="t" r="r" b="b"/>
            <a:pathLst>
              <a:path w="426244" h="1112044">
                <a:moveTo>
                  <a:pt x="0" y="0"/>
                </a:moveTo>
                <a:lnTo>
                  <a:pt x="426244" y="0"/>
                </a:lnTo>
                <a:lnTo>
                  <a:pt x="9525" y="1112044"/>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7" name="フリーフォーム 146"/>
          <p:cNvSpPr/>
          <p:nvPr/>
        </p:nvSpPr>
        <p:spPr>
          <a:xfrm>
            <a:off x="8201332" y="4818786"/>
            <a:ext cx="2520000" cy="648000"/>
          </a:xfrm>
          <a:custGeom>
            <a:avLst/>
            <a:gdLst>
              <a:gd name="connsiteX0" fmla="*/ 0 w 2441575"/>
              <a:gd name="connsiteY0" fmla="*/ 0 h 609600"/>
              <a:gd name="connsiteX1" fmla="*/ 0 w 2441575"/>
              <a:gd name="connsiteY1" fmla="*/ 609600 h 609600"/>
              <a:gd name="connsiteX2" fmla="*/ 2441575 w 2441575"/>
              <a:gd name="connsiteY2" fmla="*/ 609600 h 609600"/>
              <a:gd name="connsiteX3" fmla="*/ 2441575 w 2441575"/>
              <a:gd name="connsiteY3" fmla="*/ 517525 h 609600"/>
              <a:gd name="connsiteX4" fmla="*/ 0 w 2441575"/>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1575" h="609600">
                <a:moveTo>
                  <a:pt x="0" y="0"/>
                </a:moveTo>
                <a:lnTo>
                  <a:pt x="0" y="609600"/>
                </a:lnTo>
                <a:lnTo>
                  <a:pt x="2441575" y="609600"/>
                </a:lnTo>
                <a:lnTo>
                  <a:pt x="2441575" y="517525"/>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1" name="フリーフォーム 150"/>
          <p:cNvSpPr/>
          <p:nvPr/>
        </p:nvSpPr>
        <p:spPr>
          <a:xfrm>
            <a:off x="8759924" y="3726131"/>
            <a:ext cx="1875296" cy="1538288"/>
          </a:xfrm>
          <a:custGeom>
            <a:avLst/>
            <a:gdLst>
              <a:gd name="connsiteX0" fmla="*/ 0 w 1885950"/>
              <a:gd name="connsiteY0" fmla="*/ 0 h 1538288"/>
              <a:gd name="connsiteX1" fmla="*/ 219075 w 1885950"/>
              <a:gd name="connsiteY1" fmla="*/ 0 h 1538288"/>
              <a:gd name="connsiteX2" fmla="*/ 219075 w 1885950"/>
              <a:gd name="connsiteY2" fmla="*/ 914400 h 1538288"/>
              <a:gd name="connsiteX3" fmla="*/ 1885950 w 1885950"/>
              <a:gd name="connsiteY3" fmla="*/ 914400 h 1538288"/>
              <a:gd name="connsiteX4" fmla="*/ 1885950 w 1885950"/>
              <a:gd name="connsiteY4" fmla="*/ 1538288 h 1538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50" h="1538288">
                <a:moveTo>
                  <a:pt x="0" y="0"/>
                </a:moveTo>
                <a:lnTo>
                  <a:pt x="219075" y="0"/>
                </a:lnTo>
                <a:lnTo>
                  <a:pt x="219075" y="914400"/>
                </a:lnTo>
                <a:lnTo>
                  <a:pt x="1885950" y="914400"/>
                </a:lnTo>
                <a:lnTo>
                  <a:pt x="1885950" y="1538288"/>
                </a:lnTo>
              </a:path>
            </a:pathLst>
          </a:cu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フリーフォーム 151"/>
          <p:cNvSpPr/>
          <p:nvPr/>
        </p:nvSpPr>
        <p:spPr>
          <a:xfrm>
            <a:off x="9505891" y="4776811"/>
            <a:ext cx="61840" cy="236220"/>
          </a:xfrm>
          <a:custGeom>
            <a:avLst/>
            <a:gdLst>
              <a:gd name="connsiteX0" fmla="*/ 61840 w 61840"/>
              <a:gd name="connsiteY0" fmla="*/ 0 h 236220"/>
              <a:gd name="connsiteX1" fmla="*/ 880 w 61840"/>
              <a:gd name="connsiteY1" fmla="*/ 99060 h 236220"/>
              <a:gd name="connsiteX2" fmla="*/ 31360 w 61840"/>
              <a:gd name="connsiteY2" fmla="*/ 236220 h 236220"/>
            </a:gdLst>
            <a:ahLst/>
            <a:cxnLst>
              <a:cxn ang="0">
                <a:pos x="connsiteX0" y="connsiteY0"/>
              </a:cxn>
              <a:cxn ang="0">
                <a:pos x="connsiteX1" y="connsiteY1"/>
              </a:cxn>
              <a:cxn ang="0">
                <a:pos x="connsiteX2" y="connsiteY2"/>
              </a:cxn>
            </a:cxnLst>
            <a:rect l="l" t="t" r="r" b="b"/>
            <a:pathLst>
              <a:path w="61840" h="236220">
                <a:moveTo>
                  <a:pt x="61840" y="0"/>
                </a:moveTo>
                <a:cubicBezTo>
                  <a:pt x="33900" y="29845"/>
                  <a:pt x="5960" y="59690"/>
                  <a:pt x="880" y="99060"/>
                </a:cubicBezTo>
                <a:cubicBezTo>
                  <a:pt x="-4200" y="138430"/>
                  <a:pt x="13580" y="187325"/>
                  <a:pt x="31360" y="236220"/>
                </a:cubicBez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正方形/長方形 152"/>
          <p:cNvSpPr/>
          <p:nvPr/>
        </p:nvSpPr>
        <p:spPr>
          <a:xfrm>
            <a:off x="53065" y="5579800"/>
            <a:ext cx="5251755" cy="176205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フリーフォーム 153"/>
          <p:cNvSpPr/>
          <p:nvPr/>
        </p:nvSpPr>
        <p:spPr>
          <a:xfrm>
            <a:off x="111529" y="5603215"/>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2925 w 5041650"/>
              <a:gd name="connsiteY0" fmla="*/ 819150 h 1485900"/>
              <a:gd name="connsiteX1" fmla="*/ 2431800 w 5041650"/>
              <a:gd name="connsiteY1" fmla="*/ 819150 h 1485900"/>
              <a:gd name="connsiteX2" fmla="*/ 2431800 w 5041650"/>
              <a:gd name="connsiteY2" fmla="*/ 0 h 1485900"/>
              <a:gd name="connsiteX3" fmla="*/ 3403350 w 5041650"/>
              <a:gd name="connsiteY3" fmla="*/ 0 h 1485900"/>
              <a:gd name="connsiteX4" fmla="*/ 3403350 w 5041650"/>
              <a:gd name="connsiteY4" fmla="*/ 790575 h 1485900"/>
              <a:gd name="connsiteX5" fmla="*/ 5041650 w 5041650"/>
              <a:gd name="connsiteY5" fmla="*/ 790575 h 1485900"/>
              <a:gd name="connsiteX6" fmla="*/ 5041650 w 5041650"/>
              <a:gd name="connsiteY6" fmla="*/ 1485900 h 1485900"/>
              <a:gd name="connsiteX7" fmla="*/ 0 w 5041650"/>
              <a:gd name="connsiteY7" fmla="*/ 1485900 h 1485900"/>
              <a:gd name="connsiteX8" fmla="*/ 2925 w 5041650"/>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4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4" y="1485900"/>
                </a:lnTo>
                <a:cubicBezTo>
                  <a:pt x="143" y="1263650"/>
                  <a:pt x="71" y="1041400"/>
                  <a:pt x="0" y="819150"/>
                </a:cubicBezTo>
                <a:close/>
              </a:path>
            </a:pathLst>
          </a:cu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5" name="正方形/長方形 154"/>
          <p:cNvSpPr/>
          <p:nvPr/>
        </p:nvSpPr>
        <p:spPr>
          <a:xfrm>
            <a:off x="70668" y="5579800"/>
            <a:ext cx="2714045" cy="176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円/楕円 155"/>
          <p:cNvSpPr/>
          <p:nvPr/>
        </p:nvSpPr>
        <p:spPr>
          <a:xfrm>
            <a:off x="2782918" y="6695648"/>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2" name="フリーフォーム 161"/>
          <p:cNvSpPr/>
          <p:nvPr/>
        </p:nvSpPr>
        <p:spPr>
          <a:xfrm>
            <a:off x="2772925" y="5581093"/>
            <a:ext cx="426244" cy="1134000"/>
          </a:xfrm>
          <a:custGeom>
            <a:avLst/>
            <a:gdLst>
              <a:gd name="connsiteX0" fmla="*/ 0 w 426244"/>
              <a:gd name="connsiteY0" fmla="*/ 0 h 1112044"/>
              <a:gd name="connsiteX1" fmla="*/ 426244 w 426244"/>
              <a:gd name="connsiteY1" fmla="*/ 0 h 1112044"/>
              <a:gd name="connsiteX2" fmla="*/ 9525 w 426244"/>
              <a:gd name="connsiteY2" fmla="*/ 1112044 h 1112044"/>
              <a:gd name="connsiteX3" fmla="*/ 0 w 426244"/>
              <a:gd name="connsiteY3" fmla="*/ 0 h 1112044"/>
            </a:gdLst>
            <a:ahLst/>
            <a:cxnLst>
              <a:cxn ang="0">
                <a:pos x="connsiteX0" y="connsiteY0"/>
              </a:cxn>
              <a:cxn ang="0">
                <a:pos x="connsiteX1" y="connsiteY1"/>
              </a:cxn>
              <a:cxn ang="0">
                <a:pos x="connsiteX2" y="connsiteY2"/>
              </a:cxn>
              <a:cxn ang="0">
                <a:pos x="connsiteX3" y="connsiteY3"/>
              </a:cxn>
            </a:cxnLst>
            <a:rect l="l" t="t" r="r" b="b"/>
            <a:pathLst>
              <a:path w="426244" h="1112044">
                <a:moveTo>
                  <a:pt x="0" y="0"/>
                </a:moveTo>
                <a:lnTo>
                  <a:pt x="426244" y="0"/>
                </a:lnTo>
                <a:lnTo>
                  <a:pt x="9525" y="1112044"/>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2" name="フリーフォーム 171"/>
          <p:cNvSpPr/>
          <p:nvPr/>
        </p:nvSpPr>
        <p:spPr>
          <a:xfrm>
            <a:off x="4077801" y="6653825"/>
            <a:ext cx="61840" cy="236220"/>
          </a:xfrm>
          <a:custGeom>
            <a:avLst/>
            <a:gdLst>
              <a:gd name="connsiteX0" fmla="*/ 61840 w 61840"/>
              <a:gd name="connsiteY0" fmla="*/ 0 h 236220"/>
              <a:gd name="connsiteX1" fmla="*/ 880 w 61840"/>
              <a:gd name="connsiteY1" fmla="*/ 99060 h 236220"/>
              <a:gd name="connsiteX2" fmla="*/ 31360 w 61840"/>
              <a:gd name="connsiteY2" fmla="*/ 236220 h 236220"/>
            </a:gdLst>
            <a:ahLst/>
            <a:cxnLst>
              <a:cxn ang="0">
                <a:pos x="connsiteX0" y="connsiteY0"/>
              </a:cxn>
              <a:cxn ang="0">
                <a:pos x="connsiteX1" y="connsiteY1"/>
              </a:cxn>
              <a:cxn ang="0">
                <a:pos x="connsiteX2" y="connsiteY2"/>
              </a:cxn>
            </a:cxnLst>
            <a:rect l="l" t="t" r="r" b="b"/>
            <a:pathLst>
              <a:path w="61840" h="236220">
                <a:moveTo>
                  <a:pt x="61840" y="0"/>
                </a:moveTo>
                <a:cubicBezTo>
                  <a:pt x="33900" y="29845"/>
                  <a:pt x="5960" y="59690"/>
                  <a:pt x="880" y="99060"/>
                </a:cubicBezTo>
                <a:cubicBezTo>
                  <a:pt x="-4200" y="138430"/>
                  <a:pt x="13580" y="187325"/>
                  <a:pt x="31360" y="236220"/>
                </a:cubicBezTo>
              </a:path>
            </a:pathLst>
          </a:cu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3" name="直線コネクタ 142"/>
          <p:cNvCxnSpPr>
            <a:cxnSpLocks noChangeAspect="1"/>
          </p:cNvCxnSpPr>
          <p:nvPr/>
        </p:nvCxnSpPr>
        <p:spPr>
          <a:xfrm flipV="1">
            <a:off x="8372740" y="4755505"/>
            <a:ext cx="2268000" cy="1546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a:cxnSpLocks noChangeAspect="1"/>
          </p:cNvCxnSpPr>
          <p:nvPr/>
        </p:nvCxnSpPr>
        <p:spPr>
          <a:xfrm>
            <a:off x="8380360" y="4757677"/>
            <a:ext cx="2232000" cy="15729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p:cNvCxnSpPr>
            <a:cxnSpLocks noChangeAspect="1"/>
          </p:cNvCxnSpPr>
          <p:nvPr/>
        </p:nvCxnSpPr>
        <p:spPr>
          <a:xfrm>
            <a:off x="8380360" y="4757676"/>
            <a:ext cx="2232000" cy="33520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a:cxnSpLocks noChangeAspect="1"/>
          </p:cNvCxnSpPr>
          <p:nvPr/>
        </p:nvCxnSpPr>
        <p:spPr>
          <a:xfrm>
            <a:off x="8395990" y="4780923"/>
            <a:ext cx="2232000" cy="48297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48" name="グループ化 147"/>
          <p:cNvGrpSpPr/>
          <p:nvPr/>
        </p:nvGrpSpPr>
        <p:grpSpPr>
          <a:xfrm rot="2116704">
            <a:off x="8186487" y="4641162"/>
            <a:ext cx="304800" cy="304800"/>
            <a:chOff x="2305050" y="3905250"/>
            <a:chExt cx="304800" cy="304800"/>
          </a:xfrm>
        </p:grpSpPr>
        <p:sp>
          <p:nvSpPr>
            <p:cNvPr id="149" name="円/楕円 148"/>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0" name="直線コネクタ 149"/>
            <p:cNvCxnSpPr>
              <a:endCxn id="149"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7" name="直線コネクタ 156"/>
          <p:cNvCxnSpPr>
            <a:cxnSpLocks noChangeAspect="1"/>
          </p:cNvCxnSpPr>
          <p:nvPr/>
        </p:nvCxnSpPr>
        <p:spPr>
          <a:xfrm rot="911670" flipV="1">
            <a:off x="3042545" y="5941169"/>
            <a:ext cx="406109" cy="7920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a:cxnSpLocks noChangeAspect="1"/>
          </p:cNvCxnSpPr>
          <p:nvPr/>
        </p:nvCxnSpPr>
        <p:spPr>
          <a:xfrm rot="911670" flipV="1">
            <a:off x="3131400" y="5782979"/>
            <a:ext cx="304200" cy="8280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9" name="直線コネクタ 158"/>
          <p:cNvCxnSpPr>
            <a:cxnSpLocks noChangeAspect="1"/>
          </p:cNvCxnSpPr>
          <p:nvPr/>
        </p:nvCxnSpPr>
        <p:spPr>
          <a:xfrm rot="911670" flipV="1">
            <a:off x="3022871" y="6127002"/>
            <a:ext cx="468000" cy="57935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直線コネクタ 159"/>
          <p:cNvCxnSpPr>
            <a:cxnSpLocks noChangeAspect="1"/>
          </p:cNvCxnSpPr>
          <p:nvPr/>
        </p:nvCxnSpPr>
        <p:spPr>
          <a:xfrm rot="911670" flipV="1">
            <a:off x="2967767" y="6445082"/>
            <a:ext cx="684000" cy="27325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p:cNvCxnSpPr>
            <a:cxnSpLocks noChangeAspect="1"/>
          </p:cNvCxnSpPr>
          <p:nvPr/>
        </p:nvCxnSpPr>
        <p:spPr>
          <a:xfrm rot="911670" flipV="1">
            <a:off x="3039043" y="6451679"/>
            <a:ext cx="2124000" cy="47312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p:cNvCxnSpPr>
            <a:cxnSpLocks noChangeAspect="1"/>
          </p:cNvCxnSpPr>
          <p:nvPr/>
        </p:nvCxnSpPr>
        <p:spPr>
          <a:xfrm rot="911670" flipV="1">
            <a:off x="2930007" y="6917176"/>
            <a:ext cx="2304000" cy="1570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直線コネクタ 165"/>
          <p:cNvCxnSpPr>
            <a:cxnSpLocks noChangeAspect="1"/>
          </p:cNvCxnSpPr>
          <p:nvPr/>
        </p:nvCxnSpPr>
        <p:spPr>
          <a:xfrm rot="911670">
            <a:off x="2923759" y="6824822"/>
            <a:ext cx="1404000" cy="30380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p:cNvCxnSpPr>
            <a:cxnSpLocks noChangeAspect="1"/>
          </p:cNvCxnSpPr>
          <p:nvPr/>
        </p:nvCxnSpPr>
        <p:spPr>
          <a:xfrm rot="911670">
            <a:off x="2924304" y="6885997"/>
            <a:ext cx="2052000" cy="14461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p:cNvCxnSpPr>
            <a:cxnSpLocks noChangeAspect="1"/>
          </p:cNvCxnSpPr>
          <p:nvPr/>
        </p:nvCxnSpPr>
        <p:spPr>
          <a:xfrm rot="911670">
            <a:off x="2916250" y="6836907"/>
            <a:ext cx="1692000" cy="25410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1" name="フリーフォーム 170"/>
          <p:cNvSpPr/>
          <p:nvPr/>
        </p:nvSpPr>
        <p:spPr>
          <a:xfrm>
            <a:off x="3331834" y="5603145"/>
            <a:ext cx="1875296" cy="1538288"/>
          </a:xfrm>
          <a:custGeom>
            <a:avLst/>
            <a:gdLst>
              <a:gd name="connsiteX0" fmla="*/ 0 w 1885950"/>
              <a:gd name="connsiteY0" fmla="*/ 0 h 1538288"/>
              <a:gd name="connsiteX1" fmla="*/ 219075 w 1885950"/>
              <a:gd name="connsiteY1" fmla="*/ 0 h 1538288"/>
              <a:gd name="connsiteX2" fmla="*/ 219075 w 1885950"/>
              <a:gd name="connsiteY2" fmla="*/ 914400 h 1538288"/>
              <a:gd name="connsiteX3" fmla="*/ 1885950 w 1885950"/>
              <a:gd name="connsiteY3" fmla="*/ 914400 h 1538288"/>
              <a:gd name="connsiteX4" fmla="*/ 1885950 w 1885950"/>
              <a:gd name="connsiteY4" fmla="*/ 1538288 h 1538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50" h="1538288">
                <a:moveTo>
                  <a:pt x="0" y="0"/>
                </a:moveTo>
                <a:lnTo>
                  <a:pt x="219075" y="0"/>
                </a:lnTo>
                <a:lnTo>
                  <a:pt x="219075" y="914400"/>
                </a:lnTo>
                <a:lnTo>
                  <a:pt x="1885950" y="914400"/>
                </a:lnTo>
                <a:lnTo>
                  <a:pt x="1885950" y="1538288"/>
                </a:lnTo>
              </a:path>
            </a:pathLst>
          </a:cu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フリーフォーム 173"/>
          <p:cNvSpPr/>
          <p:nvPr/>
        </p:nvSpPr>
        <p:spPr>
          <a:xfrm>
            <a:off x="2763399" y="6686550"/>
            <a:ext cx="1548000" cy="657225"/>
          </a:xfrm>
          <a:custGeom>
            <a:avLst/>
            <a:gdLst>
              <a:gd name="connsiteX0" fmla="*/ 0 w 1504950"/>
              <a:gd name="connsiteY0" fmla="*/ 0 h 657225"/>
              <a:gd name="connsiteX1" fmla="*/ 285750 w 1504950"/>
              <a:gd name="connsiteY1" fmla="*/ 0 h 657225"/>
              <a:gd name="connsiteX2" fmla="*/ 1504950 w 1504950"/>
              <a:gd name="connsiteY2" fmla="*/ 657225 h 657225"/>
              <a:gd name="connsiteX3" fmla="*/ 9525 w 1504950"/>
              <a:gd name="connsiteY3" fmla="*/ 657225 h 657225"/>
              <a:gd name="connsiteX4" fmla="*/ 0 w 1504950"/>
              <a:gd name="connsiteY4" fmla="*/ 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50" h="657225">
                <a:moveTo>
                  <a:pt x="0" y="0"/>
                </a:moveTo>
                <a:lnTo>
                  <a:pt x="285750" y="0"/>
                </a:lnTo>
                <a:lnTo>
                  <a:pt x="1504950" y="657225"/>
                </a:lnTo>
                <a:lnTo>
                  <a:pt x="9525" y="657225"/>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5" name="フリーフォーム 174"/>
          <p:cNvSpPr/>
          <p:nvPr/>
        </p:nvSpPr>
        <p:spPr>
          <a:xfrm>
            <a:off x="3552825" y="5838825"/>
            <a:ext cx="1657350" cy="1314450"/>
          </a:xfrm>
          <a:custGeom>
            <a:avLst/>
            <a:gdLst>
              <a:gd name="connsiteX0" fmla="*/ 0 w 1657350"/>
              <a:gd name="connsiteY0" fmla="*/ 0 h 1314450"/>
              <a:gd name="connsiteX1" fmla="*/ 0 w 1657350"/>
              <a:gd name="connsiteY1" fmla="*/ 676275 h 1314450"/>
              <a:gd name="connsiteX2" fmla="*/ 1657350 w 1657350"/>
              <a:gd name="connsiteY2" fmla="*/ 676275 h 1314450"/>
              <a:gd name="connsiteX3" fmla="*/ 1657350 w 1657350"/>
              <a:gd name="connsiteY3" fmla="*/ 1314450 h 1314450"/>
            </a:gdLst>
            <a:ahLst/>
            <a:cxnLst>
              <a:cxn ang="0">
                <a:pos x="connsiteX0" y="connsiteY0"/>
              </a:cxn>
              <a:cxn ang="0">
                <a:pos x="connsiteX1" y="connsiteY1"/>
              </a:cxn>
              <a:cxn ang="0">
                <a:pos x="connsiteX2" y="connsiteY2"/>
              </a:cxn>
              <a:cxn ang="0">
                <a:pos x="connsiteX3" y="connsiteY3"/>
              </a:cxn>
            </a:cxnLst>
            <a:rect l="l" t="t" r="r" b="b"/>
            <a:pathLst>
              <a:path w="1657350" h="1314450">
                <a:moveTo>
                  <a:pt x="0" y="0"/>
                </a:moveTo>
                <a:lnTo>
                  <a:pt x="0" y="676275"/>
                </a:lnTo>
                <a:lnTo>
                  <a:pt x="1657350" y="676275"/>
                </a:lnTo>
                <a:lnTo>
                  <a:pt x="1657350" y="131445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フリーフォーム 176"/>
          <p:cNvSpPr/>
          <p:nvPr/>
        </p:nvSpPr>
        <p:spPr>
          <a:xfrm>
            <a:off x="2946399" y="6619630"/>
            <a:ext cx="324000" cy="180000"/>
          </a:xfrm>
          <a:custGeom>
            <a:avLst/>
            <a:gdLst>
              <a:gd name="connsiteX0" fmla="*/ 289169 w 289169"/>
              <a:gd name="connsiteY0" fmla="*/ 164123 h 164123"/>
              <a:gd name="connsiteX1" fmla="*/ 0 w 289169"/>
              <a:gd name="connsiteY1" fmla="*/ 164123 h 164123"/>
              <a:gd name="connsiteX2" fmla="*/ 0 w 289169"/>
              <a:gd name="connsiteY2" fmla="*/ 0 h 164123"/>
              <a:gd name="connsiteX3" fmla="*/ 289169 w 289169"/>
              <a:gd name="connsiteY3" fmla="*/ 164123 h 164123"/>
              <a:gd name="connsiteX0" fmla="*/ 289169 w 289169"/>
              <a:gd name="connsiteY0" fmla="*/ 164123 h 164123"/>
              <a:gd name="connsiteX1" fmla="*/ 0 w 289169"/>
              <a:gd name="connsiteY1" fmla="*/ 100623 h 164123"/>
              <a:gd name="connsiteX2" fmla="*/ 0 w 289169"/>
              <a:gd name="connsiteY2" fmla="*/ 0 h 164123"/>
              <a:gd name="connsiteX3" fmla="*/ 289169 w 289169"/>
              <a:gd name="connsiteY3" fmla="*/ 164123 h 164123"/>
            </a:gdLst>
            <a:ahLst/>
            <a:cxnLst>
              <a:cxn ang="0">
                <a:pos x="connsiteX0" y="connsiteY0"/>
              </a:cxn>
              <a:cxn ang="0">
                <a:pos x="connsiteX1" y="connsiteY1"/>
              </a:cxn>
              <a:cxn ang="0">
                <a:pos x="connsiteX2" y="connsiteY2"/>
              </a:cxn>
              <a:cxn ang="0">
                <a:pos x="connsiteX3" y="connsiteY3"/>
              </a:cxn>
            </a:cxnLst>
            <a:rect l="l" t="t" r="r" b="b"/>
            <a:pathLst>
              <a:path w="289169" h="164123">
                <a:moveTo>
                  <a:pt x="289169" y="164123"/>
                </a:moveTo>
                <a:lnTo>
                  <a:pt x="0" y="100623"/>
                </a:lnTo>
                <a:lnTo>
                  <a:pt x="0" y="0"/>
                </a:lnTo>
                <a:lnTo>
                  <a:pt x="289169" y="16412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68" name="グループ化 167"/>
          <p:cNvGrpSpPr/>
          <p:nvPr/>
        </p:nvGrpSpPr>
        <p:grpSpPr>
          <a:xfrm rot="3028374">
            <a:off x="2777293" y="6490970"/>
            <a:ext cx="304800" cy="304800"/>
            <a:chOff x="2305050" y="3905250"/>
            <a:chExt cx="304800" cy="304800"/>
          </a:xfrm>
        </p:grpSpPr>
        <p:sp>
          <p:nvSpPr>
            <p:cNvPr id="169" name="円/楕円 168"/>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0" name="直線コネクタ 169"/>
            <p:cNvCxnSpPr>
              <a:endCxn id="169"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8" name="円/楕円 177"/>
          <p:cNvSpPr/>
          <p:nvPr/>
        </p:nvSpPr>
        <p:spPr>
          <a:xfrm>
            <a:off x="7370694" y="4980312"/>
            <a:ext cx="392042" cy="3893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人</a:t>
            </a:r>
            <a:endParaRPr kumimoji="1" lang="ja-JP" altLang="en-US" dirty="0"/>
          </a:p>
        </p:txBody>
      </p:sp>
      <p:sp>
        <p:nvSpPr>
          <p:cNvPr id="182" name="フリーフォーム 181"/>
          <p:cNvSpPr/>
          <p:nvPr/>
        </p:nvSpPr>
        <p:spPr>
          <a:xfrm>
            <a:off x="7818120" y="5135880"/>
            <a:ext cx="1699260" cy="189177"/>
          </a:xfrm>
          <a:custGeom>
            <a:avLst/>
            <a:gdLst>
              <a:gd name="connsiteX0" fmla="*/ 1699260 w 1699260"/>
              <a:gd name="connsiteY0" fmla="*/ 0 h 189177"/>
              <a:gd name="connsiteX1" fmla="*/ 1234440 w 1699260"/>
              <a:gd name="connsiteY1" fmla="*/ 167640 h 189177"/>
              <a:gd name="connsiteX2" fmla="*/ 259080 w 1699260"/>
              <a:gd name="connsiteY2" fmla="*/ 182880 h 189177"/>
              <a:gd name="connsiteX3" fmla="*/ 0 w 1699260"/>
              <a:gd name="connsiteY3" fmla="*/ 129540 h 189177"/>
            </a:gdLst>
            <a:ahLst/>
            <a:cxnLst>
              <a:cxn ang="0">
                <a:pos x="connsiteX0" y="connsiteY0"/>
              </a:cxn>
              <a:cxn ang="0">
                <a:pos x="connsiteX1" y="connsiteY1"/>
              </a:cxn>
              <a:cxn ang="0">
                <a:pos x="connsiteX2" y="connsiteY2"/>
              </a:cxn>
              <a:cxn ang="0">
                <a:pos x="connsiteX3" y="connsiteY3"/>
              </a:cxn>
            </a:cxnLst>
            <a:rect l="l" t="t" r="r" b="b"/>
            <a:pathLst>
              <a:path w="1699260" h="189177">
                <a:moveTo>
                  <a:pt x="1699260" y="0"/>
                </a:moveTo>
                <a:cubicBezTo>
                  <a:pt x="1586865" y="68580"/>
                  <a:pt x="1474470" y="137160"/>
                  <a:pt x="1234440" y="167640"/>
                </a:cubicBezTo>
                <a:cubicBezTo>
                  <a:pt x="994410" y="198120"/>
                  <a:pt x="464820" y="189230"/>
                  <a:pt x="259080" y="182880"/>
                </a:cubicBezTo>
                <a:cubicBezTo>
                  <a:pt x="53340" y="176530"/>
                  <a:pt x="26670" y="153035"/>
                  <a:pt x="0" y="12954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141435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p:cNvSpPr/>
          <p:nvPr/>
        </p:nvSpPr>
        <p:spPr>
          <a:xfrm>
            <a:off x="65093" y="92078"/>
            <a:ext cx="5251755" cy="176205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22"/>
          <p:cNvSpPr/>
          <p:nvPr/>
        </p:nvSpPr>
        <p:spPr>
          <a:xfrm>
            <a:off x="123557" y="115493"/>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2925 w 5041650"/>
              <a:gd name="connsiteY0" fmla="*/ 819150 h 1485900"/>
              <a:gd name="connsiteX1" fmla="*/ 2431800 w 5041650"/>
              <a:gd name="connsiteY1" fmla="*/ 819150 h 1485900"/>
              <a:gd name="connsiteX2" fmla="*/ 2431800 w 5041650"/>
              <a:gd name="connsiteY2" fmla="*/ 0 h 1485900"/>
              <a:gd name="connsiteX3" fmla="*/ 3403350 w 5041650"/>
              <a:gd name="connsiteY3" fmla="*/ 0 h 1485900"/>
              <a:gd name="connsiteX4" fmla="*/ 3403350 w 5041650"/>
              <a:gd name="connsiteY4" fmla="*/ 790575 h 1485900"/>
              <a:gd name="connsiteX5" fmla="*/ 5041650 w 5041650"/>
              <a:gd name="connsiteY5" fmla="*/ 790575 h 1485900"/>
              <a:gd name="connsiteX6" fmla="*/ 5041650 w 5041650"/>
              <a:gd name="connsiteY6" fmla="*/ 1485900 h 1485900"/>
              <a:gd name="connsiteX7" fmla="*/ 0 w 5041650"/>
              <a:gd name="connsiteY7" fmla="*/ 1485900 h 1485900"/>
              <a:gd name="connsiteX8" fmla="*/ 2925 w 5041650"/>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4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4" y="1485900"/>
                </a:lnTo>
                <a:cubicBezTo>
                  <a:pt x="143" y="1263650"/>
                  <a:pt x="71" y="1041400"/>
                  <a:pt x="0" y="819150"/>
                </a:cubicBezTo>
                <a:close/>
              </a:path>
            </a:pathLst>
          </a:cu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正方形/長方形 23"/>
          <p:cNvSpPr/>
          <p:nvPr/>
        </p:nvSpPr>
        <p:spPr>
          <a:xfrm>
            <a:off x="82696" y="92078"/>
            <a:ext cx="2714045" cy="176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2627614" y="1207927"/>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 name="フリーフォーム 30"/>
          <p:cNvSpPr/>
          <p:nvPr/>
        </p:nvSpPr>
        <p:spPr>
          <a:xfrm>
            <a:off x="2784953" y="93371"/>
            <a:ext cx="426244" cy="1134000"/>
          </a:xfrm>
          <a:custGeom>
            <a:avLst/>
            <a:gdLst>
              <a:gd name="connsiteX0" fmla="*/ 0 w 426244"/>
              <a:gd name="connsiteY0" fmla="*/ 0 h 1112044"/>
              <a:gd name="connsiteX1" fmla="*/ 426244 w 426244"/>
              <a:gd name="connsiteY1" fmla="*/ 0 h 1112044"/>
              <a:gd name="connsiteX2" fmla="*/ 9525 w 426244"/>
              <a:gd name="connsiteY2" fmla="*/ 1112044 h 1112044"/>
              <a:gd name="connsiteX3" fmla="*/ 0 w 426244"/>
              <a:gd name="connsiteY3" fmla="*/ 0 h 1112044"/>
            </a:gdLst>
            <a:ahLst/>
            <a:cxnLst>
              <a:cxn ang="0">
                <a:pos x="connsiteX0" y="connsiteY0"/>
              </a:cxn>
              <a:cxn ang="0">
                <a:pos x="connsiteX1" y="connsiteY1"/>
              </a:cxn>
              <a:cxn ang="0">
                <a:pos x="connsiteX2" y="connsiteY2"/>
              </a:cxn>
              <a:cxn ang="0">
                <a:pos x="connsiteX3" y="connsiteY3"/>
              </a:cxn>
            </a:cxnLst>
            <a:rect l="l" t="t" r="r" b="b"/>
            <a:pathLst>
              <a:path w="426244" h="1112044">
                <a:moveTo>
                  <a:pt x="0" y="0"/>
                </a:moveTo>
                <a:lnTo>
                  <a:pt x="426244" y="0"/>
                </a:lnTo>
                <a:lnTo>
                  <a:pt x="9525" y="1112044"/>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2" name="フリーフォーム 31"/>
          <p:cNvSpPr/>
          <p:nvPr/>
        </p:nvSpPr>
        <p:spPr>
          <a:xfrm>
            <a:off x="2785270" y="1208078"/>
            <a:ext cx="2520000" cy="648000"/>
          </a:xfrm>
          <a:custGeom>
            <a:avLst/>
            <a:gdLst>
              <a:gd name="connsiteX0" fmla="*/ 0 w 2441575"/>
              <a:gd name="connsiteY0" fmla="*/ 0 h 609600"/>
              <a:gd name="connsiteX1" fmla="*/ 0 w 2441575"/>
              <a:gd name="connsiteY1" fmla="*/ 609600 h 609600"/>
              <a:gd name="connsiteX2" fmla="*/ 2441575 w 2441575"/>
              <a:gd name="connsiteY2" fmla="*/ 609600 h 609600"/>
              <a:gd name="connsiteX3" fmla="*/ 2441575 w 2441575"/>
              <a:gd name="connsiteY3" fmla="*/ 517525 h 609600"/>
              <a:gd name="connsiteX4" fmla="*/ 0 w 2441575"/>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1575" h="609600">
                <a:moveTo>
                  <a:pt x="0" y="0"/>
                </a:moveTo>
                <a:lnTo>
                  <a:pt x="0" y="609600"/>
                </a:lnTo>
                <a:lnTo>
                  <a:pt x="2441575" y="609600"/>
                </a:lnTo>
                <a:lnTo>
                  <a:pt x="2441575" y="517525"/>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3" name="フリーフォーム 32"/>
          <p:cNvSpPr/>
          <p:nvPr/>
        </p:nvSpPr>
        <p:spPr>
          <a:xfrm>
            <a:off x="3343862" y="115423"/>
            <a:ext cx="1875296" cy="1538288"/>
          </a:xfrm>
          <a:custGeom>
            <a:avLst/>
            <a:gdLst>
              <a:gd name="connsiteX0" fmla="*/ 0 w 1885950"/>
              <a:gd name="connsiteY0" fmla="*/ 0 h 1538288"/>
              <a:gd name="connsiteX1" fmla="*/ 219075 w 1885950"/>
              <a:gd name="connsiteY1" fmla="*/ 0 h 1538288"/>
              <a:gd name="connsiteX2" fmla="*/ 219075 w 1885950"/>
              <a:gd name="connsiteY2" fmla="*/ 914400 h 1538288"/>
              <a:gd name="connsiteX3" fmla="*/ 1885950 w 1885950"/>
              <a:gd name="connsiteY3" fmla="*/ 914400 h 1538288"/>
              <a:gd name="connsiteX4" fmla="*/ 1885950 w 1885950"/>
              <a:gd name="connsiteY4" fmla="*/ 1538288 h 1538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50" h="1538288">
                <a:moveTo>
                  <a:pt x="0" y="0"/>
                </a:moveTo>
                <a:lnTo>
                  <a:pt x="219075" y="0"/>
                </a:lnTo>
                <a:lnTo>
                  <a:pt x="219075" y="914400"/>
                </a:lnTo>
                <a:lnTo>
                  <a:pt x="1885950" y="914400"/>
                </a:lnTo>
                <a:lnTo>
                  <a:pt x="1885950" y="1538288"/>
                </a:lnTo>
              </a:path>
            </a:pathLst>
          </a:cu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p:cNvGrpSpPr/>
          <p:nvPr/>
        </p:nvGrpSpPr>
        <p:grpSpPr>
          <a:xfrm rot="2116704">
            <a:off x="2603093" y="1030455"/>
            <a:ext cx="304800" cy="304800"/>
            <a:chOff x="2305050" y="3905250"/>
            <a:chExt cx="304800" cy="304800"/>
          </a:xfrm>
        </p:grpSpPr>
        <p:sp>
          <p:nvSpPr>
            <p:cNvPr id="40" name="円/楕円 39"/>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p:cNvCxnSpPr>
              <a:endCxn id="40"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7" name="正方形/長方形 86"/>
          <p:cNvSpPr/>
          <p:nvPr/>
        </p:nvSpPr>
        <p:spPr>
          <a:xfrm>
            <a:off x="5507387" y="115423"/>
            <a:ext cx="5251755" cy="176205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フリーフォーム 87"/>
          <p:cNvSpPr/>
          <p:nvPr/>
        </p:nvSpPr>
        <p:spPr>
          <a:xfrm>
            <a:off x="5565851" y="138838"/>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2925 w 5041650"/>
              <a:gd name="connsiteY0" fmla="*/ 819150 h 1485900"/>
              <a:gd name="connsiteX1" fmla="*/ 2431800 w 5041650"/>
              <a:gd name="connsiteY1" fmla="*/ 819150 h 1485900"/>
              <a:gd name="connsiteX2" fmla="*/ 2431800 w 5041650"/>
              <a:gd name="connsiteY2" fmla="*/ 0 h 1485900"/>
              <a:gd name="connsiteX3" fmla="*/ 3403350 w 5041650"/>
              <a:gd name="connsiteY3" fmla="*/ 0 h 1485900"/>
              <a:gd name="connsiteX4" fmla="*/ 3403350 w 5041650"/>
              <a:gd name="connsiteY4" fmla="*/ 790575 h 1485900"/>
              <a:gd name="connsiteX5" fmla="*/ 5041650 w 5041650"/>
              <a:gd name="connsiteY5" fmla="*/ 790575 h 1485900"/>
              <a:gd name="connsiteX6" fmla="*/ 5041650 w 5041650"/>
              <a:gd name="connsiteY6" fmla="*/ 1485900 h 1485900"/>
              <a:gd name="connsiteX7" fmla="*/ 0 w 5041650"/>
              <a:gd name="connsiteY7" fmla="*/ 1485900 h 1485900"/>
              <a:gd name="connsiteX8" fmla="*/ 2925 w 5041650"/>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4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4" y="1485900"/>
                </a:lnTo>
                <a:cubicBezTo>
                  <a:pt x="143" y="1263650"/>
                  <a:pt x="71" y="1041400"/>
                  <a:pt x="0" y="819150"/>
                </a:cubicBezTo>
                <a:close/>
              </a:path>
            </a:pathLst>
          </a:cu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9" name="正方形/長方形 88"/>
          <p:cNvSpPr/>
          <p:nvPr/>
        </p:nvSpPr>
        <p:spPr>
          <a:xfrm>
            <a:off x="5524990" y="115423"/>
            <a:ext cx="2714045" cy="176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フリーフォーム 90"/>
          <p:cNvSpPr/>
          <p:nvPr/>
        </p:nvSpPr>
        <p:spPr>
          <a:xfrm>
            <a:off x="8227247" y="116716"/>
            <a:ext cx="426244" cy="1134000"/>
          </a:xfrm>
          <a:custGeom>
            <a:avLst/>
            <a:gdLst>
              <a:gd name="connsiteX0" fmla="*/ 0 w 426244"/>
              <a:gd name="connsiteY0" fmla="*/ 0 h 1112044"/>
              <a:gd name="connsiteX1" fmla="*/ 426244 w 426244"/>
              <a:gd name="connsiteY1" fmla="*/ 0 h 1112044"/>
              <a:gd name="connsiteX2" fmla="*/ 9525 w 426244"/>
              <a:gd name="connsiteY2" fmla="*/ 1112044 h 1112044"/>
              <a:gd name="connsiteX3" fmla="*/ 0 w 426244"/>
              <a:gd name="connsiteY3" fmla="*/ 0 h 1112044"/>
            </a:gdLst>
            <a:ahLst/>
            <a:cxnLst>
              <a:cxn ang="0">
                <a:pos x="connsiteX0" y="connsiteY0"/>
              </a:cxn>
              <a:cxn ang="0">
                <a:pos x="connsiteX1" y="connsiteY1"/>
              </a:cxn>
              <a:cxn ang="0">
                <a:pos x="connsiteX2" y="connsiteY2"/>
              </a:cxn>
              <a:cxn ang="0">
                <a:pos x="connsiteX3" y="connsiteY3"/>
              </a:cxn>
            </a:cxnLst>
            <a:rect l="l" t="t" r="r" b="b"/>
            <a:pathLst>
              <a:path w="426244" h="1112044">
                <a:moveTo>
                  <a:pt x="0" y="0"/>
                </a:moveTo>
                <a:lnTo>
                  <a:pt x="426244" y="0"/>
                </a:lnTo>
                <a:lnTo>
                  <a:pt x="9525" y="1112044"/>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2" name="フリーフォーム 101"/>
          <p:cNvSpPr/>
          <p:nvPr/>
        </p:nvSpPr>
        <p:spPr>
          <a:xfrm>
            <a:off x="8786156" y="138768"/>
            <a:ext cx="1875296" cy="1538288"/>
          </a:xfrm>
          <a:custGeom>
            <a:avLst/>
            <a:gdLst>
              <a:gd name="connsiteX0" fmla="*/ 0 w 1885950"/>
              <a:gd name="connsiteY0" fmla="*/ 0 h 1538288"/>
              <a:gd name="connsiteX1" fmla="*/ 219075 w 1885950"/>
              <a:gd name="connsiteY1" fmla="*/ 0 h 1538288"/>
              <a:gd name="connsiteX2" fmla="*/ 219075 w 1885950"/>
              <a:gd name="connsiteY2" fmla="*/ 914400 h 1538288"/>
              <a:gd name="connsiteX3" fmla="*/ 1885950 w 1885950"/>
              <a:gd name="connsiteY3" fmla="*/ 914400 h 1538288"/>
              <a:gd name="connsiteX4" fmla="*/ 1885950 w 1885950"/>
              <a:gd name="connsiteY4" fmla="*/ 1538288 h 1538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50" h="1538288">
                <a:moveTo>
                  <a:pt x="0" y="0"/>
                </a:moveTo>
                <a:lnTo>
                  <a:pt x="219075" y="0"/>
                </a:lnTo>
                <a:lnTo>
                  <a:pt x="219075" y="914400"/>
                </a:lnTo>
                <a:lnTo>
                  <a:pt x="1885950" y="914400"/>
                </a:lnTo>
                <a:lnTo>
                  <a:pt x="1885950" y="1538288"/>
                </a:lnTo>
              </a:path>
            </a:pathLst>
          </a:cu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正方形/長方形 154"/>
          <p:cNvSpPr/>
          <p:nvPr/>
        </p:nvSpPr>
        <p:spPr>
          <a:xfrm>
            <a:off x="63298" y="2088570"/>
            <a:ext cx="5251755" cy="176205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フリーフォーム 155"/>
          <p:cNvSpPr/>
          <p:nvPr/>
        </p:nvSpPr>
        <p:spPr>
          <a:xfrm>
            <a:off x="121762" y="2111985"/>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2925 w 5041650"/>
              <a:gd name="connsiteY0" fmla="*/ 819150 h 1485900"/>
              <a:gd name="connsiteX1" fmla="*/ 2431800 w 5041650"/>
              <a:gd name="connsiteY1" fmla="*/ 819150 h 1485900"/>
              <a:gd name="connsiteX2" fmla="*/ 2431800 w 5041650"/>
              <a:gd name="connsiteY2" fmla="*/ 0 h 1485900"/>
              <a:gd name="connsiteX3" fmla="*/ 3403350 w 5041650"/>
              <a:gd name="connsiteY3" fmla="*/ 0 h 1485900"/>
              <a:gd name="connsiteX4" fmla="*/ 3403350 w 5041650"/>
              <a:gd name="connsiteY4" fmla="*/ 790575 h 1485900"/>
              <a:gd name="connsiteX5" fmla="*/ 5041650 w 5041650"/>
              <a:gd name="connsiteY5" fmla="*/ 790575 h 1485900"/>
              <a:gd name="connsiteX6" fmla="*/ 5041650 w 5041650"/>
              <a:gd name="connsiteY6" fmla="*/ 1485900 h 1485900"/>
              <a:gd name="connsiteX7" fmla="*/ 0 w 5041650"/>
              <a:gd name="connsiteY7" fmla="*/ 1485900 h 1485900"/>
              <a:gd name="connsiteX8" fmla="*/ 2925 w 5041650"/>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4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4" y="1485900"/>
                </a:lnTo>
                <a:cubicBezTo>
                  <a:pt x="143" y="1263650"/>
                  <a:pt x="71" y="1041400"/>
                  <a:pt x="0" y="819150"/>
                </a:cubicBezTo>
                <a:close/>
              </a:path>
            </a:pathLst>
          </a:cu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7" name="正方形/長方形 156"/>
          <p:cNvSpPr/>
          <p:nvPr/>
        </p:nvSpPr>
        <p:spPr>
          <a:xfrm>
            <a:off x="80901" y="2088570"/>
            <a:ext cx="2714045" cy="176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フリーフォーム 158"/>
          <p:cNvSpPr/>
          <p:nvPr/>
        </p:nvSpPr>
        <p:spPr>
          <a:xfrm>
            <a:off x="2783158" y="2089863"/>
            <a:ext cx="426244" cy="1134000"/>
          </a:xfrm>
          <a:custGeom>
            <a:avLst/>
            <a:gdLst>
              <a:gd name="connsiteX0" fmla="*/ 0 w 426244"/>
              <a:gd name="connsiteY0" fmla="*/ 0 h 1112044"/>
              <a:gd name="connsiteX1" fmla="*/ 426244 w 426244"/>
              <a:gd name="connsiteY1" fmla="*/ 0 h 1112044"/>
              <a:gd name="connsiteX2" fmla="*/ 9525 w 426244"/>
              <a:gd name="connsiteY2" fmla="*/ 1112044 h 1112044"/>
              <a:gd name="connsiteX3" fmla="*/ 0 w 426244"/>
              <a:gd name="connsiteY3" fmla="*/ 0 h 1112044"/>
            </a:gdLst>
            <a:ahLst/>
            <a:cxnLst>
              <a:cxn ang="0">
                <a:pos x="connsiteX0" y="connsiteY0"/>
              </a:cxn>
              <a:cxn ang="0">
                <a:pos x="connsiteX1" y="connsiteY1"/>
              </a:cxn>
              <a:cxn ang="0">
                <a:pos x="connsiteX2" y="connsiteY2"/>
              </a:cxn>
              <a:cxn ang="0">
                <a:pos x="connsiteX3" y="connsiteY3"/>
              </a:cxn>
            </a:cxnLst>
            <a:rect l="l" t="t" r="r" b="b"/>
            <a:pathLst>
              <a:path w="426244" h="1112044">
                <a:moveTo>
                  <a:pt x="0" y="0"/>
                </a:moveTo>
                <a:lnTo>
                  <a:pt x="426244" y="0"/>
                </a:lnTo>
                <a:lnTo>
                  <a:pt x="9525" y="1112044"/>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0" name="フリーフォーム 169"/>
          <p:cNvSpPr/>
          <p:nvPr/>
        </p:nvSpPr>
        <p:spPr>
          <a:xfrm>
            <a:off x="3342067" y="2111915"/>
            <a:ext cx="1875296" cy="1538288"/>
          </a:xfrm>
          <a:custGeom>
            <a:avLst/>
            <a:gdLst>
              <a:gd name="connsiteX0" fmla="*/ 0 w 1885950"/>
              <a:gd name="connsiteY0" fmla="*/ 0 h 1538288"/>
              <a:gd name="connsiteX1" fmla="*/ 219075 w 1885950"/>
              <a:gd name="connsiteY1" fmla="*/ 0 h 1538288"/>
              <a:gd name="connsiteX2" fmla="*/ 219075 w 1885950"/>
              <a:gd name="connsiteY2" fmla="*/ 914400 h 1538288"/>
              <a:gd name="connsiteX3" fmla="*/ 1885950 w 1885950"/>
              <a:gd name="connsiteY3" fmla="*/ 914400 h 1538288"/>
              <a:gd name="connsiteX4" fmla="*/ 1885950 w 1885950"/>
              <a:gd name="connsiteY4" fmla="*/ 1538288 h 1538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50" h="1538288">
                <a:moveTo>
                  <a:pt x="0" y="0"/>
                </a:moveTo>
                <a:lnTo>
                  <a:pt x="219075" y="0"/>
                </a:lnTo>
                <a:lnTo>
                  <a:pt x="219075" y="914400"/>
                </a:lnTo>
                <a:lnTo>
                  <a:pt x="1885950" y="914400"/>
                </a:lnTo>
                <a:lnTo>
                  <a:pt x="1885950" y="1538288"/>
                </a:lnTo>
              </a:path>
            </a:pathLst>
          </a:cu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正方形/長方形 201"/>
          <p:cNvSpPr/>
          <p:nvPr/>
        </p:nvSpPr>
        <p:spPr>
          <a:xfrm>
            <a:off x="5523695" y="2084859"/>
            <a:ext cx="5251755" cy="176205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フリーフォーム 202"/>
          <p:cNvSpPr/>
          <p:nvPr/>
        </p:nvSpPr>
        <p:spPr>
          <a:xfrm>
            <a:off x="5582159" y="2108274"/>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2925 w 5041650"/>
              <a:gd name="connsiteY0" fmla="*/ 819150 h 1485900"/>
              <a:gd name="connsiteX1" fmla="*/ 2431800 w 5041650"/>
              <a:gd name="connsiteY1" fmla="*/ 819150 h 1485900"/>
              <a:gd name="connsiteX2" fmla="*/ 2431800 w 5041650"/>
              <a:gd name="connsiteY2" fmla="*/ 0 h 1485900"/>
              <a:gd name="connsiteX3" fmla="*/ 3403350 w 5041650"/>
              <a:gd name="connsiteY3" fmla="*/ 0 h 1485900"/>
              <a:gd name="connsiteX4" fmla="*/ 3403350 w 5041650"/>
              <a:gd name="connsiteY4" fmla="*/ 790575 h 1485900"/>
              <a:gd name="connsiteX5" fmla="*/ 5041650 w 5041650"/>
              <a:gd name="connsiteY5" fmla="*/ 790575 h 1485900"/>
              <a:gd name="connsiteX6" fmla="*/ 5041650 w 5041650"/>
              <a:gd name="connsiteY6" fmla="*/ 1485900 h 1485900"/>
              <a:gd name="connsiteX7" fmla="*/ 0 w 5041650"/>
              <a:gd name="connsiteY7" fmla="*/ 1485900 h 1485900"/>
              <a:gd name="connsiteX8" fmla="*/ 2925 w 5041650"/>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4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4" y="1485900"/>
                </a:lnTo>
                <a:cubicBezTo>
                  <a:pt x="143" y="1263650"/>
                  <a:pt x="71" y="1041400"/>
                  <a:pt x="0" y="819150"/>
                </a:cubicBezTo>
                <a:close/>
              </a:path>
            </a:pathLst>
          </a:cu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4" name="正方形/長方形 203"/>
          <p:cNvSpPr/>
          <p:nvPr/>
        </p:nvSpPr>
        <p:spPr>
          <a:xfrm>
            <a:off x="5541298" y="2084859"/>
            <a:ext cx="2714045" cy="176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フリーフォーム 205"/>
          <p:cNvSpPr/>
          <p:nvPr/>
        </p:nvSpPr>
        <p:spPr>
          <a:xfrm>
            <a:off x="8243555" y="2086152"/>
            <a:ext cx="426244" cy="1134000"/>
          </a:xfrm>
          <a:custGeom>
            <a:avLst/>
            <a:gdLst>
              <a:gd name="connsiteX0" fmla="*/ 0 w 426244"/>
              <a:gd name="connsiteY0" fmla="*/ 0 h 1112044"/>
              <a:gd name="connsiteX1" fmla="*/ 426244 w 426244"/>
              <a:gd name="connsiteY1" fmla="*/ 0 h 1112044"/>
              <a:gd name="connsiteX2" fmla="*/ 9525 w 426244"/>
              <a:gd name="connsiteY2" fmla="*/ 1112044 h 1112044"/>
              <a:gd name="connsiteX3" fmla="*/ 0 w 426244"/>
              <a:gd name="connsiteY3" fmla="*/ 0 h 1112044"/>
            </a:gdLst>
            <a:ahLst/>
            <a:cxnLst>
              <a:cxn ang="0">
                <a:pos x="connsiteX0" y="connsiteY0"/>
              </a:cxn>
              <a:cxn ang="0">
                <a:pos x="connsiteX1" y="connsiteY1"/>
              </a:cxn>
              <a:cxn ang="0">
                <a:pos x="connsiteX2" y="connsiteY2"/>
              </a:cxn>
              <a:cxn ang="0">
                <a:pos x="connsiteX3" y="connsiteY3"/>
              </a:cxn>
            </a:cxnLst>
            <a:rect l="l" t="t" r="r" b="b"/>
            <a:pathLst>
              <a:path w="426244" h="1112044">
                <a:moveTo>
                  <a:pt x="0" y="0"/>
                </a:moveTo>
                <a:lnTo>
                  <a:pt x="426244" y="0"/>
                </a:lnTo>
                <a:lnTo>
                  <a:pt x="9525" y="1112044"/>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6" name="フリーフォーム 215"/>
          <p:cNvSpPr/>
          <p:nvPr/>
        </p:nvSpPr>
        <p:spPr>
          <a:xfrm>
            <a:off x="8802464" y="2108204"/>
            <a:ext cx="1875296" cy="1538288"/>
          </a:xfrm>
          <a:custGeom>
            <a:avLst/>
            <a:gdLst>
              <a:gd name="connsiteX0" fmla="*/ 0 w 1885950"/>
              <a:gd name="connsiteY0" fmla="*/ 0 h 1538288"/>
              <a:gd name="connsiteX1" fmla="*/ 219075 w 1885950"/>
              <a:gd name="connsiteY1" fmla="*/ 0 h 1538288"/>
              <a:gd name="connsiteX2" fmla="*/ 219075 w 1885950"/>
              <a:gd name="connsiteY2" fmla="*/ 914400 h 1538288"/>
              <a:gd name="connsiteX3" fmla="*/ 1885950 w 1885950"/>
              <a:gd name="connsiteY3" fmla="*/ 914400 h 1538288"/>
              <a:gd name="connsiteX4" fmla="*/ 1885950 w 1885950"/>
              <a:gd name="connsiteY4" fmla="*/ 1538288 h 1538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50" h="1538288">
                <a:moveTo>
                  <a:pt x="0" y="0"/>
                </a:moveTo>
                <a:lnTo>
                  <a:pt x="219075" y="0"/>
                </a:lnTo>
                <a:lnTo>
                  <a:pt x="219075" y="914400"/>
                </a:lnTo>
                <a:lnTo>
                  <a:pt x="1885950" y="914400"/>
                </a:lnTo>
                <a:lnTo>
                  <a:pt x="1885950" y="1538288"/>
                </a:lnTo>
              </a:path>
            </a:pathLst>
          </a:cu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正方形/長方形 246"/>
          <p:cNvSpPr/>
          <p:nvPr/>
        </p:nvSpPr>
        <p:spPr>
          <a:xfrm>
            <a:off x="63298" y="4105555"/>
            <a:ext cx="5251755" cy="176205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フリーフォーム 247"/>
          <p:cNvSpPr/>
          <p:nvPr/>
        </p:nvSpPr>
        <p:spPr>
          <a:xfrm>
            <a:off x="121762" y="4128970"/>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2925 w 5041650"/>
              <a:gd name="connsiteY0" fmla="*/ 819150 h 1485900"/>
              <a:gd name="connsiteX1" fmla="*/ 2431800 w 5041650"/>
              <a:gd name="connsiteY1" fmla="*/ 819150 h 1485900"/>
              <a:gd name="connsiteX2" fmla="*/ 2431800 w 5041650"/>
              <a:gd name="connsiteY2" fmla="*/ 0 h 1485900"/>
              <a:gd name="connsiteX3" fmla="*/ 3403350 w 5041650"/>
              <a:gd name="connsiteY3" fmla="*/ 0 h 1485900"/>
              <a:gd name="connsiteX4" fmla="*/ 3403350 w 5041650"/>
              <a:gd name="connsiteY4" fmla="*/ 790575 h 1485900"/>
              <a:gd name="connsiteX5" fmla="*/ 5041650 w 5041650"/>
              <a:gd name="connsiteY5" fmla="*/ 790575 h 1485900"/>
              <a:gd name="connsiteX6" fmla="*/ 5041650 w 5041650"/>
              <a:gd name="connsiteY6" fmla="*/ 1485900 h 1485900"/>
              <a:gd name="connsiteX7" fmla="*/ 0 w 5041650"/>
              <a:gd name="connsiteY7" fmla="*/ 1485900 h 1485900"/>
              <a:gd name="connsiteX8" fmla="*/ 2925 w 5041650"/>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4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4" y="1485900"/>
                </a:lnTo>
                <a:cubicBezTo>
                  <a:pt x="143" y="1263650"/>
                  <a:pt x="71" y="1041400"/>
                  <a:pt x="0" y="819150"/>
                </a:cubicBezTo>
                <a:close/>
              </a:path>
            </a:pathLst>
          </a:cu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9" name="正方形/長方形 248"/>
          <p:cNvSpPr/>
          <p:nvPr/>
        </p:nvSpPr>
        <p:spPr>
          <a:xfrm>
            <a:off x="80901" y="4105555"/>
            <a:ext cx="2714045" cy="176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円/楕円 249"/>
          <p:cNvSpPr/>
          <p:nvPr/>
        </p:nvSpPr>
        <p:spPr>
          <a:xfrm>
            <a:off x="2793151" y="5221403"/>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51" name="フリーフォーム 250"/>
          <p:cNvSpPr/>
          <p:nvPr/>
        </p:nvSpPr>
        <p:spPr>
          <a:xfrm>
            <a:off x="2783158" y="4106848"/>
            <a:ext cx="426244" cy="1134000"/>
          </a:xfrm>
          <a:custGeom>
            <a:avLst/>
            <a:gdLst>
              <a:gd name="connsiteX0" fmla="*/ 0 w 426244"/>
              <a:gd name="connsiteY0" fmla="*/ 0 h 1112044"/>
              <a:gd name="connsiteX1" fmla="*/ 426244 w 426244"/>
              <a:gd name="connsiteY1" fmla="*/ 0 h 1112044"/>
              <a:gd name="connsiteX2" fmla="*/ 9525 w 426244"/>
              <a:gd name="connsiteY2" fmla="*/ 1112044 h 1112044"/>
              <a:gd name="connsiteX3" fmla="*/ 0 w 426244"/>
              <a:gd name="connsiteY3" fmla="*/ 0 h 1112044"/>
            </a:gdLst>
            <a:ahLst/>
            <a:cxnLst>
              <a:cxn ang="0">
                <a:pos x="connsiteX0" y="connsiteY0"/>
              </a:cxn>
              <a:cxn ang="0">
                <a:pos x="connsiteX1" y="connsiteY1"/>
              </a:cxn>
              <a:cxn ang="0">
                <a:pos x="connsiteX2" y="connsiteY2"/>
              </a:cxn>
              <a:cxn ang="0">
                <a:pos x="connsiteX3" y="connsiteY3"/>
              </a:cxn>
            </a:cxnLst>
            <a:rect l="l" t="t" r="r" b="b"/>
            <a:pathLst>
              <a:path w="426244" h="1112044">
                <a:moveTo>
                  <a:pt x="0" y="0"/>
                </a:moveTo>
                <a:lnTo>
                  <a:pt x="426244" y="0"/>
                </a:lnTo>
                <a:lnTo>
                  <a:pt x="9525" y="1112044"/>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52" name="直線コネクタ 251"/>
          <p:cNvCxnSpPr>
            <a:cxnSpLocks noChangeAspect="1"/>
          </p:cNvCxnSpPr>
          <p:nvPr/>
        </p:nvCxnSpPr>
        <p:spPr>
          <a:xfrm rot="911670" flipV="1">
            <a:off x="3052778" y="4466924"/>
            <a:ext cx="406109" cy="7920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3" name="直線コネクタ 252"/>
          <p:cNvCxnSpPr>
            <a:cxnSpLocks noChangeAspect="1"/>
          </p:cNvCxnSpPr>
          <p:nvPr/>
        </p:nvCxnSpPr>
        <p:spPr>
          <a:xfrm rot="911670" flipV="1">
            <a:off x="3141633" y="4308734"/>
            <a:ext cx="304200" cy="8280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4" name="直線コネクタ 253"/>
          <p:cNvCxnSpPr>
            <a:cxnSpLocks noChangeAspect="1"/>
          </p:cNvCxnSpPr>
          <p:nvPr/>
        </p:nvCxnSpPr>
        <p:spPr>
          <a:xfrm rot="911670" flipV="1">
            <a:off x="3033104" y="4652757"/>
            <a:ext cx="468000" cy="57935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5" name="直線コネクタ 254"/>
          <p:cNvCxnSpPr>
            <a:cxnSpLocks noChangeAspect="1"/>
          </p:cNvCxnSpPr>
          <p:nvPr/>
        </p:nvCxnSpPr>
        <p:spPr>
          <a:xfrm rot="911670" flipV="1">
            <a:off x="2978000" y="4970837"/>
            <a:ext cx="684000" cy="27325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直線コネクタ 255"/>
          <p:cNvCxnSpPr>
            <a:cxnSpLocks noChangeAspect="1"/>
          </p:cNvCxnSpPr>
          <p:nvPr/>
        </p:nvCxnSpPr>
        <p:spPr>
          <a:xfrm rot="911670" flipV="1">
            <a:off x="3049276" y="4977434"/>
            <a:ext cx="2124000" cy="47312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7" name="直線コネクタ 256"/>
          <p:cNvCxnSpPr>
            <a:cxnSpLocks noChangeAspect="1"/>
          </p:cNvCxnSpPr>
          <p:nvPr/>
        </p:nvCxnSpPr>
        <p:spPr>
          <a:xfrm rot="911670" flipV="1">
            <a:off x="2940240" y="5442931"/>
            <a:ext cx="2304000" cy="1570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8" name="直線コネクタ 257"/>
          <p:cNvCxnSpPr>
            <a:cxnSpLocks noChangeAspect="1"/>
          </p:cNvCxnSpPr>
          <p:nvPr/>
        </p:nvCxnSpPr>
        <p:spPr>
          <a:xfrm rot="911670">
            <a:off x="2933992" y="5350577"/>
            <a:ext cx="1404000" cy="30380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9" name="直線コネクタ 258"/>
          <p:cNvCxnSpPr>
            <a:cxnSpLocks noChangeAspect="1"/>
          </p:cNvCxnSpPr>
          <p:nvPr/>
        </p:nvCxnSpPr>
        <p:spPr>
          <a:xfrm rot="911670">
            <a:off x="2934537" y="5411752"/>
            <a:ext cx="2052000" cy="14461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0" name="直線コネクタ 259"/>
          <p:cNvCxnSpPr>
            <a:cxnSpLocks noChangeAspect="1"/>
          </p:cNvCxnSpPr>
          <p:nvPr/>
        </p:nvCxnSpPr>
        <p:spPr>
          <a:xfrm rot="911670">
            <a:off x="2926483" y="5362662"/>
            <a:ext cx="1692000" cy="25410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1" name="フリーフォーム 260"/>
          <p:cNvSpPr/>
          <p:nvPr/>
        </p:nvSpPr>
        <p:spPr>
          <a:xfrm>
            <a:off x="3342067" y="4128900"/>
            <a:ext cx="1875296" cy="1538288"/>
          </a:xfrm>
          <a:custGeom>
            <a:avLst/>
            <a:gdLst>
              <a:gd name="connsiteX0" fmla="*/ 0 w 1885950"/>
              <a:gd name="connsiteY0" fmla="*/ 0 h 1538288"/>
              <a:gd name="connsiteX1" fmla="*/ 219075 w 1885950"/>
              <a:gd name="connsiteY1" fmla="*/ 0 h 1538288"/>
              <a:gd name="connsiteX2" fmla="*/ 219075 w 1885950"/>
              <a:gd name="connsiteY2" fmla="*/ 914400 h 1538288"/>
              <a:gd name="connsiteX3" fmla="*/ 1885950 w 1885950"/>
              <a:gd name="connsiteY3" fmla="*/ 914400 h 1538288"/>
              <a:gd name="connsiteX4" fmla="*/ 1885950 w 1885950"/>
              <a:gd name="connsiteY4" fmla="*/ 1538288 h 1538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50" h="1538288">
                <a:moveTo>
                  <a:pt x="0" y="0"/>
                </a:moveTo>
                <a:lnTo>
                  <a:pt x="219075" y="0"/>
                </a:lnTo>
                <a:lnTo>
                  <a:pt x="219075" y="914400"/>
                </a:lnTo>
                <a:lnTo>
                  <a:pt x="1885950" y="914400"/>
                </a:lnTo>
                <a:lnTo>
                  <a:pt x="1885950" y="1538288"/>
                </a:lnTo>
              </a:path>
            </a:pathLst>
          </a:cu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フリーフォーム 261"/>
          <p:cNvSpPr/>
          <p:nvPr/>
        </p:nvSpPr>
        <p:spPr>
          <a:xfrm>
            <a:off x="2773632" y="5212305"/>
            <a:ext cx="1548000" cy="657225"/>
          </a:xfrm>
          <a:custGeom>
            <a:avLst/>
            <a:gdLst>
              <a:gd name="connsiteX0" fmla="*/ 0 w 1504950"/>
              <a:gd name="connsiteY0" fmla="*/ 0 h 657225"/>
              <a:gd name="connsiteX1" fmla="*/ 285750 w 1504950"/>
              <a:gd name="connsiteY1" fmla="*/ 0 h 657225"/>
              <a:gd name="connsiteX2" fmla="*/ 1504950 w 1504950"/>
              <a:gd name="connsiteY2" fmla="*/ 657225 h 657225"/>
              <a:gd name="connsiteX3" fmla="*/ 9525 w 1504950"/>
              <a:gd name="connsiteY3" fmla="*/ 657225 h 657225"/>
              <a:gd name="connsiteX4" fmla="*/ 0 w 1504950"/>
              <a:gd name="connsiteY4" fmla="*/ 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50" h="657225">
                <a:moveTo>
                  <a:pt x="0" y="0"/>
                </a:moveTo>
                <a:lnTo>
                  <a:pt x="285750" y="0"/>
                </a:lnTo>
                <a:lnTo>
                  <a:pt x="1504950" y="657225"/>
                </a:lnTo>
                <a:lnTo>
                  <a:pt x="9525" y="657225"/>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3" name="フリーフォーム 262"/>
          <p:cNvSpPr/>
          <p:nvPr/>
        </p:nvSpPr>
        <p:spPr>
          <a:xfrm>
            <a:off x="3563058" y="4364580"/>
            <a:ext cx="1657350" cy="1314450"/>
          </a:xfrm>
          <a:custGeom>
            <a:avLst/>
            <a:gdLst>
              <a:gd name="connsiteX0" fmla="*/ 0 w 1657350"/>
              <a:gd name="connsiteY0" fmla="*/ 0 h 1314450"/>
              <a:gd name="connsiteX1" fmla="*/ 0 w 1657350"/>
              <a:gd name="connsiteY1" fmla="*/ 676275 h 1314450"/>
              <a:gd name="connsiteX2" fmla="*/ 1657350 w 1657350"/>
              <a:gd name="connsiteY2" fmla="*/ 676275 h 1314450"/>
              <a:gd name="connsiteX3" fmla="*/ 1657350 w 1657350"/>
              <a:gd name="connsiteY3" fmla="*/ 1314450 h 1314450"/>
            </a:gdLst>
            <a:ahLst/>
            <a:cxnLst>
              <a:cxn ang="0">
                <a:pos x="connsiteX0" y="connsiteY0"/>
              </a:cxn>
              <a:cxn ang="0">
                <a:pos x="connsiteX1" y="connsiteY1"/>
              </a:cxn>
              <a:cxn ang="0">
                <a:pos x="connsiteX2" y="connsiteY2"/>
              </a:cxn>
              <a:cxn ang="0">
                <a:pos x="connsiteX3" y="connsiteY3"/>
              </a:cxn>
            </a:cxnLst>
            <a:rect l="l" t="t" r="r" b="b"/>
            <a:pathLst>
              <a:path w="1657350" h="1314450">
                <a:moveTo>
                  <a:pt x="0" y="0"/>
                </a:moveTo>
                <a:lnTo>
                  <a:pt x="0" y="676275"/>
                </a:lnTo>
                <a:lnTo>
                  <a:pt x="1657350" y="676275"/>
                </a:lnTo>
                <a:lnTo>
                  <a:pt x="1657350" y="131445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フリーフォーム 263"/>
          <p:cNvSpPr/>
          <p:nvPr/>
        </p:nvSpPr>
        <p:spPr>
          <a:xfrm>
            <a:off x="2956632" y="5145385"/>
            <a:ext cx="324000" cy="180000"/>
          </a:xfrm>
          <a:custGeom>
            <a:avLst/>
            <a:gdLst>
              <a:gd name="connsiteX0" fmla="*/ 289169 w 289169"/>
              <a:gd name="connsiteY0" fmla="*/ 164123 h 164123"/>
              <a:gd name="connsiteX1" fmla="*/ 0 w 289169"/>
              <a:gd name="connsiteY1" fmla="*/ 164123 h 164123"/>
              <a:gd name="connsiteX2" fmla="*/ 0 w 289169"/>
              <a:gd name="connsiteY2" fmla="*/ 0 h 164123"/>
              <a:gd name="connsiteX3" fmla="*/ 289169 w 289169"/>
              <a:gd name="connsiteY3" fmla="*/ 164123 h 164123"/>
              <a:gd name="connsiteX0" fmla="*/ 289169 w 289169"/>
              <a:gd name="connsiteY0" fmla="*/ 164123 h 164123"/>
              <a:gd name="connsiteX1" fmla="*/ 0 w 289169"/>
              <a:gd name="connsiteY1" fmla="*/ 100623 h 164123"/>
              <a:gd name="connsiteX2" fmla="*/ 0 w 289169"/>
              <a:gd name="connsiteY2" fmla="*/ 0 h 164123"/>
              <a:gd name="connsiteX3" fmla="*/ 289169 w 289169"/>
              <a:gd name="connsiteY3" fmla="*/ 164123 h 164123"/>
            </a:gdLst>
            <a:ahLst/>
            <a:cxnLst>
              <a:cxn ang="0">
                <a:pos x="connsiteX0" y="connsiteY0"/>
              </a:cxn>
              <a:cxn ang="0">
                <a:pos x="connsiteX1" y="connsiteY1"/>
              </a:cxn>
              <a:cxn ang="0">
                <a:pos x="connsiteX2" y="connsiteY2"/>
              </a:cxn>
              <a:cxn ang="0">
                <a:pos x="connsiteX3" y="connsiteY3"/>
              </a:cxn>
            </a:cxnLst>
            <a:rect l="l" t="t" r="r" b="b"/>
            <a:pathLst>
              <a:path w="289169" h="164123">
                <a:moveTo>
                  <a:pt x="289169" y="164123"/>
                </a:moveTo>
                <a:lnTo>
                  <a:pt x="0" y="100623"/>
                </a:lnTo>
                <a:lnTo>
                  <a:pt x="0" y="0"/>
                </a:lnTo>
                <a:lnTo>
                  <a:pt x="289169" y="16412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65" name="グループ化 264"/>
          <p:cNvGrpSpPr/>
          <p:nvPr/>
        </p:nvGrpSpPr>
        <p:grpSpPr>
          <a:xfrm rot="3028374">
            <a:off x="2787526" y="5016725"/>
            <a:ext cx="304800" cy="304800"/>
            <a:chOff x="2305050" y="3905250"/>
            <a:chExt cx="304800" cy="304800"/>
          </a:xfrm>
        </p:grpSpPr>
        <p:sp>
          <p:nvSpPr>
            <p:cNvPr id="266" name="円/楕円 265"/>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7" name="直線コネクタ 266"/>
            <p:cNvCxnSpPr>
              <a:endCxn id="266"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8" name="円/楕円 267"/>
          <p:cNvSpPr/>
          <p:nvPr/>
        </p:nvSpPr>
        <p:spPr>
          <a:xfrm rot="2869555">
            <a:off x="2866907" y="5039642"/>
            <a:ext cx="279836" cy="264438"/>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9" name="グループ化 268"/>
          <p:cNvGrpSpPr/>
          <p:nvPr/>
        </p:nvGrpSpPr>
        <p:grpSpPr>
          <a:xfrm rot="3202184">
            <a:off x="2694804" y="4920540"/>
            <a:ext cx="632116" cy="866383"/>
            <a:chOff x="2638713" y="581632"/>
            <a:chExt cx="632116" cy="866383"/>
          </a:xfrm>
          <a:solidFill>
            <a:schemeClr val="tx1"/>
          </a:solidFill>
        </p:grpSpPr>
        <p:sp>
          <p:nvSpPr>
            <p:cNvPr id="270" name="円/楕円 269"/>
            <p:cNvSpPr/>
            <p:nvPr/>
          </p:nvSpPr>
          <p:spPr>
            <a:xfrm>
              <a:off x="3002516" y="1096466"/>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1" name="円/楕円 270"/>
            <p:cNvSpPr/>
            <p:nvPr/>
          </p:nvSpPr>
          <p:spPr>
            <a:xfrm>
              <a:off x="2819389" y="776004"/>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2" name="円/楕円 271"/>
            <p:cNvSpPr/>
            <p:nvPr/>
          </p:nvSpPr>
          <p:spPr>
            <a:xfrm>
              <a:off x="2714909" y="698277"/>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3" name="円/楕円 272"/>
            <p:cNvSpPr/>
            <p:nvPr/>
          </p:nvSpPr>
          <p:spPr>
            <a:xfrm>
              <a:off x="2977651" y="956931"/>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4" name="円/楕円 273"/>
            <p:cNvSpPr/>
            <p:nvPr/>
          </p:nvSpPr>
          <p:spPr>
            <a:xfrm>
              <a:off x="3013655" y="1013240"/>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5" name="円/楕円 274"/>
            <p:cNvSpPr/>
            <p:nvPr/>
          </p:nvSpPr>
          <p:spPr>
            <a:xfrm>
              <a:off x="3067139" y="1156613"/>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6" name="円/楕円 275"/>
            <p:cNvSpPr/>
            <p:nvPr/>
          </p:nvSpPr>
          <p:spPr>
            <a:xfrm>
              <a:off x="3080475" y="833875"/>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7" name="円/楕円 276"/>
            <p:cNvSpPr/>
            <p:nvPr/>
          </p:nvSpPr>
          <p:spPr>
            <a:xfrm>
              <a:off x="3143975" y="1035513"/>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8" name="円/楕円 277"/>
            <p:cNvSpPr/>
            <p:nvPr/>
          </p:nvSpPr>
          <p:spPr>
            <a:xfrm>
              <a:off x="2859690" y="87548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9" name="円/楕円 278"/>
            <p:cNvSpPr/>
            <p:nvPr/>
          </p:nvSpPr>
          <p:spPr>
            <a:xfrm>
              <a:off x="3117160" y="1232114"/>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80" name="円/楕円 279"/>
            <p:cNvSpPr/>
            <p:nvPr/>
          </p:nvSpPr>
          <p:spPr>
            <a:xfrm>
              <a:off x="2937649" y="855755"/>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81" name="円/楕円 280"/>
            <p:cNvSpPr/>
            <p:nvPr/>
          </p:nvSpPr>
          <p:spPr>
            <a:xfrm>
              <a:off x="2897401" y="104918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82" name="円/楕円 281"/>
            <p:cNvSpPr/>
            <p:nvPr/>
          </p:nvSpPr>
          <p:spPr>
            <a:xfrm>
              <a:off x="3116626" y="937427"/>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83" name="円/楕円 282"/>
            <p:cNvSpPr/>
            <p:nvPr/>
          </p:nvSpPr>
          <p:spPr>
            <a:xfrm>
              <a:off x="2638713" y="581632"/>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84" name="円/楕円 283"/>
            <p:cNvSpPr/>
            <p:nvPr/>
          </p:nvSpPr>
          <p:spPr>
            <a:xfrm>
              <a:off x="3198290" y="1258250"/>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85" name="円/楕円 284"/>
            <p:cNvSpPr/>
            <p:nvPr/>
          </p:nvSpPr>
          <p:spPr>
            <a:xfrm>
              <a:off x="3234829" y="1412015"/>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86" name="円/楕円 285"/>
            <p:cNvSpPr/>
            <p:nvPr/>
          </p:nvSpPr>
          <p:spPr>
            <a:xfrm>
              <a:off x="3004471" y="89287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87" name="円/楕円 286"/>
            <p:cNvSpPr/>
            <p:nvPr/>
          </p:nvSpPr>
          <p:spPr>
            <a:xfrm>
              <a:off x="2837221" y="985687"/>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88" name="円/楕円 287"/>
            <p:cNvSpPr/>
            <p:nvPr/>
          </p:nvSpPr>
          <p:spPr>
            <a:xfrm>
              <a:off x="3158629" y="1145315"/>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89" name="円/楕円 288"/>
            <p:cNvSpPr/>
            <p:nvPr/>
          </p:nvSpPr>
          <p:spPr>
            <a:xfrm>
              <a:off x="2949569" y="990377"/>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0" name="円/楕円 289"/>
            <p:cNvSpPr/>
            <p:nvPr/>
          </p:nvSpPr>
          <p:spPr>
            <a:xfrm>
              <a:off x="3078326" y="1049381"/>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1" name="円/楕円 290"/>
            <p:cNvSpPr/>
            <p:nvPr/>
          </p:nvSpPr>
          <p:spPr>
            <a:xfrm>
              <a:off x="2918112" y="71898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2" name="円/楕円 291"/>
            <p:cNvSpPr/>
            <p:nvPr/>
          </p:nvSpPr>
          <p:spPr>
            <a:xfrm>
              <a:off x="2781340" y="81667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293" name="フリーフォーム 292"/>
          <p:cNvSpPr/>
          <p:nvPr/>
        </p:nvSpPr>
        <p:spPr>
          <a:xfrm>
            <a:off x="8215260" y="1234600"/>
            <a:ext cx="2520000" cy="648000"/>
          </a:xfrm>
          <a:custGeom>
            <a:avLst/>
            <a:gdLst>
              <a:gd name="connsiteX0" fmla="*/ 0 w 2441575"/>
              <a:gd name="connsiteY0" fmla="*/ 0 h 609600"/>
              <a:gd name="connsiteX1" fmla="*/ 0 w 2441575"/>
              <a:gd name="connsiteY1" fmla="*/ 609600 h 609600"/>
              <a:gd name="connsiteX2" fmla="*/ 2441575 w 2441575"/>
              <a:gd name="connsiteY2" fmla="*/ 609600 h 609600"/>
              <a:gd name="connsiteX3" fmla="*/ 2441575 w 2441575"/>
              <a:gd name="connsiteY3" fmla="*/ 517525 h 609600"/>
              <a:gd name="connsiteX4" fmla="*/ 0 w 2441575"/>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1575" h="609600">
                <a:moveTo>
                  <a:pt x="0" y="0"/>
                </a:moveTo>
                <a:lnTo>
                  <a:pt x="0" y="609600"/>
                </a:lnTo>
                <a:lnTo>
                  <a:pt x="2441575" y="609600"/>
                </a:lnTo>
                <a:lnTo>
                  <a:pt x="2441575" y="517525"/>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06" name="グループ化 105"/>
          <p:cNvGrpSpPr/>
          <p:nvPr/>
        </p:nvGrpSpPr>
        <p:grpSpPr>
          <a:xfrm rot="3028374">
            <a:off x="8231615" y="1026593"/>
            <a:ext cx="304800" cy="304800"/>
            <a:chOff x="2305050" y="3905250"/>
            <a:chExt cx="304800" cy="304800"/>
          </a:xfrm>
        </p:grpSpPr>
        <p:sp>
          <p:nvSpPr>
            <p:cNvPr id="107" name="円/楕円 106"/>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8" name="直線コネクタ 107"/>
            <p:cNvCxnSpPr>
              <a:endCxn id="107"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4" name="フリーフォーム 293"/>
          <p:cNvSpPr/>
          <p:nvPr/>
        </p:nvSpPr>
        <p:spPr>
          <a:xfrm>
            <a:off x="2779915" y="3215870"/>
            <a:ext cx="2520000" cy="648000"/>
          </a:xfrm>
          <a:custGeom>
            <a:avLst/>
            <a:gdLst>
              <a:gd name="connsiteX0" fmla="*/ 0 w 2441575"/>
              <a:gd name="connsiteY0" fmla="*/ 0 h 609600"/>
              <a:gd name="connsiteX1" fmla="*/ 0 w 2441575"/>
              <a:gd name="connsiteY1" fmla="*/ 609600 h 609600"/>
              <a:gd name="connsiteX2" fmla="*/ 2441575 w 2441575"/>
              <a:gd name="connsiteY2" fmla="*/ 609600 h 609600"/>
              <a:gd name="connsiteX3" fmla="*/ 2441575 w 2441575"/>
              <a:gd name="connsiteY3" fmla="*/ 517525 h 609600"/>
              <a:gd name="connsiteX4" fmla="*/ 0 w 2441575"/>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1575" h="609600">
                <a:moveTo>
                  <a:pt x="0" y="0"/>
                </a:moveTo>
                <a:lnTo>
                  <a:pt x="0" y="609600"/>
                </a:lnTo>
                <a:lnTo>
                  <a:pt x="2441575" y="609600"/>
                </a:lnTo>
                <a:lnTo>
                  <a:pt x="2441575" y="517525"/>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8" name="円/楕円 157"/>
          <p:cNvSpPr/>
          <p:nvPr/>
        </p:nvSpPr>
        <p:spPr>
          <a:xfrm>
            <a:off x="2793151" y="3204418"/>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61" name="直線コネクタ 160"/>
          <p:cNvCxnSpPr>
            <a:cxnSpLocks noChangeAspect="1"/>
          </p:cNvCxnSpPr>
          <p:nvPr/>
        </p:nvCxnSpPr>
        <p:spPr>
          <a:xfrm rot="911670" flipV="1">
            <a:off x="3052778" y="2449939"/>
            <a:ext cx="406109" cy="7920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2" name="直線コネクタ 161"/>
          <p:cNvCxnSpPr>
            <a:cxnSpLocks noChangeAspect="1"/>
          </p:cNvCxnSpPr>
          <p:nvPr/>
        </p:nvCxnSpPr>
        <p:spPr>
          <a:xfrm rot="911670" flipV="1">
            <a:off x="3141633" y="2291749"/>
            <a:ext cx="304200" cy="8280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p:cNvCxnSpPr>
            <a:cxnSpLocks noChangeAspect="1"/>
          </p:cNvCxnSpPr>
          <p:nvPr/>
        </p:nvCxnSpPr>
        <p:spPr>
          <a:xfrm rot="911670" flipV="1">
            <a:off x="3033104" y="2635772"/>
            <a:ext cx="468000" cy="57935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p:cNvCxnSpPr>
            <a:cxnSpLocks noChangeAspect="1"/>
          </p:cNvCxnSpPr>
          <p:nvPr/>
        </p:nvCxnSpPr>
        <p:spPr>
          <a:xfrm rot="911670" flipV="1">
            <a:off x="2978000" y="2953852"/>
            <a:ext cx="684000" cy="27325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5" name="直線コネクタ 164"/>
          <p:cNvCxnSpPr>
            <a:cxnSpLocks noChangeAspect="1"/>
          </p:cNvCxnSpPr>
          <p:nvPr/>
        </p:nvCxnSpPr>
        <p:spPr>
          <a:xfrm rot="911670" flipV="1">
            <a:off x="3049276" y="2960449"/>
            <a:ext cx="2124000" cy="47312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直線コネクタ 165"/>
          <p:cNvCxnSpPr>
            <a:cxnSpLocks noChangeAspect="1"/>
          </p:cNvCxnSpPr>
          <p:nvPr/>
        </p:nvCxnSpPr>
        <p:spPr>
          <a:xfrm rot="911670" flipV="1">
            <a:off x="2940240" y="3425946"/>
            <a:ext cx="2304000" cy="1570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p:cNvCxnSpPr>
            <a:cxnSpLocks noChangeAspect="1"/>
          </p:cNvCxnSpPr>
          <p:nvPr/>
        </p:nvCxnSpPr>
        <p:spPr>
          <a:xfrm rot="911670">
            <a:off x="2933992" y="3333592"/>
            <a:ext cx="1404000" cy="30380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p:cNvCxnSpPr>
            <a:cxnSpLocks noChangeAspect="1"/>
          </p:cNvCxnSpPr>
          <p:nvPr/>
        </p:nvCxnSpPr>
        <p:spPr>
          <a:xfrm rot="911670">
            <a:off x="2934537" y="3394767"/>
            <a:ext cx="2052000" cy="14461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9" name="直線コネクタ 168"/>
          <p:cNvCxnSpPr>
            <a:cxnSpLocks noChangeAspect="1"/>
          </p:cNvCxnSpPr>
          <p:nvPr/>
        </p:nvCxnSpPr>
        <p:spPr>
          <a:xfrm rot="911670">
            <a:off x="2926483" y="3345677"/>
            <a:ext cx="1692000" cy="25410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フリーフォーム 172"/>
          <p:cNvSpPr/>
          <p:nvPr/>
        </p:nvSpPr>
        <p:spPr>
          <a:xfrm>
            <a:off x="2956632" y="3128400"/>
            <a:ext cx="324000" cy="180000"/>
          </a:xfrm>
          <a:custGeom>
            <a:avLst/>
            <a:gdLst>
              <a:gd name="connsiteX0" fmla="*/ 289169 w 289169"/>
              <a:gd name="connsiteY0" fmla="*/ 164123 h 164123"/>
              <a:gd name="connsiteX1" fmla="*/ 0 w 289169"/>
              <a:gd name="connsiteY1" fmla="*/ 164123 h 164123"/>
              <a:gd name="connsiteX2" fmla="*/ 0 w 289169"/>
              <a:gd name="connsiteY2" fmla="*/ 0 h 164123"/>
              <a:gd name="connsiteX3" fmla="*/ 289169 w 289169"/>
              <a:gd name="connsiteY3" fmla="*/ 164123 h 164123"/>
              <a:gd name="connsiteX0" fmla="*/ 289169 w 289169"/>
              <a:gd name="connsiteY0" fmla="*/ 164123 h 164123"/>
              <a:gd name="connsiteX1" fmla="*/ 0 w 289169"/>
              <a:gd name="connsiteY1" fmla="*/ 100623 h 164123"/>
              <a:gd name="connsiteX2" fmla="*/ 0 w 289169"/>
              <a:gd name="connsiteY2" fmla="*/ 0 h 164123"/>
              <a:gd name="connsiteX3" fmla="*/ 289169 w 289169"/>
              <a:gd name="connsiteY3" fmla="*/ 164123 h 164123"/>
            </a:gdLst>
            <a:ahLst/>
            <a:cxnLst>
              <a:cxn ang="0">
                <a:pos x="connsiteX0" y="connsiteY0"/>
              </a:cxn>
              <a:cxn ang="0">
                <a:pos x="connsiteX1" y="connsiteY1"/>
              </a:cxn>
              <a:cxn ang="0">
                <a:pos x="connsiteX2" y="connsiteY2"/>
              </a:cxn>
              <a:cxn ang="0">
                <a:pos x="connsiteX3" y="connsiteY3"/>
              </a:cxn>
            </a:cxnLst>
            <a:rect l="l" t="t" r="r" b="b"/>
            <a:pathLst>
              <a:path w="289169" h="164123">
                <a:moveTo>
                  <a:pt x="289169" y="164123"/>
                </a:moveTo>
                <a:lnTo>
                  <a:pt x="0" y="100623"/>
                </a:lnTo>
                <a:lnTo>
                  <a:pt x="0" y="0"/>
                </a:lnTo>
                <a:lnTo>
                  <a:pt x="289169" y="16412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74" name="グループ化 173"/>
          <p:cNvGrpSpPr/>
          <p:nvPr/>
        </p:nvGrpSpPr>
        <p:grpSpPr>
          <a:xfrm rot="3028374">
            <a:off x="2787526" y="2999740"/>
            <a:ext cx="304800" cy="304800"/>
            <a:chOff x="2305050" y="3905250"/>
            <a:chExt cx="304800" cy="304800"/>
          </a:xfrm>
        </p:grpSpPr>
        <p:sp>
          <p:nvSpPr>
            <p:cNvPr id="175" name="円/楕円 174"/>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6" name="直線コネクタ 175"/>
            <p:cNvCxnSpPr>
              <a:endCxn id="175"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7" name="グループ化 176"/>
          <p:cNvGrpSpPr/>
          <p:nvPr/>
        </p:nvGrpSpPr>
        <p:grpSpPr>
          <a:xfrm rot="3202184">
            <a:off x="2694804" y="2903555"/>
            <a:ext cx="632116" cy="866383"/>
            <a:chOff x="2638713" y="581632"/>
            <a:chExt cx="632116" cy="866383"/>
          </a:xfrm>
          <a:solidFill>
            <a:schemeClr val="tx1"/>
          </a:solidFill>
        </p:grpSpPr>
        <p:sp>
          <p:nvSpPr>
            <p:cNvPr id="178" name="円/楕円 177"/>
            <p:cNvSpPr/>
            <p:nvPr/>
          </p:nvSpPr>
          <p:spPr>
            <a:xfrm>
              <a:off x="3002516" y="1096466"/>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9" name="円/楕円 178"/>
            <p:cNvSpPr/>
            <p:nvPr/>
          </p:nvSpPr>
          <p:spPr>
            <a:xfrm>
              <a:off x="2819389" y="776004"/>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0" name="円/楕円 179"/>
            <p:cNvSpPr/>
            <p:nvPr/>
          </p:nvSpPr>
          <p:spPr>
            <a:xfrm>
              <a:off x="2714909" y="698277"/>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1" name="円/楕円 180"/>
            <p:cNvSpPr/>
            <p:nvPr/>
          </p:nvSpPr>
          <p:spPr>
            <a:xfrm>
              <a:off x="2977651" y="956931"/>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2" name="円/楕円 181"/>
            <p:cNvSpPr/>
            <p:nvPr/>
          </p:nvSpPr>
          <p:spPr>
            <a:xfrm>
              <a:off x="3013655" y="1013240"/>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3" name="円/楕円 182"/>
            <p:cNvSpPr/>
            <p:nvPr/>
          </p:nvSpPr>
          <p:spPr>
            <a:xfrm>
              <a:off x="3067139" y="1156613"/>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4" name="円/楕円 183"/>
            <p:cNvSpPr/>
            <p:nvPr/>
          </p:nvSpPr>
          <p:spPr>
            <a:xfrm>
              <a:off x="3080475" y="833875"/>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5" name="円/楕円 184"/>
            <p:cNvSpPr/>
            <p:nvPr/>
          </p:nvSpPr>
          <p:spPr>
            <a:xfrm>
              <a:off x="3143975" y="1035513"/>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6" name="円/楕円 185"/>
            <p:cNvSpPr/>
            <p:nvPr/>
          </p:nvSpPr>
          <p:spPr>
            <a:xfrm>
              <a:off x="2859690" y="87548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7" name="円/楕円 186"/>
            <p:cNvSpPr/>
            <p:nvPr/>
          </p:nvSpPr>
          <p:spPr>
            <a:xfrm>
              <a:off x="3117160" y="1232114"/>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8" name="円/楕円 187"/>
            <p:cNvSpPr/>
            <p:nvPr/>
          </p:nvSpPr>
          <p:spPr>
            <a:xfrm>
              <a:off x="2937649" y="855755"/>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9" name="円/楕円 188"/>
            <p:cNvSpPr/>
            <p:nvPr/>
          </p:nvSpPr>
          <p:spPr>
            <a:xfrm>
              <a:off x="2897401" y="104918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0" name="円/楕円 189"/>
            <p:cNvSpPr/>
            <p:nvPr/>
          </p:nvSpPr>
          <p:spPr>
            <a:xfrm>
              <a:off x="3116626" y="937427"/>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1" name="円/楕円 190"/>
            <p:cNvSpPr/>
            <p:nvPr/>
          </p:nvSpPr>
          <p:spPr>
            <a:xfrm>
              <a:off x="2638713" y="581632"/>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2" name="円/楕円 191"/>
            <p:cNvSpPr/>
            <p:nvPr/>
          </p:nvSpPr>
          <p:spPr>
            <a:xfrm>
              <a:off x="3198290" y="1258250"/>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3" name="円/楕円 192"/>
            <p:cNvSpPr/>
            <p:nvPr/>
          </p:nvSpPr>
          <p:spPr>
            <a:xfrm>
              <a:off x="3234829" y="1412015"/>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4" name="円/楕円 193"/>
            <p:cNvSpPr/>
            <p:nvPr/>
          </p:nvSpPr>
          <p:spPr>
            <a:xfrm>
              <a:off x="3004471" y="89287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5" name="円/楕円 194"/>
            <p:cNvSpPr/>
            <p:nvPr/>
          </p:nvSpPr>
          <p:spPr>
            <a:xfrm>
              <a:off x="2837221" y="985687"/>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6" name="円/楕円 195"/>
            <p:cNvSpPr/>
            <p:nvPr/>
          </p:nvSpPr>
          <p:spPr>
            <a:xfrm>
              <a:off x="3158629" y="1145315"/>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7" name="円/楕円 196"/>
            <p:cNvSpPr/>
            <p:nvPr/>
          </p:nvSpPr>
          <p:spPr>
            <a:xfrm>
              <a:off x="2949569" y="990377"/>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8" name="円/楕円 197"/>
            <p:cNvSpPr/>
            <p:nvPr/>
          </p:nvSpPr>
          <p:spPr>
            <a:xfrm>
              <a:off x="3078326" y="1049381"/>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9" name="円/楕円 198"/>
            <p:cNvSpPr/>
            <p:nvPr/>
          </p:nvSpPr>
          <p:spPr>
            <a:xfrm>
              <a:off x="2918112" y="71898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0" name="円/楕円 199"/>
            <p:cNvSpPr/>
            <p:nvPr/>
          </p:nvSpPr>
          <p:spPr>
            <a:xfrm>
              <a:off x="2781340" y="81667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295" name="フリーフォーム 294"/>
          <p:cNvSpPr/>
          <p:nvPr/>
        </p:nvSpPr>
        <p:spPr>
          <a:xfrm>
            <a:off x="8249297" y="3205262"/>
            <a:ext cx="2520000" cy="648000"/>
          </a:xfrm>
          <a:custGeom>
            <a:avLst/>
            <a:gdLst>
              <a:gd name="connsiteX0" fmla="*/ 0 w 2441575"/>
              <a:gd name="connsiteY0" fmla="*/ 0 h 609600"/>
              <a:gd name="connsiteX1" fmla="*/ 0 w 2441575"/>
              <a:gd name="connsiteY1" fmla="*/ 609600 h 609600"/>
              <a:gd name="connsiteX2" fmla="*/ 2441575 w 2441575"/>
              <a:gd name="connsiteY2" fmla="*/ 609600 h 609600"/>
              <a:gd name="connsiteX3" fmla="*/ 2441575 w 2441575"/>
              <a:gd name="connsiteY3" fmla="*/ 517525 h 609600"/>
              <a:gd name="connsiteX4" fmla="*/ 0 w 2441575"/>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1575" h="609600">
                <a:moveTo>
                  <a:pt x="0" y="0"/>
                </a:moveTo>
                <a:lnTo>
                  <a:pt x="0" y="609600"/>
                </a:lnTo>
                <a:lnTo>
                  <a:pt x="2441575" y="609600"/>
                </a:lnTo>
                <a:lnTo>
                  <a:pt x="2441575" y="517525"/>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5" name="円/楕円 204"/>
          <p:cNvSpPr/>
          <p:nvPr/>
        </p:nvSpPr>
        <p:spPr>
          <a:xfrm>
            <a:off x="8253548" y="3200707"/>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207" name="直線コネクタ 206"/>
          <p:cNvCxnSpPr>
            <a:cxnSpLocks noChangeAspect="1"/>
          </p:cNvCxnSpPr>
          <p:nvPr/>
        </p:nvCxnSpPr>
        <p:spPr>
          <a:xfrm rot="911670" flipV="1">
            <a:off x="8513175" y="2446228"/>
            <a:ext cx="406109" cy="7920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直線コネクタ 207"/>
          <p:cNvCxnSpPr>
            <a:cxnSpLocks noChangeAspect="1"/>
          </p:cNvCxnSpPr>
          <p:nvPr/>
        </p:nvCxnSpPr>
        <p:spPr>
          <a:xfrm rot="911670" flipV="1">
            <a:off x="8602030" y="2288038"/>
            <a:ext cx="304200" cy="8280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p:cNvCxnSpPr>
            <a:cxnSpLocks noChangeAspect="1"/>
          </p:cNvCxnSpPr>
          <p:nvPr/>
        </p:nvCxnSpPr>
        <p:spPr>
          <a:xfrm rot="911670" flipV="1">
            <a:off x="8493501" y="2632061"/>
            <a:ext cx="468000" cy="57935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0" name="直線コネクタ 209"/>
          <p:cNvCxnSpPr>
            <a:cxnSpLocks noChangeAspect="1"/>
          </p:cNvCxnSpPr>
          <p:nvPr/>
        </p:nvCxnSpPr>
        <p:spPr>
          <a:xfrm rot="911670" flipV="1">
            <a:off x="8438397" y="2950141"/>
            <a:ext cx="684000" cy="27325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1" name="直線コネクタ 210"/>
          <p:cNvCxnSpPr>
            <a:cxnSpLocks noChangeAspect="1"/>
          </p:cNvCxnSpPr>
          <p:nvPr/>
        </p:nvCxnSpPr>
        <p:spPr>
          <a:xfrm rot="911670" flipV="1">
            <a:off x="8509673" y="2956738"/>
            <a:ext cx="2124000" cy="47312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p:cNvCxnSpPr>
            <a:cxnSpLocks noChangeAspect="1"/>
          </p:cNvCxnSpPr>
          <p:nvPr/>
        </p:nvCxnSpPr>
        <p:spPr>
          <a:xfrm rot="911670" flipV="1">
            <a:off x="8400637" y="3422235"/>
            <a:ext cx="2304000" cy="1570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3" name="直線コネクタ 212"/>
          <p:cNvCxnSpPr>
            <a:cxnSpLocks noChangeAspect="1"/>
          </p:cNvCxnSpPr>
          <p:nvPr/>
        </p:nvCxnSpPr>
        <p:spPr>
          <a:xfrm rot="911670">
            <a:off x="8394389" y="3329881"/>
            <a:ext cx="1404000" cy="30380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直線コネクタ 213"/>
          <p:cNvCxnSpPr>
            <a:cxnSpLocks noChangeAspect="1"/>
          </p:cNvCxnSpPr>
          <p:nvPr/>
        </p:nvCxnSpPr>
        <p:spPr>
          <a:xfrm rot="911670">
            <a:off x="8394934" y="3391056"/>
            <a:ext cx="2052000" cy="14461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p:cNvCxnSpPr>
            <a:cxnSpLocks noChangeAspect="1"/>
          </p:cNvCxnSpPr>
          <p:nvPr/>
        </p:nvCxnSpPr>
        <p:spPr>
          <a:xfrm rot="911670">
            <a:off x="8386880" y="3341966"/>
            <a:ext cx="1692000" cy="25410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9" name="フリーフォーム 218"/>
          <p:cNvSpPr/>
          <p:nvPr/>
        </p:nvSpPr>
        <p:spPr>
          <a:xfrm>
            <a:off x="8417029" y="3124689"/>
            <a:ext cx="324000" cy="180000"/>
          </a:xfrm>
          <a:custGeom>
            <a:avLst/>
            <a:gdLst>
              <a:gd name="connsiteX0" fmla="*/ 289169 w 289169"/>
              <a:gd name="connsiteY0" fmla="*/ 164123 h 164123"/>
              <a:gd name="connsiteX1" fmla="*/ 0 w 289169"/>
              <a:gd name="connsiteY1" fmla="*/ 164123 h 164123"/>
              <a:gd name="connsiteX2" fmla="*/ 0 w 289169"/>
              <a:gd name="connsiteY2" fmla="*/ 0 h 164123"/>
              <a:gd name="connsiteX3" fmla="*/ 289169 w 289169"/>
              <a:gd name="connsiteY3" fmla="*/ 164123 h 164123"/>
              <a:gd name="connsiteX0" fmla="*/ 289169 w 289169"/>
              <a:gd name="connsiteY0" fmla="*/ 164123 h 164123"/>
              <a:gd name="connsiteX1" fmla="*/ 0 w 289169"/>
              <a:gd name="connsiteY1" fmla="*/ 100623 h 164123"/>
              <a:gd name="connsiteX2" fmla="*/ 0 w 289169"/>
              <a:gd name="connsiteY2" fmla="*/ 0 h 164123"/>
              <a:gd name="connsiteX3" fmla="*/ 289169 w 289169"/>
              <a:gd name="connsiteY3" fmla="*/ 164123 h 164123"/>
            </a:gdLst>
            <a:ahLst/>
            <a:cxnLst>
              <a:cxn ang="0">
                <a:pos x="connsiteX0" y="connsiteY0"/>
              </a:cxn>
              <a:cxn ang="0">
                <a:pos x="connsiteX1" y="connsiteY1"/>
              </a:cxn>
              <a:cxn ang="0">
                <a:pos x="connsiteX2" y="connsiteY2"/>
              </a:cxn>
              <a:cxn ang="0">
                <a:pos x="connsiteX3" y="connsiteY3"/>
              </a:cxn>
            </a:cxnLst>
            <a:rect l="l" t="t" r="r" b="b"/>
            <a:pathLst>
              <a:path w="289169" h="164123">
                <a:moveTo>
                  <a:pt x="289169" y="164123"/>
                </a:moveTo>
                <a:lnTo>
                  <a:pt x="0" y="100623"/>
                </a:lnTo>
                <a:lnTo>
                  <a:pt x="0" y="0"/>
                </a:lnTo>
                <a:lnTo>
                  <a:pt x="289169" y="16412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20" name="グループ化 219"/>
          <p:cNvGrpSpPr/>
          <p:nvPr/>
        </p:nvGrpSpPr>
        <p:grpSpPr>
          <a:xfrm rot="3028374">
            <a:off x="8247923" y="2996029"/>
            <a:ext cx="304800" cy="304800"/>
            <a:chOff x="2305050" y="3905250"/>
            <a:chExt cx="304800" cy="304800"/>
          </a:xfrm>
        </p:grpSpPr>
        <p:sp>
          <p:nvSpPr>
            <p:cNvPr id="221" name="円/楕円 220"/>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2" name="直線コネクタ 221"/>
            <p:cNvCxnSpPr>
              <a:endCxn id="221"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1" name="円/楕円 200"/>
          <p:cNvSpPr/>
          <p:nvPr/>
        </p:nvSpPr>
        <p:spPr>
          <a:xfrm rot="2869555">
            <a:off x="8327304" y="3018946"/>
            <a:ext cx="279836" cy="264438"/>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3" name="グループ化 222"/>
          <p:cNvGrpSpPr/>
          <p:nvPr/>
        </p:nvGrpSpPr>
        <p:grpSpPr>
          <a:xfrm rot="3202184">
            <a:off x="8155201" y="2899844"/>
            <a:ext cx="632116" cy="866383"/>
            <a:chOff x="2638713" y="581632"/>
            <a:chExt cx="632116" cy="866383"/>
          </a:xfrm>
          <a:solidFill>
            <a:schemeClr val="tx1"/>
          </a:solidFill>
        </p:grpSpPr>
        <p:sp>
          <p:nvSpPr>
            <p:cNvPr id="224" name="円/楕円 223"/>
            <p:cNvSpPr/>
            <p:nvPr/>
          </p:nvSpPr>
          <p:spPr>
            <a:xfrm>
              <a:off x="3002516" y="1096466"/>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5" name="円/楕円 224"/>
            <p:cNvSpPr/>
            <p:nvPr/>
          </p:nvSpPr>
          <p:spPr>
            <a:xfrm>
              <a:off x="2819389" y="776004"/>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6" name="円/楕円 225"/>
            <p:cNvSpPr/>
            <p:nvPr/>
          </p:nvSpPr>
          <p:spPr>
            <a:xfrm>
              <a:off x="2714909" y="698277"/>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7" name="円/楕円 226"/>
            <p:cNvSpPr/>
            <p:nvPr/>
          </p:nvSpPr>
          <p:spPr>
            <a:xfrm>
              <a:off x="2977651" y="956931"/>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8" name="円/楕円 227"/>
            <p:cNvSpPr/>
            <p:nvPr/>
          </p:nvSpPr>
          <p:spPr>
            <a:xfrm>
              <a:off x="3013655" y="1013240"/>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9" name="円/楕円 228"/>
            <p:cNvSpPr/>
            <p:nvPr/>
          </p:nvSpPr>
          <p:spPr>
            <a:xfrm>
              <a:off x="3067139" y="1156613"/>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0" name="円/楕円 229"/>
            <p:cNvSpPr/>
            <p:nvPr/>
          </p:nvSpPr>
          <p:spPr>
            <a:xfrm>
              <a:off x="3080475" y="833875"/>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1" name="円/楕円 230"/>
            <p:cNvSpPr/>
            <p:nvPr/>
          </p:nvSpPr>
          <p:spPr>
            <a:xfrm>
              <a:off x="3143975" y="1035513"/>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2" name="円/楕円 231"/>
            <p:cNvSpPr/>
            <p:nvPr/>
          </p:nvSpPr>
          <p:spPr>
            <a:xfrm>
              <a:off x="2859690" y="87548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3" name="円/楕円 232"/>
            <p:cNvSpPr/>
            <p:nvPr/>
          </p:nvSpPr>
          <p:spPr>
            <a:xfrm>
              <a:off x="3117160" y="1232114"/>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4" name="円/楕円 233"/>
            <p:cNvSpPr/>
            <p:nvPr/>
          </p:nvSpPr>
          <p:spPr>
            <a:xfrm>
              <a:off x="2937649" y="855755"/>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5" name="円/楕円 234"/>
            <p:cNvSpPr/>
            <p:nvPr/>
          </p:nvSpPr>
          <p:spPr>
            <a:xfrm>
              <a:off x="2897401" y="104918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6" name="円/楕円 235"/>
            <p:cNvSpPr/>
            <p:nvPr/>
          </p:nvSpPr>
          <p:spPr>
            <a:xfrm>
              <a:off x="3116626" y="937427"/>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7" name="円/楕円 236"/>
            <p:cNvSpPr/>
            <p:nvPr/>
          </p:nvSpPr>
          <p:spPr>
            <a:xfrm>
              <a:off x="2638713" y="581632"/>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8" name="円/楕円 237"/>
            <p:cNvSpPr/>
            <p:nvPr/>
          </p:nvSpPr>
          <p:spPr>
            <a:xfrm>
              <a:off x="3198290" y="1258250"/>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9" name="円/楕円 238"/>
            <p:cNvSpPr/>
            <p:nvPr/>
          </p:nvSpPr>
          <p:spPr>
            <a:xfrm>
              <a:off x="3234829" y="1412015"/>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0" name="円/楕円 239"/>
            <p:cNvSpPr/>
            <p:nvPr/>
          </p:nvSpPr>
          <p:spPr>
            <a:xfrm>
              <a:off x="3004471" y="89287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1" name="円/楕円 240"/>
            <p:cNvSpPr/>
            <p:nvPr/>
          </p:nvSpPr>
          <p:spPr>
            <a:xfrm>
              <a:off x="2837221" y="985687"/>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2" name="円/楕円 241"/>
            <p:cNvSpPr/>
            <p:nvPr/>
          </p:nvSpPr>
          <p:spPr>
            <a:xfrm>
              <a:off x="3158629" y="1145315"/>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3" name="円/楕円 242"/>
            <p:cNvSpPr/>
            <p:nvPr/>
          </p:nvSpPr>
          <p:spPr>
            <a:xfrm>
              <a:off x="2949569" y="990377"/>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4" name="円/楕円 243"/>
            <p:cNvSpPr/>
            <p:nvPr/>
          </p:nvSpPr>
          <p:spPr>
            <a:xfrm>
              <a:off x="3078326" y="1049381"/>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5" name="円/楕円 244"/>
            <p:cNvSpPr/>
            <p:nvPr/>
          </p:nvSpPr>
          <p:spPr>
            <a:xfrm>
              <a:off x="2918112" y="71898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6" name="円/楕円 245"/>
            <p:cNvSpPr/>
            <p:nvPr/>
          </p:nvSpPr>
          <p:spPr>
            <a:xfrm>
              <a:off x="2781340" y="81667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296" name="正方形/長方形 295"/>
          <p:cNvSpPr/>
          <p:nvPr/>
        </p:nvSpPr>
        <p:spPr>
          <a:xfrm>
            <a:off x="5527930" y="4128209"/>
            <a:ext cx="5251755" cy="176205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7" name="フリーフォーム 296"/>
          <p:cNvSpPr/>
          <p:nvPr/>
        </p:nvSpPr>
        <p:spPr>
          <a:xfrm>
            <a:off x="5586394" y="4151624"/>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2925 w 5041650"/>
              <a:gd name="connsiteY0" fmla="*/ 819150 h 1485900"/>
              <a:gd name="connsiteX1" fmla="*/ 2431800 w 5041650"/>
              <a:gd name="connsiteY1" fmla="*/ 819150 h 1485900"/>
              <a:gd name="connsiteX2" fmla="*/ 2431800 w 5041650"/>
              <a:gd name="connsiteY2" fmla="*/ 0 h 1485900"/>
              <a:gd name="connsiteX3" fmla="*/ 3403350 w 5041650"/>
              <a:gd name="connsiteY3" fmla="*/ 0 h 1485900"/>
              <a:gd name="connsiteX4" fmla="*/ 3403350 w 5041650"/>
              <a:gd name="connsiteY4" fmla="*/ 790575 h 1485900"/>
              <a:gd name="connsiteX5" fmla="*/ 5041650 w 5041650"/>
              <a:gd name="connsiteY5" fmla="*/ 790575 h 1485900"/>
              <a:gd name="connsiteX6" fmla="*/ 5041650 w 5041650"/>
              <a:gd name="connsiteY6" fmla="*/ 1485900 h 1485900"/>
              <a:gd name="connsiteX7" fmla="*/ 0 w 5041650"/>
              <a:gd name="connsiteY7" fmla="*/ 1485900 h 1485900"/>
              <a:gd name="connsiteX8" fmla="*/ 2925 w 5041650"/>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4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4" y="1485900"/>
                </a:lnTo>
                <a:cubicBezTo>
                  <a:pt x="143" y="1263650"/>
                  <a:pt x="71" y="1041400"/>
                  <a:pt x="0" y="819150"/>
                </a:cubicBezTo>
                <a:close/>
              </a:path>
            </a:pathLst>
          </a:cu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98" name="正方形/長方形 297"/>
          <p:cNvSpPr/>
          <p:nvPr/>
        </p:nvSpPr>
        <p:spPr>
          <a:xfrm>
            <a:off x="5545533" y="4128209"/>
            <a:ext cx="2714045" cy="176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9" name="円/楕円 298"/>
          <p:cNvSpPr/>
          <p:nvPr/>
        </p:nvSpPr>
        <p:spPr>
          <a:xfrm>
            <a:off x="8257783" y="5244057"/>
            <a:ext cx="36000" cy="36000"/>
          </a:xfrm>
          <a:prstGeom prst="ellipse">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0" name="フリーフォーム 299"/>
          <p:cNvSpPr/>
          <p:nvPr/>
        </p:nvSpPr>
        <p:spPr>
          <a:xfrm>
            <a:off x="8247790" y="4129502"/>
            <a:ext cx="426244" cy="1134000"/>
          </a:xfrm>
          <a:custGeom>
            <a:avLst/>
            <a:gdLst>
              <a:gd name="connsiteX0" fmla="*/ 0 w 426244"/>
              <a:gd name="connsiteY0" fmla="*/ 0 h 1112044"/>
              <a:gd name="connsiteX1" fmla="*/ 426244 w 426244"/>
              <a:gd name="connsiteY1" fmla="*/ 0 h 1112044"/>
              <a:gd name="connsiteX2" fmla="*/ 9525 w 426244"/>
              <a:gd name="connsiteY2" fmla="*/ 1112044 h 1112044"/>
              <a:gd name="connsiteX3" fmla="*/ 0 w 426244"/>
              <a:gd name="connsiteY3" fmla="*/ 0 h 1112044"/>
            </a:gdLst>
            <a:ahLst/>
            <a:cxnLst>
              <a:cxn ang="0">
                <a:pos x="connsiteX0" y="connsiteY0"/>
              </a:cxn>
              <a:cxn ang="0">
                <a:pos x="connsiteX1" y="connsiteY1"/>
              </a:cxn>
              <a:cxn ang="0">
                <a:pos x="connsiteX2" y="connsiteY2"/>
              </a:cxn>
              <a:cxn ang="0">
                <a:pos x="connsiteX3" y="connsiteY3"/>
              </a:cxn>
            </a:cxnLst>
            <a:rect l="l" t="t" r="r" b="b"/>
            <a:pathLst>
              <a:path w="426244" h="1112044">
                <a:moveTo>
                  <a:pt x="0" y="0"/>
                </a:moveTo>
                <a:lnTo>
                  <a:pt x="426244" y="0"/>
                </a:lnTo>
                <a:lnTo>
                  <a:pt x="9525" y="1112044"/>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01" name="直線コネクタ 300"/>
          <p:cNvCxnSpPr>
            <a:cxnSpLocks noChangeAspect="1"/>
          </p:cNvCxnSpPr>
          <p:nvPr/>
        </p:nvCxnSpPr>
        <p:spPr>
          <a:xfrm rot="911670" flipV="1">
            <a:off x="8517410" y="4489578"/>
            <a:ext cx="406109" cy="7920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2" name="直線コネクタ 301"/>
          <p:cNvCxnSpPr>
            <a:cxnSpLocks noChangeAspect="1"/>
          </p:cNvCxnSpPr>
          <p:nvPr/>
        </p:nvCxnSpPr>
        <p:spPr>
          <a:xfrm rot="911670" flipV="1">
            <a:off x="8606265" y="4331388"/>
            <a:ext cx="304200" cy="8280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3" name="直線コネクタ 302"/>
          <p:cNvCxnSpPr>
            <a:cxnSpLocks noChangeAspect="1"/>
          </p:cNvCxnSpPr>
          <p:nvPr/>
        </p:nvCxnSpPr>
        <p:spPr>
          <a:xfrm rot="911670" flipV="1">
            <a:off x="8497736" y="4675411"/>
            <a:ext cx="468000" cy="57935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直線コネクタ 303"/>
          <p:cNvCxnSpPr>
            <a:cxnSpLocks noChangeAspect="1"/>
          </p:cNvCxnSpPr>
          <p:nvPr/>
        </p:nvCxnSpPr>
        <p:spPr>
          <a:xfrm rot="911670" flipV="1">
            <a:off x="8442632" y="4993491"/>
            <a:ext cx="684000" cy="27325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5" name="直線コネクタ 304"/>
          <p:cNvCxnSpPr>
            <a:cxnSpLocks noChangeAspect="1"/>
          </p:cNvCxnSpPr>
          <p:nvPr/>
        </p:nvCxnSpPr>
        <p:spPr>
          <a:xfrm rot="911670" flipV="1">
            <a:off x="8513908" y="5000088"/>
            <a:ext cx="2124000" cy="47312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6" name="直線コネクタ 305"/>
          <p:cNvCxnSpPr>
            <a:cxnSpLocks noChangeAspect="1"/>
          </p:cNvCxnSpPr>
          <p:nvPr/>
        </p:nvCxnSpPr>
        <p:spPr>
          <a:xfrm rot="911670" flipV="1">
            <a:off x="8404872" y="5465585"/>
            <a:ext cx="2304000" cy="1570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7" name="直線コネクタ 306"/>
          <p:cNvCxnSpPr>
            <a:cxnSpLocks noChangeAspect="1"/>
          </p:cNvCxnSpPr>
          <p:nvPr/>
        </p:nvCxnSpPr>
        <p:spPr>
          <a:xfrm rot="911670">
            <a:off x="8398624" y="5373231"/>
            <a:ext cx="1404000" cy="30380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8" name="直線コネクタ 307"/>
          <p:cNvCxnSpPr>
            <a:cxnSpLocks noChangeAspect="1"/>
          </p:cNvCxnSpPr>
          <p:nvPr/>
        </p:nvCxnSpPr>
        <p:spPr>
          <a:xfrm rot="911670">
            <a:off x="8399169" y="5434406"/>
            <a:ext cx="2052000" cy="14461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9" name="直線コネクタ 308"/>
          <p:cNvCxnSpPr>
            <a:cxnSpLocks noChangeAspect="1"/>
          </p:cNvCxnSpPr>
          <p:nvPr/>
        </p:nvCxnSpPr>
        <p:spPr>
          <a:xfrm rot="911670">
            <a:off x="8391115" y="5385316"/>
            <a:ext cx="1692000" cy="25410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0" name="フリーフォーム 309"/>
          <p:cNvSpPr/>
          <p:nvPr/>
        </p:nvSpPr>
        <p:spPr>
          <a:xfrm>
            <a:off x="8806699" y="4151554"/>
            <a:ext cx="1875296" cy="1538288"/>
          </a:xfrm>
          <a:custGeom>
            <a:avLst/>
            <a:gdLst>
              <a:gd name="connsiteX0" fmla="*/ 0 w 1885950"/>
              <a:gd name="connsiteY0" fmla="*/ 0 h 1538288"/>
              <a:gd name="connsiteX1" fmla="*/ 219075 w 1885950"/>
              <a:gd name="connsiteY1" fmla="*/ 0 h 1538288"/>
              <a:gd name="connsiteX2" fmla="*/ 219075 w 1885950"/>
              <a:gd name="connsiteY2" fmla="*/ 914400 h 1538288"/>
              <a:gd name="connsiteX3" fmla="*/ 1885950 w 1885950"/>
              <a:gd name="connsiteY3" fmla="*/ 914400 h 1538288"/>
              <a:gd name="connsiteX4" fmla="*/ 1885950 w 1885950"/>
              <a:gd name="connsiteY4" fmla="*/ 1538288 h 1538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50" h="1538288">
                <a:moveTo>
                  <a:pt x="0" y="0"/>
                </a:moveTo>
                <a:lnTo>
                  <a:pt x="219075" y="0"/>
                </a:lnTo>
                <a:lnTo>
                  <a:pt x="219075" y="914400"/>
                </a:lnTo>
                <a:lnTo>
                  <a:pt x="1885950" y="914400"/>
                </a:lnTo>
                <a:lnTo>
                  <a:pt x="1885950" y="1538288"/>
                </a:lnTo>
              </a:path>
            </a:pathLst>
          </a:cu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 name="フリーフォーム 310"/>
          <p:cNvSpPr/>
          <p:nvPr/>
        </p:nvSpPr>
        <p:spPr>
          <a:xfrm>
            <a:off x="8238264" y="5234959"/>
            <a:ext cx="1548000" cy="657225"/>
          </a:xfrm>
          <a:custGeom>
            <a:avLst/>
            <a:gdLst>
              <a:gd name="connsiteX0" fmla="*/ 0 w 1504950"/>
              <a:gd name="connsiteY0" fmla="*/ 0 h 657225"/>
              <a:gd name="connsiteX1" fmla="*/ 285750 w 1504950"/>
              <a:gd name="connsiteY1" fmla="*/ 0 h 657225"/>
              <a:gd name="connsiteX2" fmla="*/ 1504950 w 1504950"/>
              <a:gd name="connsiteY2" fmla="*/ 657225 h 657225"/>
              <a:gd name="connsiteX3" fmla="*/ 9525 w 1504950"/>
              <a:gd name="connsiteY3" fmla="*/ 657225 h 657225"/>
              <a:gd name="connsiteX4" fmla="*/ 0 w 1504950"/>
              <a:gd name="connsiteY4" fmla="*/ 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50" h="657225">
                <a:moveTo>
                  <a:pt x="0" y="0"/>
                </a:moveTo>
                <a:lnTo>
                  <a:pt x="285750" y="0"/>
                </a:lnTo>
                <a:lnTo>
                  <a:pt x="1504950" y="657225"/>
                </a:lnTo>
                <a:lnTo>
                  <a:pt x="9525" y="657225"/>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2" name="フリーフォーム 311"/>
          <p:cNvSpPr/>
          <p:nvPr/>
        </p:nvSpPr>
        <p:spPr>
          <a:xfrm>
            <a:off x="9027690" y="4387234"/>
            <a:ext cx="1657350" cy="1314450"/>
          </a:xfrm>
          <a:custGeom>
            <a:avLst/>
            <a:gdLst>
              <a:gd name="connsiteX0" fmla="*/ 0 w 1657350"/>
              <a:gd name="connsiteY0" fmla="*/ 0 h 1314450"/>
              <a:gd name="connsiteX1" fmla="*/ 0 w 1657350"/>
              <a:gd name="connsiteY1" fmla="*/ 676275 h 1314450"/>
              <a:gd name="connsiteX2" fmla="*/ 1657350 w 1657350"/>
              <a:gd name="connsiteY2" fmla="*/ 676275 h 1314450"/>
              <a:gd name="connsiteX3" fmla="*/ 1657350 w 1657350"/>
              <a:gd name="connsiteY3" fmla="*/ 1314450 h 1314450"/>
            </a:gdLst>
            <a:ahLst/>
            <a:cxnLst>
              <a:cxn ang="0">
                <a:pos x="connsiteX0" y="connsiteY0"/>
              </a:cxn>
              <a:cxn ang="0">
                <a:pos x="connsiteX1" y="connsiteY1"/>
              </a:cxn>
              <a:cxn ang="0">
                <a:pos x="connsiteX2" y="connsiteY2"/>
              </a:cxn>
              <a:cxn ang="0">
                <a:pos x="connsiteX3" y="connsiteY3"/>
              </a:cxn>
            </a:cxnLst>
            <a:rect l="l" t="t" r="r" b="b"/>
            <a:pathLst>
              <a:path w="1657350" h="1314450">
                <a:moveTo>
                  <a:pt x="0" y="0"/>
                </a:moveTo>
                <a:lnTo>
                  <a:pt x="0" y="676275"/>
                </a:lnTo>
                <a:lnTo>
                  <a:pt x="1657350" y="676275"/>
                </a:lnTo>
                <a:lnTo>
                  <a:pt x="1657350" y="131445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3" name="フリーフォーム 312"/>
          <p:cNvSpPr/>
          <p:nvPr/>
        </p:nvSpPr>
        <p:spPr>
          <a:xfrm>
            <a:off x="8421264" y="5168039"/>
            <a:ext cx="324000" cy="180000"/>
          </a:xfrm>
          <a:custGeom>
            <a:avLst/>
            <a:gdLst>
              <a:gd name="connsiteX0" fmla="*/ 289169 w 289169"/>
              <a:gd name="connsiteY0" fmla="*/ 164123 h 164123"/>
              <a:gd name="connsiteX1" fmla="*/ 0 w 289169"/>
              <a:gd name="connsiteY1" fmla="*/ 164123 h 164123"/>
              <a:gd name="connsiteX2" fmla="*/ 0 w 289169"/>
              <a:gd name="connsiteY2" fmla="*/ 0 h 164123"/>
              <a:gd name="connsiteX3" fmla="*/ 289169 w 289169"/>
              <a:gd name="connsiteY3" fmla="*/ 164123 h 164123"/>
              <a:gd name="connsiteX0" fmla="*/ 289169 w 289169"/>
              <a:gd name="connsiteY0" fmla="*/ 164123 h 164123"/>
              <a:gd name="connsiteX1" fmla="*/ 0 w 289169"/>
              <a:gd name="connsiteY1" fmla="*/ 100623 h 164123"/>
              <a:gd name="connsiteX2" fmla="*/ 0 w 289169"/>
              <a:gd name="connsiteY2" fmla="*/ 0 h 164123"/>
              <a:gd name="connsiteX3" fmla="*/ 289169 w 289169"/>
              <a:gd name="connsiteY3" fmla="*/ 164123 h 164123"/>
            </a:gdLst>
            <a:ahLst/>
            <a:cxnLst>
              <a:cxn ang="0">
                <a:pos x="connsiteX0" y="connsiteY0"/>
              </a:cxn>
              <a:cxn ang="0">
                <a:pos x="connsiteX1" y="connsiteY1"/>
              </a:cxn>
              <a:cxn ang="0">
                <a:pos x="connsiteX2" y="connsiteY2"/>
              </a:cxn>
              <a:cxn ang="0">
                <a:pos x="connsiteX3" y="connsiteY3"/>
              </a:cxn>
            </a:cxnLst>
            <a:rect l="l" t="t" r="r" b="b"/>
            <a:pathLst>
              <a:path w="289169" h="164123">
                <a:moveTo>
                  <a:pt x="289169" y="164123"/>
                </a:moveTo>
                <a:lnTo>
                  <a:pt x="0" y="100623"/>
                </a:lnTo>
                <a:lnTo>
                  <a:pt x="0" y="0"/>
                </a:lnTo>
                <a:lnTo>
                  <a:pt x="289169" y="16412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314" name="グループ化 313"/>
          <p:cNvGrpSpPr/>
          <p:nvPr/>
        </p:nvGrpSpPr>
        <p:grpSpPr>
          <a:xfrm rot="3028374">
            <a:off x="8252158" y="5039379"/>
            <a:ext cx="304800" cy="304800"/>
            <a:chOff x="2305050" y="3905250"/>
            <a:chExt cx="304800" cy="304800"/>
          </a:xfrm>
        </p:grpSpPr>
        <p:sp>
          <p:nvSpPr>
            <p:cNvPr id="315" name="円/楕円 314"/>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6" name="直線コネクタ 315"/>
            <p:cNvCxnSpPr>
              <a:endCxn id="315"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7" name="円/楕円 316"/>
          <p:cNvSpPr/>
          <p:nvPr/>
        </p:nvSpPr>
        <p:spPr>
          <a:xfrm rot="2869555">
            <a:off x="8331539" y="5062296"/>
            <a:ext cx="279836" cy="264438"/>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8" name="グループ化 317"/>
          <p:cNvGrpSpPr/>
          <p:nvPr/>
        </p:nvGrpSpPr>
        <p:grpSpPr>
          <a:xfrm rot="3202184">
            <a:off x="8159436" y="4943194"/>
            <a:ext cx="632116" cy="866383"/>
            <a:chOff x="2638713" y="581632"/>
            <a:chExt cx="632116" cy="866383"/>
          </a:xfrm>
          <a:solidFill>
            <a:schemeClr val="tx1"/>
          </a:solidFill>
        </p:grpSpPr>
        <p:sp>
          <p:nvSpPr>
            <p:cNvPr id="319" name="円/楕円 318"/>
            <p:cNvSpPr/>
            <p:nvPr/>
          </p:nvSpPr>
          <p:spPr>
            <a:xfrm>
              <a:off x="3002516" y="1096466"/>
              <a:ext cx="36000" cy="36000"/>
            </a:xfrm>
            <a:prstGeom prst="ellipse">
              <a:avLst/>
            </a:prstGeom>
            <a:solidFill>
              <a:schemeClr val="bg1">
                <a:lumMod val="95000"/>
              </a:schemeClr>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0" name="円/楕円 319"/>
            <p:cNvSpPr/>
            <p:nvPr/>
          </p:nvSpPr>
          <p:spPr>
            <a:xfrm>
              <a:off x="2819389" y="776004"/>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1" name="円/楕円 320"/>
            <p:cNvSpPr/>
            <p:nvPr/>
          </p:nvSpPr>
          <p:spPr>
            <a:xfrm>
              <a:off x="2714909" y="698277"/>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2" name="円/楕円 321"/>
            <p:cNvSpPr/>
            <p:nvPr/>
          </p:nvSpPr>
          <p:spPr>
            <a:xfrm>
              <a:off x="2977651" y="956931"/>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3" name="円/楕円 322"/>
            <p:cNvSpPr/>
            <p:nvPr/>
          </p:nvSpPr>
          <p:spPr>
            <a:xfrm>
              <a:off x="3013655" y="1013240"/>
              <a:ext cx="36000" cy="36000"/>
            </a:xfrm>
            <a:prstGeom prst="ellipse">
              <a:avLst/>
            </a:prstGeom>
            <a:solidFill>
              <a:schemeClr val="bg1">
                <a:lumMod val="95000"/>
              </a:schemeClr>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4" name="円/楕円 323"/>
            <p:cNvSpPr/>
            <p:nvPr/>
          </p:nvSpPr>
          <p:spPr>
            <a:xfrm>
              <a:off x="3067139" y="1156613"/>
              <a:ext cx="36000" cy="36000"/>
            </a:xfrm>
            <a:prstGeom prst="ellipse">
              <a:avLst/>
            </a:prstGeom>
            <a:solidFill>
              <a:schemeClr val="bg1">
                <a:lumMod val="95000"/>
              </a:schemeClr>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5" name="円/楕円 324"/>
            <p:cNvSpPr/>
            <p:nvPr/>
          </p:nvSpPr>
          <p:spPr>
            <a:xfrm>
              <a:off x="3080475" y="833875"/>
              <a:ext cx="36000" cy="36000"/>
            </a:xfrm>
            <a:prstGeom prst="ellipse">
              <a:avLst/>
            </a:prstGeom>
            <a:solidFill>
              <a:schemeClr val="bg1">
                <a:lumMod val="95000"/>
              </a:schemeClr>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6" name="円/楕円 325"/>
            <p:cNvSpPr/>
            <p:nvPr/>
          </p:nvSpPr>
          <p:spPr>
            <a:xfrm>
              <a:off x="3143975" y="1035513"/>
              <a:ext cx="36000" cy="36000"/>
            </a:xfrm>
            <a:prstGeom prst="ellipse">
              <a:avLst/>
            </a:prstGeom>
            <a:solidFill>
              <a:schemeClr val="bg1">
                <a:lumMod val="95000"/>
              </a:schemeClr>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7" name="円/楕円 326"/>
            <p:cNvSpPr/>
            <p:nvPr/>
          </p:nvSpPr>
          <p:spPr>
            <a:xfrm>
              <a:off x="2859690" y="87548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8" name="円/楕円 327"/>
            <p:cNvSpPr/>
            <p:nvPr/>
          </p:nvSpPr>
          <p:spPr>
            <a:xfrm>
              <a:off x="3117160" y="1232114"/>
              <a:ext cx="36000" cy="36000"/>
            </a:xfrm>
            <a:prstGeom prst="ellipse">
              <a:avLst/>
            </a:prstGeom>
            <a:solidFill>
              <a:schemeClr val="bg1">
                <a:lumMod val="95000"/>
              </a:schemeClr>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9" name="円/楕円 328"/>
            <p:cNvSpPr/>
            <p:nvPr/>
          </p:nvSpPr>
          <p:spPr>
            <a:xfrm>
              <a:off x="2937649" y="855755"/>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0" name="円/楕円 329"/>
            <p:cNvSpPr/>
            <p:nvPr/>
          </p:nvSpPr>
          <p:spPr>
            <a:xfrm>
              <a:off x="2897401" y="1049189"/>
              <a:ext cx="36000" cy="36000"/>
            </a:xfrm>
            <a:prstGeom prst="ellipse">
              <a:avLst/>
            </a:prstGeom>
            <a:solidFill>
              <a:schemeClr val="bg1">
                <a:lumMod val="95000"/>
              </a:schemeClr>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1" name="円/楕円 330"/>
            <p:cNvSpPr/>
            <p:nvPr/>
          </p:nvSpPr>
          <p:spPr>
            <a:xfrm>
              <a:off x="3116626" y="937427"/>
              <a:ext cx="36000" cy="36000"/>
            </a:xfrm>
            <a:prstGeom prst="ellipse">
              <a:avLst/>
            </a:prstGeom>
            <a:solidFill>
              <a:schemeClr val="bg1">
                <a:lumMod val="95000"/>
              </a:schemeClr>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2" name="円/楕円 331"/>
            <p:cNvSpPr/>
            <p:nvPr/>
          </p:nvSpPr>
          <p:spPr>
            <a:xfrm>
              <a:off x="2638713" y="581632"/>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3" name="円/楕円 332"/>
            <p:cNvSpPr/>
            <p:nvPr/>
          </p:nvSpPr>
          <p:spPr>
            <a:xfrm>
              <a:off x="3198290" y="1258250"/>
              <a:ext cx="36000" cy="36000"/>
            </a:xfrm>
            <a:prstGeom prst="ellipse">
              <a:avLst/>
            </a:prstGeom>
            <a:solidFill>
              <a:schemeClr val="bg1">
                <a:lumMod val="95000"/>
              </a:schemeClr>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4" name="円/楕円 333"/>
            <p:cNvSpPr/>
            <p:nvPr/>
          </p:nvSpPr>
          <p:spPr>
            <a:xfrm>
              <a:off x="3234829" y="1412015"/>
              <a:ext cx="36000" cy="36000"/>
            </a:xfrm>
            <a:prstGeom prst="ellipse">
              <a:avLst/>
            </a:prstGeom>
            <a:solidFill>
              <a:schemeClr val="bg1">
                <a:lumMod val="95000"/>
              </a:schemeClr>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5" name="円/楕円 334"/>
            <p:cNvSpPr/>
            <p:nvPr/>
          </p:nvSpPr>
          <p:spPr>
            <a:xfrm>
              <a:off x="3004471" y="892879"/>
              <a:ext cx="36000" cy="36000"/>
            </a:xfrm>
            <a:prstGeom prst="ellipse">
              <a:avLst/>
            </a:prstGeom>
            <a:solidFill>
              <a:schemeClr val="bg1">
                <a:lumMod val="95000"/>
              </a:schemeClr>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6" name="円/楕円 335"/>
            <p:cNvSpPr/>
            <p:nvPr/>
          </p:nvSpPr>
          <p:spPr>
            <a:xfrm>
              <a:off x="2837221" y="985687"/>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7" name="円/楕円 336"/>
            <p:cNvSpPr/>
            <p:nvPr/>
          </p:nvSpPr>
          <p:spPr>
            <a:xfrm>
              <a:off x="3158629" y="1145315"/>
              <a:ext cx="36000" cy="36000"/>
            </a:xfrm>
            <a:prstGeom prst="ellipse">
              <a:avLst/>
            </a:prstGeom>
            <a:solidFill>
              <a:schemeClr val="bg1">
                <a:lumMod val="95000"/>
              </a:schemeClr>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8" name="円/楕円 337"/>
            <p:cNvSpPr/>
            <p:nvPr/>
          </p:nvSpPr>
          <p:spPr>
            <a:xfrm>
              <a:off x="2949569" y="990377"/>
              <a:ext cx="36000" cy="36000"/>
            </a:xfrm>
            <a:prstGeom prst="ellipse">
              <a:avLst/>
            </a:prstGeom>
            <a:solidFill>
              <a:schemeClr val="bg1">
                <a:lumMod val="95000"/>
              </a:schemeClr>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9" name="円/楕円 338"/>
            <p:cNvSpPr/>
            <p:nvPr/>
          </p:nvSpPr>
          <p:spPr>
            <a:xfrm>
              <a:off x="3078326" y="1049381"/>
              <a:ext cx="36000" cy="36000"/>
            </a:xfrm>
            <a:prstGeom prst="ellipse">
              <a:avLst/>
            </a:prstGeom>
            <a:solidFill>
              <a:schemeClr val="bg1">
                <a:lumMod val="95000"/>
              </a:schemeClr>
            </a:solidFill>
            <a:ln>
              <a:solidFill>
                <a:schemeClr val="bg1">
                  <a:lumMod val="9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0" name="円/楕円 339"/>
            <p:cNvSpPr/>
            <p:nvPr/>
          </p:nvSpPr>
          <p:spPr>
            <a:xfrm>
              <a:off x="2918112" y="71898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1" name="円/楕円 340"/>
            <p:cNvSpPr/>
            <p:nvPr/>
          </p:nvSpPr>
          <p:spPr>
            <a:xfrm>
              <a:off x="2781340" y="81667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342" name="グループ化 341"/>
          <p:cNvGrpSpPr/>
          <p:nvPr/>
        </p:nvGrpSpPr>
        <p:grpSpPr>
          <a:xfrm rot="3202184">
            <a:off x="2655260" y="1091050"/>
            <a:ext cx="212434" cy="229434"/>
            <a:chOff x="2837221" y="855755"/>
            <a:chExt cx="212434" cy="229434"/>
          </a:xfrm>
          <a:solidFill>
            <a:schemeClr val="tx1"/>
          </a:solidFill>
        </p:grpSpPr>
        <p:sp>
          <p:nvSpPr>
            <p:cNvPr id="346" name="円/楕円 345"/>
            <p:cNvSpPr/>
            <p:nvPr/>
          </p:nvSpPr>
          <p:spPr>
            <a:xfrm>
              <a:off x="2977651" y="956931"/>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7" name="円/楕円 346"/>
            <p:cNvSpPr/>
            <p:nvPr/>
          </p:nvSpPr>
          <p:spPr>
            <a:xfrm>
              <a:off x="3013655" y="1013240"/>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1" name="円/楕円 350"/>
            <p:cNvSpPr/>
            <p:nvPr/>
          </p:nvSpPr>
          <p:spPr>
            <a:xfrm>
              <a:off x="2859690" y="87548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3" name="円/楕円 352"/>
            <p:cNvSpPr/>
            <p:nvPr/>
          </p:nvSpPr>
          <p:spPr>
            <a:xfrm>
              <a:off x="2937649" y="855755"/>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4" name="円/楕円 353"/>
            <p:cNvSpPr/>
            <p:nvPr/>
          </p:nvSpPr>
          <p:spPr>
            <a:xfrm>
              <a:off x="2897401" y="104918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9" name="円/楕円 358"/>
            <p:cNvSpPr/>
            <p:nvPr/>
          </p:nvSpPr>
          <p:spPr>
            <a:xfrm>
              <a:off x="3004471" y="89287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60" name="円/楕円 359"/>
            <p:cNvSpPr/>
            <p:nvPr/>
          </p:nvSpPr>
          <p:spPr>
            <a:xfrm>
              <a:off x="2837221" y="985687"/>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62" name="円/楕円 361"/>
            <p:cNvSpPr/>
            <p:nvPr/>
          </p:nvSpPr>
          <p:spPr>
            <a:xfrm>
              <a:off x="2949569" y="990377"/>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366" name="グループ化 365"/>
          <p:cNvGrpSpPr/>
          <p:nvPr/>
        </p:nvGrpSpPr>
        <p:grpSpPr>
          <a:xfrm rot="3202184">
            <a:off x="8056169" y="1091050"/>
            <a:ext cx="212434" cy="229434"/>
            <a:chOff x="2837221" y="855755"/>
            <a:chExt cx="212434" cy="229434"/>
          </a:xfrm>
          <a:solidFill>
            <a:schemeClr val="tx1"/>
          </a:solidFill>
        </p:grpSpPr>
        <p:sp>
          <p:nvSpPr>
            <p:cNvPr id="367" name="円/楕円 366"/>
            <p:cNvSpPr/>
            <p:nvPr/>
          </p:nvSpPr>
          <p:spPr>
            <a:xfrm>
              <a:off x="2977651" y="956931"/>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68" name="円/楕円 367"/>
            <p:cNvSpPr/>
            <p:nvPr/>
          </p:nvSpPr>
          <p:spPr>
            <a:xfrm>
              <a:off x="3013655" y="1013240"/>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69" name="円/楕円 368"/>
            <p:cNvSpPr/>
            <p:nvPr/>
          </p:nvSpPr>
          <p:spPr>
            <a:xfrm>
              <a:off x="2859690" y="87548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70" name="円/楕円 369"/>
            <p:cNvSpPr/>
            <p:nvPr/>
          </p:nvSpPr>
          <p:spPr>
            <a:xfrm>
              <a:off x="2937649" y="855755"/>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71" name="円/楕円 370"/>
            <p:cNvSpPr/>
            <p:nvPr/>
          </p:nvSpPr>
          <p:spPr>
            <a:xfrm>
              <a:off x="2897401" y="104918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72" name="円/楕円 371"/>
            <p:cNvSpPr/>
            <p:nvPr/>
          </p:nvSpPr>
          <p:spPr>
            <a:xfrm>
              <a:off x="3004471" y="892879"/>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73" name="円/楕円 372"/>
            <p:cNvSpPr/>
            <p:nvPr/>
          </p:nvSpPr>
          <p:spPr>
            <a:xfrm>
              <a:off x="2837221" y="985687"/>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74" name="円/楕円 373"/>
            <p:cNvSpPr/>
            <p:nvPr/>
          </p:nvSpPr>
          <p:spPr>
            <a:xfrm>
              <a:off x="2949569" y="990377"/>
              <a:ext cx="36000" cy="36000"/>
            </a:xfrm>
            <a:prstGeom prst="ellipse">
              <a:avLst/>
            </a:prstGeom>
            <a:grp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143799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正方形/長方形 116"/>
          <p:cNvSpPr/>
          <p:nvPr/>
        </p:nvSpPr>
        <p:spPr>
          <a:xfrm>
            <a:off x="5425883" y="9071"/>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フリーフォーム 117"/>
          <p:cNvSpPr/>
          <p:nvPr/>
        </p:nvSpPr>
        <p:spPr>
          <a:xfrm>
            <a:off x="5528825" y="31076"/>
            <a:ext cx="5098568"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4924 w 5038725"/>
              <a:gd name="connsiteY7" fmla="*/ 1483845 h 1485900"/>
              <a:gd name="connsiteX8" fmla="*/ 0 w 5038725"/>
              <a:gd name="connsiteY8" fmla="*/ 819150 h 1485900"/>
              <a:gd name="connsiteX0" fmla="*/ 2453 w 5041178"/>
              <a:gd name="connsiteY0" fmla="*/ 819150 h 1485900"/>
              <a:gd name="connsiteX1" fmla="*/ 2431328 w 5041178"/>
              <a:gd name="connsiteY1" fmla="*/ 819150 h 1485900"/>
              <a:gd name="connsiteX2" fmla="*/ 2431328 w 5041178"/>
              <a:gd name="connsiteY2" fmla="*/ 0 h 1485900"/>
              <a:gd name="connsiteX3" fmla="*/ 3402878 w 5041178"/>
              <a:gd name="connsiteY3" fmla="*/ 0 h 1485900"/>
              <a:gd name="connsiteX4" fmla="*/ 3402878 w 5041178"/>
              <a:gd name="connsiteY4" fmla="*/ 790575 h 1485900"/>
              <a:gd name="connsiteX5" fmla="*/ 5041178 w 5041178"/>
              <a:gd name="connsiteY5" fmla="*/ 790575 h 1485900"/>
              <a:gd name="connsiteX6" fmla="*/ 5041178 w 5041178"/>
              <a:gd name="connsiteY6" fmla="*/ 1485900 h 1485900"/>
              <a:gd name="connsiteX7" fmla="*/ 313 w 5041178"/>
              <a:gd name="connsiteY7" fmla="*/ 1483845 h 1485900"/>
              <a:gd name="connsiteX8" fmla="*/ 2453 w 5041178"/>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1178" h="1485900">
                <a:moveTo>
                  <a:pt x="2453" y="819150"/>
                </a:moveTo>
                <a:lnTo>
                  <a:pt x="2431328" y="819150"/>
                </a:lnTo>
                <a:lnTo>
                  <a:pt x="2431328" y="0"/>
                </a:lnTo>
                <a:lnTo>
                  <a:pt x="3402878" y="0"/>
                </a:lnTo>
                <a:lnTo>
                  <a:pt x="3402878" y="790575"/>
                </a:lnTo>
                <a:lnTo>
                  <a:pt x="5041178" y="790575"/>
                </a:lnTo>
                <a:lnTo>
                  <a:pt x="5041178" y="1485900"/>
                </a:lnTo>
                <a:lnTo>
                  <a:pt x="313" y="1483845"/>
                </a:lnTo>
                <a:cubicBezTo>
                  <a:pt x="-1328" y="1262280"/>
                  <a:pt x="4094" y="1040715"/>
                  <a:pt x="2453"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2" name="円/楕円 201"/>
          <p:cNvSpPr/>
          <p:nvPr/>
        </p:nvSpPr>
        <p:spPr>
          <a:xfrm rot="2869555">
            <a:off x="8493639" y="1162418"/>
            <a:ext cx="279836" cy="264438"/>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0" y="0"/>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リーフォーム 33"/>
          <p:cNvSpPr/>
          <p:nvPr/>
        </p:nvSpPr>
        <p:spPr>
          <a:xfrm>
            <a:off x="105423" y="22005"/>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5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5" y="1485900"/>
                </a:lnTo>
                <a:cubicBezTo>
                  <a:pt x="143" y="1263650"/>
                  <a:pt x="72" y="1041400"/>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1" name="円/楕円 200"/>
          <p:cNvSpPr/>
          <p:nvPr/>
        </p:nvSpPr>
        <p:spPr>
          <a:xfrm rot="2869555">
            <a:off x="3059929" y="1146915"/>
            <a:ext cx="279836" cy="264438"/>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p:cNvGrpSpPr/>
          <p:nvPr/>
        </p:nvGrpSpPr>
        <p:grpSpPr>
          <a:xfrm>
            <a:off x="2638713" y="581632"/>
            <a:ext cx="632116" cy="866383"/>
            <a:chOff x="2638713" y="581632"/>
            <a:chExt cx="632116" cy="866383"/>
          </a:xfrm>
          <a:solidFill>
            <a:schemeClr val="accent6">
              <a:lumMod val="40000"/>
              <a:lumOff val="60000"/>
            </a:schemeClr>
          </a:solidFill>
        </p:grpSpPr>
        <p:sp>
          <p:nvSpPr>
            <p:cNvPr id="38" name="円/楕円 37"/>
            <p:cNvSpPr/>
            <p:nvPr/>
          </p:nvSpPr>
          <p:spPr>
            <a:xfrm>
              <a:off x="3002516" y="1096466"/>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9" name="円/楕円 38"/>
            <p:cNvSpPr/>
            <p:nvPr/>
          </p:nvSpPr>
          <p:spPr>
            <a:xfrm>
              <a:off x="2819389" y="776004"/>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0" name="円/楕円 39"/>
            <p:cNvSpPr/>
            <p:nvPr/>
          </p:nvSpPr>
          <p:spPr>
            <a:xfrm>
              <a:off x="2714909" y="698277"/>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1" name="円/楕円 40"/>
            <p:cNvSpPr/>
            <p:nvPr/>
          </p:nvSpPr>
          <p:spPr>
            <a:xfrm>
              <a:off x="2977651" y="956931"/>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2" name="円/楕円 41"/>
            <p:cNvSpPr/>
            <p:nvPr/>
          </p:nvSpPr>
          <p:spPr>
            <a:xfrm>
              <a:off x="3013655" y="1013240"/>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 name="円/楕円 42"/>
            <p:cNvSpPr/>
            <p:nvPr/>
          </p:nvSpPr>
          <p:spPr>
            <a:xfrm>
              <a:off x="3067139" y="1156613"/>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4" name="円/楕円 43"/>
            <p:cNvSpPr/>
            <p:nvPr/>
          </p:nvSpPr>
          <p:spPr>
            <a:xfrm>
              <a:off x="3080475" y="833875"/>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5" name="円/楕円 44"/>
            <p:cNvSpPr/>
            <p:nvPr/>
          </p:nvSpPr>
          <p:spPr>
            <a:xfrm>
              <a:off x="3143975" y="1035513"/>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6" name="円/楕円 45"/>
            <p:cNvSpPr/>
            <p:nvPr/>
          </p:nvSpPr>
          <p:spPr>
            <a:xfrm>
              <a:off x="2859690" y="875489"/>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7" name="円/楕円 46"/>
            <p:cNvSpPr/>
            <p:nvPr/>
          </p:nvSpPr>
          <p:spPr>
            <a:xfrm>
              <a:off x="3117160" y="1232114"/>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8" name="円/楕円 47"/>
            <p:cNvSpPr/>
            <p:nvPr/>
          </p:nvSpPr>
          <p:spPr>
            <a:xfrm>
              <a:off x="2937649" y="855755"/>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9" name="円/楕円 48"/>
            <p:cNvSpPr/>
            <p:nvPr/>
          </p:nvSpPr>
          <p:spPr>
            <a:xfrm>
              <a:off x="2897401" y="1049189"/>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0" name="円/楕円 49"/>
            <p:cNvSpPr/>
            <p:nvPr/>
          </p:nvSpPr>
          <p:spPr>
            <a:xfrm>
              <a:off x="3116626" y="937427"/>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1" name="円/楕円 50"/>
            <p:cNvSpPr/>
            <p:nvPr/>
          </p:nvSpPr>
          <p:spPr>
            <a:xfrm>
              <a:off x="2638713" y="581632"/>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2" name="円/楕円 51"/>
            <p:cNvSpPr/>
            <p:nvPr/>
          </p:nvSpPr>
          <p:spPr>
            <a:xfrm>
              <a:off x="3198290" y="1258250"/>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3" name="円/楕円 52"/>
            <p:cNvSpPr/>
            <p:nvPr/>
          </p:nvSpPr>
          <p:spPr>
            <a:xfrm>
              <a:off x="3234829" y="1412015"/>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4" name="円/楕円 53"/>
            <p:cNvSpPr/>
            <p:nvPr/>
          </p:nvSpPr>
          <p:spPr>
            <a:xfrm>
              <a:off x="3004471" y="892879"/>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5" name="円/楕円 54"/>
            <p:cNvSpPr/>
            <p:nvPr/>
          </p:nvSpPr>
          <p:spPr>
            <a:xfrm>
              <a:off x="2837221" y="985687"/>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6" name="円/楕円 55"/>
            <p:cNvSpPr/>
            <p:nvPr/>
          </p:nvSpPr>
          <p:spPr>
            <a:xfrm>
              <a:off x="3158629" y="1145315"/>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7" name="円/楕円 56"/>
            <p:cNvSpPr/>
            <p:nvPr/>
          </p:nvSpPr>
          <p:spPr>
            <a:xfrm>
              <a:off x="2949569" y="990377"/>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8" name="円/楕円 57"/>
            <p:cNvSpPr/>
            <p:nvPr/>
          </p:nvSpPr>
          <p:spPr>
            <a:xfrm>
              <a:off x="3078326" y="1049381"/>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2" name="円/楕円 61"/>
            <p:cNvSpPr/>
            <p:nvPr/>
          </p:nvSpPr>
          <p:spPr>
            <a:xfrm>
              <a:off x="2918112" y="718989"/>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3" name="円/楕円 62"/>
            <p:cNvSpPr/>
            <p:nvPr/>
          </p:nvSpPr>
          <p:spPr>
            <a:xfrm>
              <a:off x="2781340" y="816679"/>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145" name="グループ化 144"/>
          <p:cNvGrpSpPr/>
          <p:nvPr/>
        </p:nvGrpSpPr>
        <p:grpSpPr>
          <a:xfrm rot="1544443">
            <a:off x="2244612" y="1183679"/>
            <a:ext cx="304800" cy="304800"/>
            <a:chOff x="2305050" y="3905250"/>
            <a:chExt cx="304800" cy="304800"/>
          </a:xfrm>
        </p:grpSpPr>
        <p:sp>
          <p:nvSpPr>
            <p:cNvPr id="150" name="円/楕円 149"/>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1" name="直線コネクタ 150"/>
            <p:cNvCxnSpPr>
              <a:endCxn id="150"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グループ化 1"/>
          <p:cNvGrpSpPr/>
          <p:nvPr/>
        </p:nvGrpSpPr>
        <p:grpSpPr>
          <a:xfrm>
            <a:off x="8064596" y="590703"/>
            <a:ext cx="632116" cy="866383"/>
            <a:chOff x="8064596" y="590703"/>
            <a:chExt cx="632116" cy="866383"/>
          </a:xfrm>
          <a:solidFill>
            <a:schemeClr val="accent6">
              <a:lumMod val="40000"/>
              <a:lumOff val="60000"/>
            </a:schemeClr>
          </a:solidFill>
        </p:grpSpPr>
        <p:sp>
          <p:nvSpPr>
            <p:cNvPr id="120" name="円/楕円 119"/>
            <p:cNvSpPr/>
            <p:nvPr/>
          </p:nvSpPr>
          <p:spPr>
            <a:xfrm>
              <a:off x="8428399" y="1105537"/>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1" name="円/楕円 120"/>
            <p:cNvSpPr/>
            <p:nvPr/>
          </p:nvSpPr>
          <p:spPr>
            <a:xfrm>
              <a:off x="8245272" y="785075"/>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2" name="円/楕円 121"/>
            <p:cNvSpPr/>
            <p:nvPr/>
          </p:nvSpPr>
          <p:spPr>
            <a:xfrm>
              <a:off x="8140792" y="707348"/>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3" name="円/楕円 122"/>
            <p:cNvSpPr/>
            <p:nvPr/>
          </p:nvSpPr>
          <p:spPr>
            <a:xfrm>
              <a:off x="8403534" y="966002"/>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4" name="円/楕円 123"/>
            <p:cNvSpPr/>
            <p:nvPr/>
          </p:nvSpPr>
          <p:spPr>
            <a:xfrm>
              <a:off x="8439538" y="1022311"/>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5" name="円/楕円 124"/>
            <p:cNvSpPr/>
            <p:nvPr/>
          </p:nvSpPr>
          <p:spPr>
            <a:xfrm>
              <a:off x="8493022" y="1165684"/>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 name="円/楕円 125"/>
            <p:cNvSpPr/>
            <p:nvPr/>
          </p:nvSpPr>
          <p:spPr>
            <a:xfrm>
              <a:off x="8506358" y="842946"/>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7" name="円/楕円 126"/>
            <p:cNvSpPr/>
            <p:nvPr/>
          </p:nvSpPr>
          <p:spPr>
            <a:xfrm>
              <a:off x="8569858" y="1044584"/>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8" name="円/楕円 127"/>
            <p:cNvSpPr/>
            <p:nvPr/>
          </p:nvSpPr>
          <p:spPr>
            <a:xfrm>
              <a:off x="8285573" y="884560"/>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9" name="円/楕円 128"/>
            <p:cNvSpPr/>
            <p:nvPr/>
          </p:nvSpPr>
          <p:spPr>
            <a:xfrm>
              <a:off x="8543043" y="1241185"/>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0" name="円/楕円 129"/>
            <p:cNvSpPr/>
            <p:nvPr/>
          </p:nvSpPr>
          <p:spPr>
            <a:xfrm>
              <a:off x="8363532" y="864826"/>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1" name="円/楕円 130"/>
            <p:cNvSpPr/>
            <p:nvPr/>
          </p:nvSpPr>
          <p:spPr>
            <a:xfrm>
              <a:off x="8323284" y="1058260"/>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2" name="円/楕円 131"/>
            <p:cNvSpPr/>
            <p:nvPr/>
          </p:nvSpPr>
          <p:spPr>
            <a:xfrm>
              <a:off x="8542509" y="946498"/>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 name="円/楕円 132"/>
            <p:cNvSpPr/>
            <p:nvPr/>
          </p:nvSpPr>
          <p:spPr>
            <a:xfrm>
              <a:off x="8064596" y="590703"/>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4" name="円/楕円 133"/>
            <p:cNvSpPr/>
            <p:nvPr/>
          </p:nvSpPr>
          <p:spPr>
            <a:xfrm>
              <a:off x="8624173" y="1267321"/>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5" name="円/楕円 134"/>
            <p:cNvSpPr/>
            <p:nvPr/>
          </p:nvSpPr>
          <p:spPr>
            <a:xfrm>
              <a:off x="8660712" y="1421086"/>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6" name="円/楕円 135"/>
            <p:cNvSpPr/>
            <p:nvPr/>
          </p:nvSpPr>
          <p:spPr>
            <a:xfrm>
              <a:off x="8430354" y="901950"/>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7" name="円/楕円 136"/>
            <p:cNvSpPr/>
            <p:nvPr/>
          </p:nvSpPr>
          <p:spPr>
            <a:xfrm>
              <a:off x="8263104" y="994758"/>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8" name="円/楕円 137"/>
            <p:cNvSpPr/>
            <p:nvPr/>
          </p:nvSpPr>
          <p:spPr>
            <a:xfrm>
              <a:off x="8584512" y="1154386"/>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9" name="円/楕円 138"/>
            <p:cNvSpPr/>
            <p:nvPr/>
          </p:nvSpPr>
          <p:spPr>
            <a:xfrm>
              <a:off x="8375452" y="999448"/>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0" name="円/楕円 139"/>
            <p:cNvSpPr/>
            <p:nvPr/>
          </p:nvSpPr>
          <p:spPr>
            <a:xfrm>
              <a:off x="8504209" y="1058452"/>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2" name="円/楕円 141"/>
            <p:cNvSpPr/>
            <p:nvPr/>
          </p:nvSpPr>
          <p:spPr>
            <a:xfrm>
              <a:off x="8343995" y="728060"/>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3" name="円/楕円 142"/>
            <p:cNvSpPr/>
            <p:nvPr/>
          </p:nvSpPr>
          <p:spPr>
            <a:xfrm>
              <a:off x="8207223" y="825750"/>
              <a:ext cx="36000" cy="36000"/>
            </a:xfrm>
            <a:prstGeom prst="ellipse">
              <a:avLst/>
            </a:prstGeom>
            <a:grp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144" name="グループ化 143"/>
          <p:cNvGrpSpPr/>
          <p:nvPr/>
        </p:nvGrpSpPr>
        <p:grpSpPr>
          <a:xfrm rot="1544443">
            <a:off x="7670495" y="1192750"/>
            <a:ext cx="304800" cy="304800"/>
            <a:chOff x="2305050" y="3905250"/>
            <a:chExt cx="304800" cy="304800"/>
          </a:xfrm>
        </p:grpSpPr>
        <p:sp>
          <p:nvSpPr>
            <p:cNvPr id="146" name="円/楕円 145"/>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7" name="直線コネクタ 146"/>
            <p:cNvCxnSpPr>
              <a:endCxn id="146"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5" name="グループ化 174"/>
          <p:cNvGrpSpPr/>
          <p:nvPr/>
        </p:nvGrpSpPr>
        <p:grpSpPr>
          <a:xfrm rot="458393">
            <a:off x="8290833" y="891019"/>
            <a:ext cx="544734" cy="711572"/>
            <a:chOff x="8140792" y="707348"/>
            <a:chExt cx="555920" cy="749738"/>
          </a:xfrm>
          <a:solidFill>
            <a:srgbClr val="00B0F0"/>
          </a:solidFill>
        </p:grpSpPr>
        <p:sp>
          <p:nvSpPr>
            <p:cNvPr id="176" name="円/楕円 175"/>
            <p:cNvSpPr/>
            <p:nvPr/>
          </p:nvSpPr>
          <p:spPr>
            <a:xfrm>
              <a:off x="8428399" y="1105537"/>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9" name="円/楕円 178"/>
            <p:cNvSpPr/>
            <p:nvPr/>
          </p:nvSpPr>
          <p:spPr>
            <a:xfrm>
              <a:off x="8245272" y="785075"/>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0" name="円/楕円 179"/>
            <p:cNvSpPr/>
            <p:nvPr/>
          </p:nvSpPr>
          <p:spPr>
            <a:xfrm>
              <a:off x="8140792" y="707348"/>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1" name="円/楕円 180"/>
            <p:cNvSpPr/>
            <p:nvPr/>
          </p:nvSpPr>
          <p:spPr>
            <a:xfrm>
              <a:off x="8403534" y="966002"/>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2" name="円/楕円 181"/>
            <p:cNvSpPr/>
            <p:nvPr/>
          </p:nvSpPr>
          <p:spPr>
            <a:xfrm>
              <a:off x="8439538" y="1022311"/>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3" name="円/楕円 182"/>
            <p:cNvSpPr/>
            <p:nvPr/>
          </p:nvSpPr>
          <p:spPr>
            <a:xfrm>
              <a:off x="8493022" y="1165684"/>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4" name="円/楕円 183"/>
            <p:cNvSpPr/>
            <p:nvPr/>
          </p:nvSpPr>
          <p:spPr>
            <a:xfrm>
              <a:off x="8506358" y="842946"/>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5" name="円/楕円 184"/>
            <p:cNvSpPr/>
            <p:nvPr/>
          </p:nvSpPr>
          <p:spPr>
            <a:xfrm>
              <a:off x="8569858" y="1044584"/>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6" name="円/楕円 185"/>
            <p:cNvSpPr/>
            <p:nvPr/>
          </p:nvSpPr>
          <p:spPr>
            <a:xfrm>
              <a:off x="8285573" y="884560"/>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7" name="円/楕円 186"/>
            <p:cNvSpPr/>
            <p:nvPr/>
          </p:nvSpPr>
          <p:spPr>
            <a:xfrm>
              <a:off x="8543043" y="1241185"/>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8" name="円/楕円 187"/>
            <p:cNvSpPr/>
            <p:nvPr/>
          </p:nvSpPr>
          <p:spPr>
            <a:xfrm>
              <a:off x="8363532" y="864826"/>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9" name="円/楕円 188"/>
            <p:cNvSpPr/>
            <p:nvPr/>
          </p:nvSpPr>
          <p:spPr>
            <a:xfrm>
              <a:off x="8323284" y="1058260"/>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0" name="円/楕円 189"/>
            <p:cNvSpPr/>
            <p:nvPr/>
          </p:nvSpPr>
          <p:spPr>
            <a:xfrm>
              <a:off x="8542509" y="946498"/>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2" name="円/楕円 191"/>
            <p:cNvSpPr/>
            <p:nvPr/>
          </p:nvSpPr>
          <p:spPr>
            <a:xfrm>
              <a:off x="8624173" y="1267321"/>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3" name="円/楕円 192"/>
            <p:cNvSpPr/>
            <p:nvPr/>
          </p:nvSpPr>
          <p:spPr>
            <a:xfrm>
              <a:off x="8660712" y="1421086"/>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4" name="円/楕円 193"/>
            <p:cNvSpPr/>
            <p:nvPr/>
          </p:nvSpPr>
          <p:spPr>
            <a:xfrm>
              <a:off x="8430354" y="901950"/>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5" name="円/楕円 194"/>
            <p:cNvSpPr/>
            <p:nvPr/>
          </p:nvSpPr>
          <p:spPr>
            <a:xfrm>
              <a:off x="8263104" y="994758"/>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6" name="円/楕円 195"/>
            <p:cNvSpPr/>
            <p:nvPr/>
          </p:nvSpPr>
          <p:spPr>
            <a:xfrm>
              <a:off x="8584512" y="1154386"/>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7" name="円/楕円 196"/>
            <p:cNvSpPr/>
            <p:nvPr/>
          </p:nvSpPr>
          <p:spPr>
            <a:xfrm>
              <a:off x="8375452" y="999448"/>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8" name="円/楕円 197"/>
            <p:cNvSpPr/>
            <p:nvPr/>
          </p:nvSpPr>
          <p:spPr>
            <a:xfrm>
              <a:off x="8504209" y="1058452"/>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0" name="円/楕円 199"/>
            <p:cNvSpPr/>
            <p:nvPr/>
          </p:nvSpPr>
          <p:spPr>
            <a:xfrm>
              <a:off x="8207223" y="825750"/>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203" name="正方形/長方形 202"/>
          <p:cNvSpPr/>
          <p:nvPr/>
        </p:nvSpPr>
        <p:spPr>
          <a:xfrm>
            <a:off x="0" y="1905852"/>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フリーフォーム 203"/>
          <p:cNvSpPr/>
          <p:nvPr/>
        </p:nvSpPr>
        <p:spPr>
          <a:xfrm>
            <a:off x="105423" y="1927857"/>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9203 w 5047928"/>
              <a:gd name="connsiteY0" fmla="*/ 819150 h 1485900"/>
              <a:gd name="connsiteX1" fmla="*/ 2438078 w 5047928"/>
              <a:gd name="connsiteY1" fmla="*/ 819150 h 1485900"/>
              <a:gd name="connsiteX2" fmla="*/ 2438078 w 5047928"/>
              <a:gd name="connsiteY2" fmla="*/ 0 h 1485900"/>
              <a:gd name="connsiteX3" fmla="*/ 3409628 w 5047928"/>
              <a:gd name="connsiteY3" fmla="*/ 0 h 1485900"/>
              <a:gd name="connsiteX4" fmla="*/ 3409628 w 5047928"/>
              <a:gd name="connsiteY4" fmla="*/ 790575 h 1485900"/>
              <a:gd name="connsiteX5" fmla="*/ 5047928 w 5047928"/>
              <a:gd name="connsiteY5" fmla="*/ 790575 h 1485900"/>
              <a:gd name="connsiteX6" fmla="*/ 5047928 w 5047928"/>
              <a:gd name="connsiteY6" fmla="*/ 1485900 h 1485900"/>
              <a:gd name="connsiteX7" fmla="*/ 0 w 5047928"/>
              <a:gd name="connsiteY7" fmla="*/ 1485900 h 1485900"/>
              <a:gd name="connsiteX8" fmla="*/ 9203 w 5047928"/>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2772 w 5038725"/>
              <a:gd name="connsiteY7" fmla="*/ 1485900 h 1485900"/>
              <a:gd name="connsiteX8" fmla="*/ 0 w 5038725"/>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5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5" y="1485900"/>
                </a:lnTo>
                <a:cubicBezTo>
                  <a:pt x="143" y="1263650"/>
                  <a:pt x="72" y="1041400"/>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5" name="円/楕円 204"/>
          <p:cNvSpPr/>
          <p:nvPr/>
        </p:nvSpPr>
        <p:spPr>
          <a:xfrm rot="2869555">
            <a:off x="3067756" y="3059199"/>
            <a:ext cx="279836" cy="264438"/>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0" name="グループ化 229"/>
          <p:cNvGrpSpPr/>
          <p:nvPr/>
        </p:nvGrpSpPr>
        <p:grpSpPr>
          <a:xfrm rot="1544443">
            <a:off x="2244612" y="3089531"/>
            <a:ext cx="304800" cy="304800"/>
            <a:chOff x="2305050" y="3905250"/>
            <a:chExt cx="304800" cy="304800"/>
          </a:xfrm>
        </p:grpSpPr>
        <p:sp>
          <p:nvSpPr>
            <p:cNvPr id="231" name="円/楕円 230"/>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2" name="直線コネクタ 231"/>
            <p:cNvCxnSpPr>
              <a:endCxn id="231"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3" name="グループ化 232"/>
          <p:cNvGrpSpPr/>
          <p:nvPr/>
        </p:nvGrpSpPr>
        <p:grpSpPr>
          <a:xfrm rot="458393">
            <a:off x="2864986" y="2793808"/>
            <a:ext cx="544296" cy="705566"/>
            <a:chOff x="8140792" y="707348"/>
            <a:chExt cx="555920" cy="749738"/>
          </a:xfrm>
          <a:solidFill>
            <a:srgbClr val="00B0F0"/>
          </a:solidFill>
        </p:grpSpPr>
        <p:sp>
          <p:nvSpPr>
            <p:cNvPr id="234" name="円/楕円 233"/>
            <p:cNvSpPr/>
            <p:nvPr/>
          </p:nvSpPr>
          <p:spPr>
            <a:xfrm>
              <a:off x="8428399" y="1105537"/>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5" name="円/楕円 234"/>
            <p:cNvSpPr/>
            <p:nvPr/>
          </p:nvSpPr>
          <p:spPr>
            <a:xfrm>
              <a:off x="8245272" y="785075"/>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6" name="円/楕円 235"/>
            <p:cNvSpPr/>
            <p:nvPr/>
          </p:nvSpPr>
          <p:spPr>
            <a:xfrm>
              <a:off x="8140792" y="707348"/>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7" name="円/楕円 236"/>
            <p:cNvSpPr/>
            <p:nvPr/>
          </p:nvSpPr>
          <p:spPr>
            <a:xfrm>
              <a:off x="8403534" y="966002"/>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8" name="円/楕円 237"/>
            <p:cNvSpPr/>
            <p:nvPr/>
          </p:nvSpPr>
          <p:spPr>
            <a:xfrm>
              <a:off x="8439538" y="1022311"/>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9" name="円/楕円 238"/>
            <p:cNvSpPr/>
            <p:nvPr/>
          </p:nvSpPr>
          <p:spPr>
            <a:xfrm>
              <a:off x="8493022" y="1165684"/>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0" name="円/楕円 239"/>
            <p:cNvSpPr/>
            <p:nvPr/>
          </p:nvSpPr>
          <p:spPr>
            <a:xfrm>
              <a:off x="8506358" y="842946"/>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1" name="円/楕円 240"/>
            <p:cNvSpPr/>
            <p:nvPr/>
          </p:nvSpPr>
          <p:spPr>
            <a:xfrm>
              <a:off x="8569858" y="1044584"/>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2" name="円/楕円 241"/>
            <p:cNvSpPr/>
            <p:nvPr/>
          </p:nvSpPr>
          <p:spPr>
            <a:xfrm>
              <a:off x="8285573" y="884560"/>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3" name="円/楕円 242"/>
            <p:cNvSpPr/>
            <p:nvPr/>
          </p:nvSpPr>
          <p:spPr>
            <a:xfrm>
              <a:off x="8543043" y="1241185"/>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4" name="円/楕円 243"/>
            <p:cNvSpPr/>
            <p:nvPr/>
          </p:nvSpPr>
          <p:spPr>
            <a:xfrm>
              <a:off x="8363532" y="864826"/>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5" name="円/楕円 244"/>
            <p:cNvSpPr/>
            <p:nvPr/>
          </p:nvSpPr>
          <p:spPr>
            <a:xfrm>
              <a:off x="8323284" y="1058260"/>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6" name="円/楕円 245"/>
            <p:cNvSpPr/>
            <p:nvPr/>
          </p:nvSpPr>
          <p:spPr>
            <a:xfrm>
              <a:off x="8542509" y="946498"/>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8" name="円/楕円 247"/>
            <p:cNvSpPr/>
            <p:nvPr/>
          </p:nvSpPr>
          <p:spPr>
            <a:xfrm>
              <a:off x="8624173" y="1267321"/>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9" name="円/楕円 248"/>
            <p:cNvSpPr/>
            <p:nvPr/>
          </p:nvSpPr>
          <p:spPr>
            <a:xfrm>
              <a:off x="8660712" y="1421086"/>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50" name="円/楕円 249"/>
            <p:cNvSpPr/>
            <p:nvPr/>
          </p:nvSpPr>
          <p:spPr>
            <a:xfrm>
              <a:off x="8430354" y="901950"/>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51" name="円/楕円 250"/>
            <p:cNvSpPr/>
            <p:nvPr/>
          </p:nvSpPr>
          <p:spPr>
            <a:xfrm>
              <a:off x="8263104" y="994758"/>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52" name="円/楕円 251"/>
            <p:cNvSpPr/>
            <p:nvPr/>
          </p:nvSpPr>
          <p:spPr>
            <a:xfrm>
              <a:off x="8584512" y="1154386"/>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53" name="円/楕円 252"/>
            <p:cNvSpPr/>
            <p:nvPr/>
          </p:nvSpPr>
          <p:spPr>
            <a:xfrm>
              <a:off x="8375452" y="999448"/>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54" name="円/楕円 253"/>
            <p:cNvSpPr/>
            <p:nvPr/>
          </p:nvSpPr>
          <p:spPr>
            <a:xfrm>
              <a:off x="8504209" y="1058452"/>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56" name="円/楕円 255"/>
            <p:cNvSpPr/>
            <p:nvPr/>
          </p:nvSpPr>
          <p:spPr>
            <a:xfrm>
              <a:off x="8207223" y="825750"/>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288" name="正方形/長方形 287"/>
          <p:cNvSpPr/>
          <p:nvPr/>
        </p:nvSpPr>
        <p:spPr>
          <a:xfrm>
            <a:off x="5425883" y="3887869"/>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フリーフォーム 288"/>
          <p:cNvSpPr/>
          <p:nvPr/>
        </p:nvSpPr>
        <p:spPr>
          <a:xfrm>
            <a:off x="5531306" y="3909874"/>
            <a:ext cx="5096087"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2925 w 5041650"/>
              <a:gd name="connsiteY0" fmla="*/ 819150 h 1485900"/>
              <a:gd name="connsiteX1" fmla="*/ 2431800 w 5041650"/>
              <a:gd name="connsiteY1" fmla="*/ 819150 h 1485900"/>
              <a:gd name="connsiteX2" fmla="*/ 2431800 w 5041650"/>
              <a:gd name="connsiteY2" fmla="*/ 0 h 1485900"/>
              <a:gd name="connsiteX3" fmla="*/ 3403350 w 5041650"/>
              <a:gd name="connsiteY3" fmla="*/ 0 h 1485900"/>
              <a:gd name="connsiteX4" fmla="*/ 3403350 w 5041650"/>
              <a:gd name="connsiteY4" fmla="*/ 790575 h 1485900"/>
              <a:gd name="connsiteX5" fmla="*/ 5041650 w 5041650"/>
              <a:gd name="connsiteY5" fmla="*/ 790575 h 1485900"/>
              <a:gd name="connsiteX6" fmla="*/ 5041650 w 5041650"/>
              <a:gd name="connsiteY6" fmla="*/ 1485900 h 1485900"/>
              <a:gd name="connsiteX7" fmla="*/ 0 w 5041650"/>
              <a:gd name="connsiteY7" fmla="*/ 1485900 h 1485900"/>
              <a:gd name="connsiteX8" fmla="*/ 2925 w 5041650"/>
              <a:gd name="connsiteY8" fmla="*/ 819150 h 1485900"/>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214 w 5038725"/>
              <a:gd name="connsiteY7" fmla="*/ 1485900 h 1485900"/>
              <a:gd name="connsiteX8" fmla="*/ 0 w 503872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5" h="1485900">
                <a:moveTo>
                  <a:pt x="0" y="819150"/>
                </a:moveTo>
                <a:lnTo>
                  <a:pt x="2428875" y="819150"/>
                </a:lnTo>
                <a:lnTo>
                  <a:pt x="2428875" y="0"/>
                </a:lnTo>
                <a:lnTo>
                  <a:pt x="3400425" y="0"/>
                </a:lnTo>
                <a:lnTo>
                  <a:pt x="3400425" y="790575"/>
                </a:lnTo>
                <a:lnTo>
                  <a:pt x="5038725" y="790575"/>
                </a:lnTo>
                <a:lnTo>
                  <a:pt x="5038725" y="1485900"/>
                </a:lnTo>
                <a:lnTo>
                  <a:pt x="214" y="1485900"/>
                </a:lnTo>
                <a:cubicBezTo>
                  <a:pt x="143" y="1263650"/>
                  <a:pt x="71" y="1041400"/>
                  <a:pt x="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90" name="グループ化 289"/>
          <p:cNvGrpSpPr/>
          <p:nvPr/>
        </p:nvGrpSpPr>
        <p:grpSpPr>
          <a:xfrm rot="1544443">
            <a:off x="7670495" y="5071548"/>
            <a:ext cx="304800" cy="304800"/>
            <a:chOff x="2305050" y="3905250"/>
            <a:chExt cx="304800" cy="304800"/>
          </a:xfrm>
        </p:grpSpPr>
        <p:sp>
          <p:nvSpPr>
            <p:cNvPr id="291" name="円/楕円 290"/>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2" name="直線コネクタ 291"/>
            <p:cNvCxnSpPr>
              <a:endCxn id="291"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3" name="円/楕円 292"/>
          <p:cNvSpPr/>
          <p:nvPr/>
        </p:nvSpPr>
        <p:spPr>
          <a:xfrm rot="3645227">
            <a:off x="8274601" y="4978598"/>
            <a:ext cx="704207" cy="358606"/>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nvGrpSpPr>
          <p:cNvPr id="7" name="グループ化 6"/>
          <p:cNvGrpSpPr/>
          <p:nvPr/>
        </p:nvGrpSpPr>
        <p:grpSpPr>
          <a:xfrm>
            <a:off x="8324149" y="4685727"/>
            <a:ext cx="464258" cy="826485"/>
            <a:chOff x="8331989" y="4699684"/>
            <a:chExt cx="456416" cy="812524"/>
          </a:xfrm>
        </p:grpSpPr>
        <p:sp>
          <p:nvSpPr>
            <p:cNvPr id="296" name="円/楕円 295"/>
            <p:cNvSpPr/>
            <p:nvPr/>
          </p:nvSpPr>
          <p:spPr>
            <a:xfrm rot="458393">
              <a:off x="8564105" y="5132575"/>
              <a:ext cx="36000" cy="3600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7" name="円/楕円 296"/>
            <p:cNvSpPr/>
            <p:nvPr/>
          </p:nvSpPr>
          <p:spPr>
            <a:xfrm rot="458393">
              <a:off x="8425208" y="4790612"/>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8" name="円/楕円 297"/>
            <p:cNvSpPr/>
            <p:nvPr/>
          </p:nvSpPr>
          <p:spPr>
            <a:xfrm rot="458393">
              <a:off x="8331989" y="4699684"/>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9" name="円/楕円 298"/>
            <p:cNvSpPr/>
            <p:nvPr/>
          </p:nvSpPr>
          <p:spPr>
            <a:xfrm rot="458393">
              <a:off x="8558012" y="4990973"/>
              <a:ext cx="36000" cy="3600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0" name="円/楕円 299"/>
            <p:cNvSpPr/>
            <p:nvPr/>
          </p:nvSpPr>
          <p:spPr>
            <a:xfrm rot="458393">
              <a:off x="8586210" y="5051569"/>
              <a:ext cx="36000" cy="3600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1" name="円/楕円 300"/>
            <p:cNvSpPr/>
            <p:nvPr/>
          </p:nvSpPr>
          <p:spPr>
            <a:xfrm rot="458393">
              <a:off x="8620158" y="5200780"/>
              <a:ext cx="36000" cy="3600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2" name="円/楕円 301"/>
            <p:cNvSpPr/>
            <p:nvPr/>
          </p:nvSpPr>
          <p:spPr>
            <a:xfrm rot="458393">
              <a:off x="8676283" y="488267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3" name="円/楕円 302"/>
            <p:cNvSpPr/>
            <p:nvPr/>
          </p:nvSpPr>
          <p:spPr>
            <a:xfrm rot="458393">
              <a:off x="8712412" y="5090970"/>
              <a:ext cx="36000" cy="3600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4" name="円/楕円 303"/>
            <p:cNvSpPr/>
            <p:nvPr/>
          </p:nvSpPr>
          <p:spPr>
            <a:xfrm rot="458393">
              <a:off x="8451925" y="4894571"/>
              <a:ext cx="36000" cy="3600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5" name="円/楕円 304"/>
            <p:cNvSpPr/>
            <p:nvPr/>
          </p:nvSpPr>
          <p:spPr>
            <a:xfrm rot="458393">
              <a:off x="8659698" y="5282260"/>
              <a:ext cx="36000" cy="3600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6" name="円/楕円 305"/>
            <p:cNvSpPr/>
            <p:nvPr/>
          </p:nvSpPr>
          <p:spPr>
            <a:xfrm rot="458393">
              <a:off x="8531816" y="4885377"/>
              <a:ext cx="36000" cy="3600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7" name="円/楕円 306"/>
            <p:cNvSpPr/>
            <p:nvPr/>
          </p:nvSpPr>
          <p:spPr>
            <a:xfrm rot="458393">
              <a:off x="8466209" y="5071743"/>
              <a:ext cx="36000" cy="3600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8" name="円/楕円 307"/>
            <p:cNvSpPr/>
            <p:nvPr/>
          </p:nvSpPr>
          <p:spPr>
            <a:xfrm rot="458393">
              <a:off x="8698346" y="4990118"/>
              <a:ext cx="36000" cy="3600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0" name="円/楕円 309"/>
            <p:cNvSpPr/>
            <p:nvPr/>
          </p:nvSpPr>
          <p:spPr>
            <a:xfrm rot="458393">
              <a:off x="8736633" y="5318950"/>
              <a:ext cx="36000" cy="3600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1" name="円/楕円 310"/>
            <p:cNvSpPr/>
            <p:nvPr/>
          </p:nvSpPr>
          <p:spPr>
            <a:xfrm rot="458393">
              <a:off x="8752405" y="5476208"/>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2" name="円/楕円 311"/>
            <p:cNvSpPr/>
            <p:nvPr/>
          </p:nvSpPr>
          <p:spPr>
            <a:xfrm rot="458393">
              <a:off x="8593109" y="4931055"/>
              <a:ext cx="36000" cy="3600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3" name="円/楕円 312"/>
            <p:cNvSpPr/>
            <p:nvPr/>
          </p:nvSpPr>
          <p:spPr>
            <a:xfrm rot="458393">
              <a:off x="8415005" y="5000804"/>
              <a:ext cx="36000" cy="3600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4" name="円/楕円 313"/>
            <p:cNvSpPr/>
            <p:nvPr/>
          </p:nvSpPr>
          <p:spPr>
            <a:xfrm rot="458393">
              <a:off x="8712338" y="5201745"/>
              <a:ext cx="36000" cy="3600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5" name="円/楕円 314"/>
            <p:cNvSpPr/>
            <p:nvPr/>
          </p:nvSpPr>
          <p:spPr>
            <a:xfrm rot="458393">
              <a:off x="8525732" y="5020389"/>
              <a:ext cx="36000" cy="3600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6" name="円/楕円 315"/>
            <p:cNvSpPr/>
            <p:nvPr/>
          </p:nvSpPr>
          <p:spPr>
            <a:xfrm rot="458393">
              <a:off x="8645502" y="5095987"/>
              <a:ext cx="36000" cy="3600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7" name="円/楕円 316"/>
            <p:cNvSpPr/>
            <p:nvPr/>
          </p:nvSpPr>
          <p:spPr>
            <a:xfrm rot="458393">
              <a:off x="8530635" y="4747228"/>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8" name="円/楕円 317"/>
            <p:cNvSpPr/>
            <p:nvPr/>
          </p:nvSpPr>
          <p:spPr>
            <a:xfrm rot="458393">
              <a:off x="8382089" y="4825867"/>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177" name="正方形/長方形 176"/>
          <p:cNvSpPr/>
          <p:nvPr/>
        </p:nvSpPr>
        <p:spPr>
          <a:xfrm>
            <a:off x="5425883" y="1897893"/>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フリーフォーム 177"/>
          <p:cNvSpPr/>
          <p:nvPr/>
        </p:nvSpPr>
        <p:spPr>
          <a:xfrm>
            <a:off x="5530740" y="1919898"/>
            <a:ext cx="5096653"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6064 w 5044789"/>
              <a:gd name="connsiteY0" fmla="*/ 819150 h 1485900"/>
              <a:gd name="connsiteX1" fmla="*/ 2434939 w 5044789"/>
              <a:gd name="connsiteY1" fmla="*/ 819150 h 1485900"/>
              <a:gd name="connsiteX2" fmla="*/ 2434939 w 5044789"/>
              <a:gd name="connsiteY2" fmla="*/ 0 h 1485900"/>
              <a:gd name="connsiteX3" fmla="*/ 3406489 w 5044789"/>
              <a:gd name="connsiteY3" fmla="*/ 0 h 1485900"/>
              <a:gd name="connsiteX4" fmla="*/ 3406489 w 5044789"/>
              <a:gd name="connsiteY4" fmla="*/ 790575 h 1485900"/>
              <a:gd name="connsiteX5" fmla="*/ 5044789 w 5044789"/>
              <a:gd name="connsiteY5" fmla="*/ 790575 h 1485900"/>
              <a:gd name="connsiteX6" fmla="*/ 5044789 w 5044789"/>
              <a:gd name="connsiteY6" fmla="*/ 1485900 h 1485900"/>
              <a:gd name="connsiteX7" fmla="*/ 0 w 5044789"/>
              <a:gd name="connsiteY7" fmla="*/ 1485900 h 1485900"/>
              <a:gd name="connsiteX8" fmla="*/ 6064 w 5044789"/>
              <a:gd name="connsiteY8" fmla="*/ 819150 h 1485900"/>
              <a:gd name="connsiteX0" fmla="*/ 2925 w 5041650"/>
              <a:gd name="connsiteY0" fmla="*/ 819150 h 1485900"/>
              <a:gd name="connsiteX1" fmla="*/ 2431800 w 5041650"/>
              <a:gd name="connsiteY1" fmla="*/ 819150 h 1485900"/>
              <a:gd name="connsiteX2" fmla="*/ 2431800 w 5041650"/>
              <a:gd name="connsiteY2" fmla="*/ 0 h 1485900"/>
              <a:gd name="connsiteX3" fmla="*/ 3403350 w 5041650"/>
              <a:gd name="connsiteY3" fmla="*/ 0 h 1485900"/>
              <a:gd name="connsiteX4" fmla="*/ 3403350 w 5041650"/>
              <a:gd name="connsiteY4" fmla="*/ 790575 h 1485900"/>
              <a:gd name="connsiteX5" fmla="*/ 5041650 w 5041650"/>
              <a:gd name="connsiteY5" fmla="*/ 790575 h 1485900"/>
              <a:gd name="connsiteX6" fmla="*/ 5041650 w 5041650"/>
              <a:gd name="connsiteY6" fmla="*/ 1485900 h 1485900"/>
              <a:gd name="connsiteX7" fmla="*/ 0 w 5041650"/>
              <a:gd name="connsiteY7" fmla="*/ 1485900 h 1485900"/>
              <a:gd name="connsiteX8" fmla="*/ 2925 w 5041650"/>
              <a:gd name="connsiteY8" fmla="*/ 819150 h 1485900"/>
              <a:gd name="connsiteX0" fmla="*/ 560 w 5039285"/>
              <a:gd name="connsiteY0" fmla="*/ 819150 h 1485900"/>
              <a:gd name="connsiteX1" fmla="*/ 2429435 w 5039285"/>
              <a:gd name="connsiteY1" fmla="*/ 819150 h 1485900"/>
              <a:gd name="connsiteX2" fmla="*/ 2429435 w 5039285"/>
              <a:gd name="connsiteY2" fmla="*/ 0 h 1485900"/>
              <a:gd name="connsiteX3" fmla="*/ 3400985 w 5039285"/>
              <a:gd name="connsiteY3" fmla="*/ 0 h 1485900"/>
              <a:gd name="connsiteX4" fmla="*/ 3400985 w 5039285"/>
              <a:gd name="connsiteY4" fmla="*/ 790575 h 1485900"/>
              <a:gd name="connsiteX5" fmla="*/ 5039285 w 5039285"/>
              <a:gd name="connsiteY5" fmla="*/ 790575 h 1485900"/>
              <a:gd name="connsiteX6" fmla="*/ 5039285 w 5039285"/>
              <a:gd name="connsiteY6" fmla="*/ 1485900 h 1485900"/>
              <a:gd name="connsiteX7" fmla="*/ 774 w 5039285"/>
              <a:gd name="connsiteY7" fmla="*/ 1485900 h 1485900"/>
              <a:gd name="connsiteX8" fmla="*/ 560 w 503928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9285" h="1485900">
                <a:moveTo>
                  <a:pt x="560" y="819150"/>
                </a:moveTo>
                <a:lnTo>
                  <a:pt x="2429435" y="819150"/>
                </a:lnTo>
                <a:lnTo>
                  <a:pt x="2429435" y="0"/>
                </a:lnTo>
                <a:lnTo>
                  <a:pt x="3400985" y="0"/>
                </a:lnTo>
                <a:lnTo>
                  <a:pt x="3400985" y="790575"/>
                </a:lnTo>
                <a:lnTo>
                  <a:pt x="5039285" y="790575"/>
                </a:lnTo>
                <a:lnTo>
                  <a:pt x="5039285" y="1485900"/>
                </a:lnTo>
                <a:lnTo>
                  <a:pt x="774" y="1485900"/>
                </a:lnTo>
                <a:cubicBezTo>
                  <a:pt x="2795" y="1263650"/>
                  <a:pt x="-1461" y="1041400"/>
                  <a:pt x="56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06" name="グループ化 205"/>
          <p:cNvGrpSpPr/>
          <p:nvPr/>
        </p:nvGrpSpPr>
        <p:grpSpPr>
          <a:xfrm rot="1544443">
            <a:off x="7670495" y="3081572"/>
            <a:ext cx="304800" cy="304800"/>
            <a:chOff x="2305050" y="3905250"/>
            <a:chExt cx="304800" cy="304800"/>
          </a:xfrm>
        </p:grpSpPr>
        <p:sp>
          <p:nvSpPr>
            <p:cNvPr id="207" name="円/楕円 206"/>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8" name="直線コネクタ 207"/>
            <p:cNvCxnSpPr>
              <a:endCxn id="207"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0" name="円/楕円 209"/>
          <p:cNvSpPr/>
          <p:nvPr/>
        </p:nvSpPr>
        <p:spPr>
          <a:xfrm rot="3645227">
            <a:off x="8493639" y="3051240"/>
            <a:ext cx="279836" cy="264438"/>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p:cNvGrpSpPr/>
          <p:nvPr/>
        </p:nvGrpSpPr>
        <p:grpSpPr>
          <a:xfrm>
            <a:off x="8366967" y="2771975"/>
            <a:ext cx="421440" cy="750259"/>
            <a:chOff x="8331989" y="2709708"/>
            <a:chExt cx="456416" cy="812524"/>
          </a:xfrm>
        </p:grpSpPr>
        <p:sp>
          <p:nvSpPr>
            <p:cNvPr id="212" name="円/楕円 211"/>
            <p:cNvSpPr/>
            <p:nvPr/>
          </p:nvSpPr>
          <p:spPr>
            <a:xfrm rot="458393">
              <a:off x="8564105" y="3142599"/>
              <a:ext cx="36000" cy="3600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3" name="円/楕円 212"/>
            <p:cNvSpPr/>
            <p:nvPr/>
          </p:nvSpPr>
          <p:spPr>
            <a:xfrm rot="458393">
              <a:off x="8425208" y="2800636"/>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4" name="円/楕円 213"/>
            <p:cNvSpPr/>
            <p:nvPr/>
          </p:nvSpPr>
          <p:spPr>
            <a:xfrm rot="458393">
              <a:off x="8331989" y="2709708"/>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5" name="円/楕円 214"/>
            <p:cNvSpPr/>
            <p:nvPr/>
          </p:nvSpPr>
          <p:spPr>
            <a:xfrm rot="458393">
              <a:off x="8558012" y="3000997"/>
              <a:ext cx="36000" cy="3600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6" name="円/楕円 215"/>
            <p:cNvSpPr/>
            <p:nvPr/>
          </p:nvSpPr>
          <p:spPr>
            <a:xfrm rot="458393">
              <a:off x="8586210" y="3061593"/>
              <a:ext cx="36000" cy="3600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7" name="円/楕円 216"/>
            <p:cNvSpPr/>
            <p:nvPr/>
          </p:nvSpPr>
          <p:spPr>
            <a:xfrm rot="458393">
              <a:off x="8620158" y="3210804"/>
              <a:ext cx="36000" cy="3600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8" name="円/楕円 217"/>
            <p:cNvSpPr/>
            <p:nvPr/>
          </p:nvSpPr>
          <p:spPr>
            <a:xfrm rot="458393">
              <a:off x="8676283" y="2892703"/>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9" name="円/楕円 218"/>
            <p:cNvSpPr/>
            <p:nvPr/>
          </p:nvSpPr>
          <p:spPr>
            <a:xfrm rot="458393">
              <a:off x="8712412" y="3100994"/>
              <a:ext cx="36000" cy="3600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0" name="円/楕円 219"/>
            <p:cNvSpPr/>
            <p:nvPr/>
          </p:nvSpPr>
          <p:spPr>
            <a:xfrm rot="458393">
              <a:off x="8451925" y="2904595"/>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1" name="円/楕円 220"/>
            <p:cNvSpPr/>
            <p:nvPr/>
          </p:nvSpPr>
          <p:spPr>
            <a:xfrm rot="458393">
              <a:off x="8659698" y="3292284"/>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2" name="円/楕円 221"/>
            <p:cNvSpPr/>
            <p:nvPr/>
          </p:nvSpPr>
          <p:spPr>
            <a:xfrm rot="458393">
              <a:off x="8531816" y="2895401"/>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3" name="円/楕円 222"/>
            <p:cNvSpPr/>
            <p:nvPr/>
          </p:nvSpPr>
          <p:spPr>
            <a:xfrm rot="458393">
              <a:off x="8466209" y="3081767"/>
              <a:ext cx="36000" cy="3600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4" name="円/楕円 223"/>
            <p:cNvSpPr/>
            <p:nvPr/>
          </p:nvSpPr>
          <p:spPr>
            <a:xfrm rot="458393">
              <a:off x="8698346" y="3000142"/>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6" name="円/楕円 225"/>
            <p:cNvSpPr/>
            <p:nvPr/>
          </p:nvSpPr>
          <p:spPr>
            <a:xfrm rot="458393">
              <a:off x="8736633" y="3328974"/>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7" name="円/楕円 226"/>
            <p:cNvSpPr/>
            <p:nvPr/>
          </p:nvSpPr>
          <p:spPr>
            <a:xfrm rot="458393">
              <a:off x="8752405" y="3486232"/>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8" name="円/楕円 227"/>
            <p:cNvSpPr/>
            <p:nvPr/>
          </p:nvSpPr>
          <p:spPr>
            <a:xfrm rot="458393">
              <a:off x="8593109" y="2941079"/>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9" name="円/楕円 228"/>
            <p:cNvSpPr/>
            <p:nvPr/>
          </p:nvSpPr>
          <p:spPr>
            <a:xfrm rot="458393">
              <a:off x="8415005" y="3010828"/>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4" name="円/楕円 293"/>
            <p:cNvSpPr/>
            <p:nvPr/>
          </p:nvSpPr>
          <p:spPr>
            <a:xfrm rot="458393">
              <a:off x="8712338" y="3211769"/>
              <a:ext cx="36000" cy="3600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5" name="円/楕円 294"/>
            <p:cNvSpPr/>
            <p:nvPr/>
          </p:nvSpPr>
          <p:spPr>
            <a:xfrm rot="458393">
              <a:off x="8525732" y="3030413"/>
              <a:ext cx="36000" cy="3600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9" name="円/楕円 318"/>
            <p:cNvSpPr/>
            <p:nvPr/>
          </p:nvSpPr>
          <p:spPr>
            <a:xfrm rot="458393">
              <a:off x="8645502" y="3106011"/>
              <a:ext cx="36000" cy="36000"/>
            </a:xfrm>
            <a:prstGeom prst="ellips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1" name="円/楕円 320"/>
            <p:cNvSpPr/>
            <p:nvPr/>
          </p:nvSpPr>
          <p:spPr>
            <a:xfrm rot="458393">
              <a:off x="8382089" y="2835891"/>
              <a:ext cx="36000" cy="3600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322" name="正方形/長方形 321"/>
          <p:cNvSpPr/>
          <p:nvPr/>
        </p:nvSpPr>
        <p:spPr>
          <a:xfrm>
            <a:off x="-2694" y="3914863"/>
            <a:ext cx="5251755" cy="176205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3" name="フリーフォーム 322"/>
          <p:cNvSpPr/>
          <p:nvPr/>
        </p:nvSpPr>
        <p:spPr>
          <a:xfrm>
            <a:off x="102163" y="3936868"/>
            <a:ext cx="5096653" cy="1721358"/>
          </a:xfrm>
          <a:custGeom>
            <a:avLst/>
            <a:gdLst>
              <a:gd name="connsiteX0" fmla="*/ 0 w 5038725"/>
              <a:gd name="connsiteY0" fmla="*/ 819150 h 1485900"/>
              <a:gd name="connsiteX1" fmla="*/ 2428875 w 5038725"/>
              <a:gd name="connsiteY1" fmla="*/ 819150 h 1485900"/>
              <a:gd name="connsiteX2" fmla="*/ 2428875 w 5038725"/>
              <a:gd name="connsiteY2" fmla="*/ 0 h 1485900"/>
              <a:gd name="connsiteX3" fmla="*/ 3400425 w 5038725"/>
              <a:gd name="connsiteY3" fmla="*/ 0 h 1485900"/>
              <a:gd name="connsiteX4" fmla="*/ 3400425 w 5038725"/>
              <a:gd name="connsiteY4" fmla="*/ 790575 h 1485900"/>
              <a:gd name="connsiteX5" fmla="*/ 5038725 w 5038725"/>
              <a:gd name="connsiteY5" fmla="*/ 790575 h 1485900"/>
              <a:gd name="connsiteX6" fmla="*/ 5038725 w 5038725"/>
              <a:gd name="connsiteY6" fmla="*/ 1485900 h 1485900"/>
              <a:gd name="connsiteX7" fmla="*/ 19050 w 5038725"/>
              <a:gd name="connsiteY7" fmla="*/ 1485900 h 1485900"/>
              <a:gd name="connsiteX8" fmla="*/ 0 w 5038725"/>
              <a:gd name="connsiteY8" fmla="*/ 819150 h 1485900"/>
              <a:gd name="connsiteX0" fmla="*/ 6064 w 5044789"/>
              <a:gd name="connsiteY0" fmla="*/ 819150 h 1485900"/>
              <a:gd name="connsiteX1" fmla="*/ 2434939 w 5044789"/>
              <a:gd name="connsiteY1" fmla="*/ 819150 h 1485900"/>
              <a:gd name="connsiteX2" fmla="*/ 2434939 w 5044789"/>
              <a:gd name="connsiteY2" fmla="*/ 0 h 1485900"/>
              <a:gd name="connsiteX3" fmla="*/ 3406489 w 5044789"/>
              <a:gd name="connsiteY3" fmla="*/ 0 h 1485900"/>
              <a:gd name="connsiteX4" fmla="*/ 3406489 w 5044789"/>
              <a:gd name="connsiteY4" fmla="*/ 790575 h 1485900"/>
              <a:gd name="connsiteX5" fmla="*/ 5044789 w 5044789"/>
              <a:gd name="connsiteY5" fmla="*/ 790575 h 1485900"/>
              <a:gd name="connsiteX6" fmla="*/ 5044789 w 5044789"/>
              <a:gd name="connsiteY6" fmla="*/ 1485900 h 1485900"/>
              <a:gd name="connsiteX7" fmla="*/ 0 w 5044789"/>
              <a:gd name="connsiteY7" fmla="*/ 1485900 h 1485900"/>
              <a:gd name="connsiteX8" fmla="*/ 6064 w 5044789"/>
              <a:gd name="connsiteY8" fmla="*/ 819150 h 1485900"/>
              <a:gd name="connsiteX0" fmla="*/ 2925 w 5041650"/>
              <a:gd name="connsiteY0" fmla="*/ 819150 h 1485900"/>
              <a:gd name="connsiteX1" fmla="*/ 2431800 w 5041650"/>
              <a:gd name="connsiteY1" fmla="*/ 819150 h 1485900"/>
              <a:gd name="connsiteX2" fmla="*/ 2431800 w 5041650"/>
              <a:gd name="connsiteY2" fmla="*/ 0 h 1485900"/>
              <a:gd name="connsiteX3" fmla="*/ 3403350 w 5041650"/>
              <a:gd name="connsiteY3" fmla="*/ 0 h 1485900"/>
              <a:gd name="connsiteX4" fmla="*/ 3403350 w 5041650"/>
              <a:gd name="connsiteY4" fmla="*/ 790575 h 1485900"/>
              <a:gd name="connsiteX5" fmla="*/ 5041650 w 5041650"/>
              <a:gd name="connsiteY5" fmla="*/ 790575 h 1485900"/>
              <a:gd name="connsiteX6" fmla="*/ 5041650 w 5041650"/>
              <a:gd name="connsiteY6" fmla="*/ 1485900 h 1485900"/>
              <a:gd name="connsiteX7" fmla="*/ 0 w 5041650"/>
              <a:gd name="connsiteY7" fmla="*/ 1485900 h 1485900"/>
              <a:gd name="connsiteX8" fmla="*/ 2925 w 5041650"/>
              <a:gd name="connsiteY8" fmla="*/ 819150 h 1485900"/>
              <a:gd name="connsiteX0" fmla="*/ 560 w 5039285"/>
              <a:gd name="connsiteY0" fmla="*/ 819150 h 1485900"/>
              <a:gd name="connsiteX1" fmla="*/ 2429435 w 5039285"/>
              <a:gd name="connsiteY1" fmla="*/ 819150 h 1485900"/>
              <a:gd name="connsiteX2" fmla="*/ 2429435 w 5039285"/>
              <a:gd name="connsiteY2" fmla="*/ 0 h 1485900"/>
              <a:gd name="connsiteX3" fmla="*/ 3400985 w 5039285"/>
              <a:gd name="connsiteY3" fmla="*/ 0 h 1485900"/>
              <a:gd name="connsiteX4" fmla="*/ 3400985 w 5039285"/>
              <a:gd name="connsiteY4" fmla="*/ 790575 h 1485900"/>
              <a:gd name="connsiteX5" fmla="*/ 5039285 w 5039285"/>
              <a:gd name="connsiteY5" fmla="*/ 790575 h 1485900"/>
              <a:gd name="connsiteX6" fmla="*/ 5039285 w 5039285"/>
              <a:gd name="connsiteY6" fmla="*/ 1485900 h 1485900"/>
              <a:gd name="connsiteX7" fmla="*/ 774 w 5039285"/>
              <a:gd name="connsiteY7" fmla="*/ 1485900 h 1485900"/>
              <a:gd name="connsiteX8" fmla="*/ 560 w 5039285"/>
              <a:gd name="connsiteY8" fmla="*/ 81915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9285" h="1485900">
                <a:moveTo>
                  <a:pt x="560" y="819150"/>
                </a:moveTo>
                <a:lnTo>
                  <a:pt x="2429435" y="819150"/>
                </a:lnTo>
                <a:lnTo>
                  <a:pt x="2429435" y="0"/>
                </a:lnTo>
                <a:lnTo>
                  <a:pt x="3400985" y="0"/>
                </a:lnTo>
                <a:lnTo>
                  <a:pt x="3400985" y="790575"/>
                </a:lnTo>
                <a:lnTo>
                  <a:pt x="5039285" y="790575"/>
                </a:lnTo>
                <a:lnTo>
                  <a:pt x="5039285" y="1485900"/>
                </a:lnTo>
                <a:lnTo>
                  <a:pt x="774" y="1485900"/>
                </a:lnTo>
                <a:cubicBezTo>
                  <a:pt x="2795" y="1263650"/>
                  <a:pt x="-1461" y="1041400"/>
                  <a:pt x="560" y="819150"/>
                </a:cubicBez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324" name="グループ化 323"/>
          <p:cNvGrpSpPr/>
          <p:nvPr/>
        </p:nvGrpSpPr>
        <p:grpSpPr>
          <a:xfrm rot="1544443">
            <a:off x="2241918" y="5098542"/>
            <a:ext cx="304800" cy="304800"/>
            <a:chOff x="2305050" y="3905250"/>
            <a:chExt cx="304800" cy="304800"/>
          </a:xfrm>
        </p:grpSpPr>
        <p:sp>
          <p:nvSpPr>
            <p:cNvPr id="325" name="円/楕円 324"/>
            <p:cNvSpPr/>
            <p:nvPr/>
          </p:nvSpPr>
          <p:spPr>
            <a:xfrm>
              <a:off x="2305050" y="3905250"/>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6" name="直線コネクタ 325"/>
            <p:cNvCxnSpPr>
              <a:endCxn id="325" idx="7"/>
            </p:cNvCxnSpPr>
            <p:nvPr/>
          </p:nvCxnSpPr>
          <p:spPr>
            <a:xfrm flipV="1">
              <a:off x="2460625" y="3949887"/>
              <a:ext cx="104588" cy="9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7" name="円/楕円 326"/>
          <p:cNvSpPr/>
          <p:nvPr/>
        </p:nvSpPr>
        <p:spPr>
          <a:xfrm rot="3645227">
            <a:off x="2852898" y="5006535"/>
            <a:ext cx="691516" cy="358606"/>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328" name="円/楕円 327"/>
          <p:cNvSpPr/>
          <p:nvPr/>
        </p:nvSpPr>
        <p:spPr>
          <a:xfrm rot="3645227">
            <a:off x="3065062" y="5068210"/>
            <a:ext cx="279836" cy="264438"/>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9" name="グループ化 328"/>
          <p:cNvGrpSpPr/>
          <p:nvPr/>
        </p:nvGrpSpPr>
        <p:grpSpPr>
          <a:xfrm rot="458393">
            <a:off x="2851185" y="4754230"/>
            <a:ext cx="558645" cy="753414"/>
            <a:chOff x="8140792" y="707348"/>
            <a:chExt cx="555920" cy="749738"/>
          </a:xfrm>
          <a:solidFill>
            <a:srgbClr val="00B0F0"/>
          </a:solidFill>
        </p:grpSpPr>
        <p:sp>
          <p:nvSpPr>
            <p:cNvPr id="330" name="円/楕円 329"/>
            <p:cNvSpPr/>
            <p:nvPr/>
          </p:nvSpPr>
          <p:spPr>
            <a:xfrm>
              <a:off x="8428399" y="1105537"/>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1" name="円/楕円 330"/>
            <p:cNvSpPr/>
            <p:nvPr/>
          </p:nvSpPr>
          <p:spPr>
            <a:xfrm>
              <a:off x="8245272" y="785075"/>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2" name="円/楕円 331"/>
            <p:cNvSpPr/>
            <p:nvPr/>
          </p:nvSpPr>
          <p:spPr>
            <a:xfrm>
              <a:off x="8140792" y="707348"/>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3" name="円/楕円 332"/>
            <p:cNvSpPr/>
            <p:nvPr/>
          </p:nvSpPr>
          <p:spPr>
            <a:xfrm>
              <a:off x="8403534" y="966002"/>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4" name="円/楕円 333"/>
            <p:cNvSpPr/>
            <p:nvPr/>
          </p:nvSpPr>
          <p:spPr>
            <a:xfrm>
              <a:off x="8439538" y="1022311"/>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5" name="円/楕円 334"/>
            <p:cNvSpPr/>
            <p:nvPr/>
          </p:nvSpPr>
          <p:spPr>
            <a:xfrm>
              <a:off x="8493022" y="1165684"/>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6" name="円/楕円 335"/>
            <p:cNvSpPr/>
            <p:nvPr/>
          </p:nvSpPr>
          <p:spPr>
            <a:xfrm>
              <a:off x="8506358" y="842946"/>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7" name="円/楕円 336"/>
            <p:cNvSpPr/>
            <p:nvPr/>
          </p:nvSpPr>
          <p:spPr>
            <a:xfrm>
              <a:off x="8569858" y="1044584"/>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8" name="円/楕円 337"/>
            <p:cNvSpPr/>
            <p:nvPr/>
          </p:nvSpPr>
          <p:spPr>
            <a:xfrm>
              <a:off x="8285573" y="884560"/>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9" name="円/楕円 338"/>
            <p:cNvSpPr/>
            <p:nvPr/>
          </p:nvSpPr>
          <p:spPr>
            <a:xfrm>
              <a:off x="8543043" y="1241185"/>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0" name="円/楕円 339"/>
            <p:cNvSpPr/>
            <p:nvPr/>
          </p:nvSpPr>
          <p:spPr>
            <a:xfrm>
              <a:off x="8363532" y="864826"/>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1" name="円/楕円 340"/>
            <p:cNvSpPr/>
            <p:nvPr/>
          </p:nvSpPr>
          <p:spPr>
            <a:xfrm>
              <a:off x="8323284" y="1058260"/>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2" name="円/楕円 341"/>
            <p:cNvSpPr/>
            <p:nvPr/>
          </p:nvSpPr>
          <p:spPr>
            <a:xfrm>
              <a:off x="8542509" y="946498"/>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4" name="円/楕円 343"/>
            <p:cNvSpPr/>
            <p:nvPr/>
          </p:nvSpPr>
          <p:spPr>
            <a:xfrm>
              <a:off x="8624173" y="1267321"/>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5" name="円/楕円 344"/>
            <p:cNvSpPr/>
            <p:nvPr/>
          </p:nvSpPr>
          <p:spPr>
            <a:xfrm>
              <a:off x="8660712" y="1421086"/>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6" name="円/楕円 345"/>
            <p:cNvSpPr/>
            <p:nvPr/>
          </p:nvSpPr>
          <p:spPr>
            <a:xfrm>
              <a:off x="8430354" y="901950"/>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7" name="円/楕円 346"/>
            <p:cNvSpPr/>
            <p:nvPr/>
          </p:nvSpPr>
          <p:spPr>
            <a:xfrm>
              <a:off x="8263104" y="994758"/>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8" name="円/楕円 347"/>
            <p:cNvSpPr/>
            <p:nvPr/>
          </p:nvSpPr>
          <p:spPr>
            <a:xfrm>
              <a:off x="8584512" y="1154386"/>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49" name="円/楕円 348"/>
            <p:cNvSpPr/>
            <p:nvPr/>
          </p:nvSpPr>
          <p:spPr>
            <a:xfrm>
              <a:off x="8375452" y="999448"/>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0" name="円/楕円 349"/>
            <p:cNvSpPr/>
            <p:nvPr/>
          </p:nvSpPr>
          <p:spPr>
            <a:xfrm>
              <a:off x="8504209" y="1058452"/>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2" name="円/楕円 351"/>
            <p:cNvSpPr/>
            <p:nvPr/>
          </p:nvSpPr>
          <p:spPr>
            <a:xfrm>
              <a:off x="8207223" y="825750"/>
              <a:ext cx="36000" cy="36000"/>
            </a:xfrm>
            <a:prstGeom prst="ellipse">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4" name="下矢印 3"/>
          <p:cNvSpPr/>
          <p:nvPr/>
        </p:nvSpPr>
        <p:spPr>
          <a:xfrm rot="3374389">
            <a:off x="3462641" y="737518"/>
            <a:ext cx="400283" cy="564720"/>
          </a:xfrm>
          <a:prstGeom prst="down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テキスト ボックス 4"/>
          <p:cNvSpPr txBox="1"/>
          <p:nvPr/>
        </p:nvSpPr>
        <p:spPr>
          <a:xfrm>
            <a:off x="3643120" y="211429"/>
            <a:ext cx="1524221" cy="526888"/>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1600" dirty="0">
                <a:solidFill>
                  <a:schemeClr val="tx1"/>
                </a:solidFill>
              </a:rPr>
              <a:t>生存する粒子が少ない</a:t>
            </a:r>
          </a:p>
        </p:txBody>
      </p:sp>
      <p:sp>
        <p:nvSpPr>
          <p:cNvPr id="353" name="下矢印 352"/>
          <p:cNvSpPr/>
          <p:nvPr/>
        </p:nvSpPr>
        <p:spPr>
          <a:xfrm rot="3374389">
            <a:off x="8848387" y="794843"/>
            <a:ext cx="400283" cy="564720"/>
          </a:xfrm>
          <a:prstGeom prst="downArrow">
            <a:avLst/>
          </a:prstGeom>
          <a:solidFill>
            <a:schemeClr val="accent1">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54" name="テキスト ボックス 353"/>
          <p:cNvSpPr txBox="1"/>
          <p:nvPr/>
        </p:nvSpPr>
        <p:spPr>
          <a:xfrm>
            <a:off x="9048528" y="285116"/>
            <a:ext cx="1524221" cy="526888"/>
          </a:xfrm>
          <a:prstGeom prst="rect">
            <a:avLst/>
          </a:prstGeom>
          <a:solidFill>
            <a:schemeClr val="accent1">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1600" dirty="0" smtClean="0">
                <a:solidFill>
                  <a:schemeClr val="tx1"/>
                </a:solidFill>
              </a:rPr>
              <a:t>提案分布を</a:t>
            </a:r>
            <a:endParaRPr lang="en-US" altLang="ja-JP" sz="1600" dirty="0" smtClean="0">
              <a:solidFill>
                <a:schemeClr val="tx1"/>
              </a:solidFill>
            </a:endParaRPr>
          </a:p>
          <a:p>
            <a:r>
              <a:rPr lang="ja-JP" altLang="en-US" sz="1600" dirty="0">
                <a:solidFill>
                  <a:schemeClr val="tx1"/>
                </a:solidFill>
              </a:rPr>
              <a:t>改善</a:t>
            </a:r>
          </a:p>
        </p:txBody>
      </p:sp>
      <p:sp>
        <p:nvSpPr>
          <p:cNvPr id="355" name="下矢印 354"/>
          <p:cNvSpPr/>
          <p:nvPr/>
        </p:nvSpPr>
        <p:spPr>
          <a:xfrm rot="3374389">
            <a:off x="3466828" y="2641244"/>
            <a:ext cx="400283" cy="564720"/>
          </a:xfrm>
          <a:prstGeom prst="downArrow">
            <a:avLst/>
          </a:prstGeom>
          <a:solidFill>
            <a:schemeClr val="accent1">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56" name="テキスト ボックス 355"/>
          <p:cNvSpPr txBox="1"/>
          <p:nvPr/>
        </p:nvSpPr>
        <p:spPr>
          <a:xfrm>
            <a:off x="3647307" y="2115155"/>
            <a:ext cx="1524221" cy="526888"/>
          </a:xfrm>
          <a:prstGeom prst="rect">
            <a:avLst/>
          </a:prstGeom>
          <a:solidFill>
            <a:schemeClr val="accent1">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1600">
                <a:solidFill>
                  <a:schemeClr val="tx1"/>
                </a:solidFill>
              </a:defRPr>
            </a:lvl1pPr>
          </a:lstStyle>
          <a:p>
            <a:r>
              <a:rPr lang="ja-JP" altLang="en-US" dirty="0"/>
              <a:t>生存する粒子が増えやすい</a:t>
            </a:r>
          </a:p>
        </p:txBody>
      </p:sp>
      <p:sp>
        <p:nvSpPr>
          <p:cNvPr id="357" name="下矢印 356"/>
          <p:cNvSpPr/>
          <p:nvPr/>
        </p:nvSpPr>
        <p:spPr>
          <a:xfrm rot="3374389">
            <a:off x="8880226" y="2655071"/>
            <a:ext cx="400283" cy="564720"/>
          </a:xfrm>
          <a:prstGeom prst="down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58" name="テキスト ボックス 357"/>
          <p:cNvSpPr txBox="1"/>
          <p:nvPr/>
        </p:nvSpPr>
        <p:spPr>
          <a:xfrm>
            <a:off x="9060705" y="2128982"/>
            <a:ext cx="1524221" cy="526888"/>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1600" dirty="0" smtClean="0">
                <a:solidFill>
                  <a:schemeClr val="tx1"/>
                </a:solidFill>
              </a:rPr>
              <a:t>生存する粒子の</a:t>
            </a:r>
            <a:r>
              <a:rPr lang="ja-JP" altLang="en-US" sz="1600" dirty="0">
                <a:solidFill>
                  <a:schemeClr val="tx1"/>
                </a:solidFill>
              </a:rPr>
              <a:t>範囲</a:t>
            </a:r>
            <a:r>
              <a:rPr lang="ja-JP" altLang="en-US" sz="1600" dirty="0" smtClean="0">
                <a:solidFill>
                  <a:schemeClr val="tx1"/>
                </a:solidFill>
              </a:rPr>
              <a:t>が狭い</a:t>
            </a:r>
            <a:endParaRPr lang="ja-JP" altLang="en-US" sz="1600" dirty="0">
              <a:solidFill>
                <a:schemeClr val="tx1"/>
              </a:solidFill>
            </a:endParaRPr>
          </a:p>
        </p:txBody>
      </p:sp>
      <p:sp>
        <p:nvSpPr>
          <p:cNvPr id="359" name="下矢印 358"/>
          <p:cNvSpPr/>
          <p:nvPr/>
        </p:nvSpPr>
        <p:spPr>
          <a:xfrm rot="3374389">
            <a:off x="3450620" y="4740944"/>
            <a:ext cx="400283" cy="564720"/>
          </a:xfrm>
          <a:prstGeom prst="downArrow">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ja-JP" altLang="en-US"/>
          </a:p>
        </p:txBody>
      </p:sp>
      <p:sp>
        <p:nvSpPr>
          <p:cNvPr id="360" name="テキスト ボックス 359"/>
          <p:cNvSpPr txBox="1"/>
          <p:nvPr/>
        </p:nvSpPr>
        <p:spPr>
          <a:xfrm>
            <a:off x="3631099" y="4214855"/>
            <a:ext cx="1524221" cy="52688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ja-JP"/>
            </a:defPPr>
            <a:lvl1pPr algn="ctr"/>
          </a:lstStyle>
          <a:p>
            <a:r>
              <a:rPr lang="ja-JP" altLang="en-US" sz="1600" dirty="0" smtClean="0">
                <a:solidFill>
                  <a:schemeClr val="tx1"/>
                </a:solidFill>
              </a:rPr>
              <a:t>重みの計算を</a:t>
            </a:r>
            <a:endParaRPr lang="en-US" altLang="ja-JP" sz="1600" dirty="0" smtClean="0">
              <a:solidFill>
                <a:schemeClr val="tx1"/>
              </a:solidFill>
            </a:endParaRPr>
          </a:p>
          <a:p>
            <a:r>
              <a:rPr lang="ja-JP" altLang="en-US" sz="1600" dirty="0">
                <a:solidFill>
                  <a:schemeClr val="tx1"/>
                </a:solidFill>
              </a:rPr>
              <a:t>改善</a:t>
            </a:r>
          </a:p>
        </p:txBody>
      </p:sp>
      <p:sp>
        <p:nvSpPr>
          <p:cNvPr id="361" name="下矢印 360"/>
          <p:cNvSpPr/>
          <p:nvPr/>
        </p:nvSpPr>
        <p:spPr>
          <a:xfrm rot="3374389">
            <a:off x="8863455" y="4720982"/>
            <a:ext cx="400283" cy="564720"/>
          </a:xfrm>
          <a:prstGeom prst="downArrow">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ja-JP" altLang="en-US"/>
          </a:p>
        </p:txBody>
      </p:sp>
      <p:sp>
        <p:nvSpPr>
          <p:cNvPr id="362" name="テキスト ボックス 361"/>
          <p:cNvSpPr txBox="1"/>
          <p:nvPr/>
        </p:nvSpPr>
        <p:spPr>
          <a:xfrm>
            <a:off x="9043934" y="3954964"/>
            <a:ext cx="1524221" cy="766817"/>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ja-JP"/>
            </a:defPPr>
            <a:lvl1pPr algn="ctr"/>
          </a:lstStyle>
          <a:p>
            <a:r>
              <a:rPr lang="ja-JP" altLang="en-US" sz="1600" dirty="0" smtClean="0">
                <a:solidFill>
                  <a:schemeClr val="tx1"/>
                </a:solidFill>
              </a:rPr>
              <a:t>広い</a:t>
            </a:r>
            <a:r>
              <a:rPr lang="ja-JP" altLang="en-US" sz="1600" dirty="0">
                <a:solidFill>
                  <a:schemeClr val="tx1"/>
                </a:solidFill>
              </a:rPr>
              <a:t>範囲</a:t>
            </a:r>
            <a:r>
              <a:rPr lang="ja-JP" altLang="en-US" sz="1600" dirty="0" smtClean="0">
                <a:solidFill>
                  <a:schemeClr val="tx1"/>
                </a:solidFill>
              </a:rPr>
              <a:t>で</a:t>
            </a:r>
            <a:endParaRPr lang="en-US" altLang="ja-JP" sz="1600" dirty="0" smtClean="0">
              <a:solidFill>
                <a:schemeClr val="tx1"/>
              </a:solidFill>
            </a:endParaRPr>
          </a:p>
          <a:p>
            <a:r>
              <a:rPr lang="ja-JP" altLang="en-US" sz="1600" dirty="0">
                <a:solidFill>
                  <a:schemeClr val="tx1"/>
                </a:solidFill>
              </a:rPr>
              <a:t>粒子</a:t>
            </a:r>
            <a:r>
              <a:rPr lang="ja-JP" altLang="en-US" sz="1600" dirty="0" smtClean="0">
                <a:solidFill>
                  <a:schemeClr val="tx1"/>
                </a:solidFill>
              </a:rPr>
              <a:t>が生存</a:t>
            </a:r>
            <a:endParaRPr lang="en-US" altLang="ja-JP" sz="1600" dirty="0" smtClean="0">
              <a:solidFill>
                <a:schemeClr val="tx1"/>
              </a:solidFill>
            </a:endParaRPr>
          </a:p>
          <a:p>
            <a:r>
              <a:rPr lang="ja-JP" altLang="en-US" sz="1600" dirty="0">
                <a:solidFill>
                  <a:schemeClr val="tx1"/>
                </a:solidFill>
              </a:rPr>
              <a:t>しやすい</a:t>
            </a:r>
            <a:endParaRPr lang="en-US" altLang="ja-JP" sz="1600" dirty="0" smtClean="0">
              <a:solidFill>
                <a:schemeClr val="tx1"/>
              </a:solidFill>
            </a:endParaRPr>
          </a:p>
        </p:txBody>
      </p:sp>
      <p:sp>
        <p:nvSpPr>
          <p:cNvPr id="363" name="テキスト ボックス 362"/>
          <p:cNvSpPr txBox="1"/>
          <p:nvPr/>
        </p:nvSpPr>
        <p:spPr>
          <a:xfrm>
            <a:off x="5421644" y="9071"/>
            <a:ext cx="2313156" cy="584775"/>
          </a:xfrm>
          <a:prstGeom prst="rect">
            <a:avLst/>
          </a:prstGeom>
          <a:solidFill>
            <a:schemeClr val="bg1"/>
          </a:solidFill>
          <a:ln>
            <a:solidFill>
              <a:schemeClr val="tx1"/>
            </a:solidFill>
          </a:ln>
        </p:spPr>
        <p:txBody>
          <a:bodyPr wrap="square" rtlCol="0">
            <a:spAutoFit/>
          </a:bodyPr>
          <a:lstStyle/>
          <a:p>
            <a:r>
              <a:rPr lang="ja-JP" altLang="en-US" sz="1600" dirty="0">
                <a:solidFill>
                  <a:srgbClr val="0070C0"/>
                </a:solidFill>
              </a:rPr>
              <a:t>提案</a:t>
            </a:r>
            <a:r>
              <a:rPr lang="ja-JP" altLang="en-US" sz="1600" dirty="0" smtClean="0">
                <a:solidFill>
                  <a:srgbClr val="0070C0"/>
                </a:solidFill>
              </a:rPr>
              <a:t>分布：</a:t>
            </a:r>
            <a:r>
              <a:rPr kumimoji="1" lang="en-US" altLang="ja-JP" sz="1600" dirty="0" err="1" smtClean="0">
                <a:solidFill>
                  <a:srgbClr val="0070C0"/>
                </a:solidFill>
              </a:rPr>
              <a:t>FastSLAM</a:t>
            </a:r>
            <a:r>
              <a:rPr kumimoji="1" lang="en-US" altLang="ja-JP" sz="1600" dirty="0" smtClean="0">
                <a:solidFill>
                  <a:srgbClr val="0070C0"/>
                </a:solidFill>
              </a:rPr>
              <a:t> 2.0</a:t>
            </a:r>
          </a:p>
          <a:p>
            <a:r>
              <a:rPr lang="ja-JP" altLang="en-US" sz="1600" dirty="0"/>
              <a:t>重み</a:t>
            </a:r>
            <a:r>
              <a:rPr lang="ja-JP" altLang="en-US" sz="1600" dirty="0" smtClean="0"/>
              <a:t>計算：</a:t>
            </a:r>
            <a:r>
              <a:rPr lang="en-US" altLang="ja-JP" sz="1600" dirty="0" err="1" smtClean="0"/>
              <a:t>FastSLAM</a:t>
            </a:r>
            <a:r>
              <a:rPr lang="en-US" altLang="ja-JP" sz="1600" dirty="0" smtClean="0"/>
              <a:t> 1.0</a:t>
            </a:r>
            <a:endParaRPr kumimoji="1" lang="ja-JP" altLang="en-US" sz="1600" dirty="0"/>
          </a:p>
        </p:txBody>
      </p:sp>
      <p:sp>
        <p:nvSpPr>
          <p:cNvPr id="364" name="テキスト ボックス 363"/>
          <p:cNvSpPr txBox="1"/>
          <p:nvPr/>
        </p:nvSpPr>
        <p:spPr>
          <a:xfrm>
            <a:off x="0" y="3665"/>
            <a:ext cx="2313156" cy="584775"/>
          </a:xfrm>
          <a:prstGeom prst="rect">
            <a:avLst/>
          </a:prstGeom>
          <a:solidFill>
            <a:schemeClr val="bg1"/>
          </a:solidFill>
          <a:ln>
            <a:solidFill>
              <a:schemeClr val="tx1"/>
            </a:solidFill>
          </a:ln>
        </p:spPr>
        <p:txBody>
          <a:bodyPr wrap="square" rtlCol="0">
            <a:spAutoFit/>
          </a:bodyPr>
          <a:lstStyle/>
          <a:p>
            <a:r>
              <a:rPr lang="ja-JP" altLang="en-US" sz="1600" dirty="0"/>
              <a:t>提案</a:t>
            </a:r>
            <a:r>
              <a:rPr lang="ja-JP" altLang="en-US" sz="1600" dirty="0" smtClean="0"/>
              <a:t>分布：</a:t>
            </a:r>
            <a:r>
              <a:rPr kumimoji="1" lang="en-US" altLang="ja-JP" sz="1600" dirty="0" err="1" smtClean="0"/>
              <a:t>FastSLAM</a:t>
            </a:r>
            <a:r>
              <a:rPr kumimoji="1" lang="en-US" altLang="ja-JP" sz="1600" dirty="0" smtClean="0"/>
              <a:t> 1.0</a:t>
            </a:r>
          </a:p>
          <a:p>
            <a:r>
              <a:rPr lang="ja-JP" altLang="en-US" sz="1600" dirty="0"/>
              <a:t>重み</a:t>
            </a:r>
            <a:r>
              <a:rPr lang="ja-JP" altLang="en-US" sz="1600" dirty="0" smtClean="0"/>
              <a:t>計算：</a:t>
            </a:r>
            <a:r>
              <a:rPr lang="en-US" altLang="ja-JP" sz="1600" dirty="0" err="1" smtClean="0"/>
              <a:t>FastSLAM</a:t>
            </a:r>
            <a:r>
              <a:rPr lang="en-US" altLang="ja-JP" sz="1600" dirty="0" smtClean="0"/>
              <a:t> 1.0</a:t>
            </a:r>
            <a:endParaRPr kumimoji="1" lang="ja-JP" altLang="en-US" sz="1600" dirty="0"/>
          </a:p>
        </p:txBody>
      </p:sp>
      <p:sp>
        <p:nvSpPr>
          <p:cNvPr id="365" name="テキスト ボックス 364"/>
          <p:cNvSpPr txBox="1"/>
          <p:nvPr/>
        </p:nvSpPr>
        <p:spPr>
          <a:xfrm>
            <a:off x="0" y="1902854"/>
            <a:ext cx="2313156" cy="584775"/>
          </a:xfrm>
          <a:prstGeom prst="rect">
            <a:avLst/>
          </a:prstGeom>
          <a:solidFill>
            <a:schemeClr val="bg1"/>
          </a:solidFill>
          <a:ln>
            <a:solidFill>
              <a:schemeClr val="tx1"/>
            </a:solidFill>
          </a:ln>
        </p:spPr>
        <p:txBody>
          <a:bodyPr wrap="square" rtlCol="0">
            <a:spAutoFit/>
          </a:bodyPr>
          <a:lstStyle/>
          <a:p>
            <a:r>
              <a:rPr lang="ja-JP" altLang="en-US" sz="1600" dirty="0">
                <a:solidFill>
                  <a:srgbClr val="0070C0"/>
                </a:solidFill>
              </a:rPr>
              <a:t>提案</a:t>
            </a:r>
            <a:r>
              <a:rPr lang="ja-JP" altLang="en-US" sz="1600" dirty="0" smtClean="0">
                <a:solidFill>
                  <a:srgbClr val="0070C0"/>
                </a:solidFill>
              </a:rPr>
              <a:t>分布：</a:t>
            </a:r>
            <a:r>
              <a:rPr kumimoji="1" lang="en-US" altLang="ja-JP" sz="1600" dirty="0" err="1" smtClean="0">
                <a:solidFill>
                  <a:srgbClr val="0070C0"/>
                </a:solidFill>
              </a:rPr>
              <a:t>FastSLAM</a:t>
            </a:r>
            <a:r>
              <a:rPr kumimoji="1" lang="en-US" altLang="ja-JP" sz="1600" dirty="0" smtClean="0">
                <a:solidFill>
                  <a:srgbClr val="0070C0"/>
                </a:solidFill>
              </a:rPr>
              <a:t> 2.0</a:t>
            </a:r>
          </a:p>
          <a:p>
            <a:r>
              <a:rPr lang="ja-JP" altLang="en-US" sz="1600" dirty="0"/>
              <a:t>重み</a:t>
            </a:r>
            <a:r>
              <a:rPr lang="ja-JP" altLang="en-US" sz="1600" dirty="0" smtClean="0"/>
              <a:t>計算：</a:t>
            </a:r>
            <a:r>
              <a:rPr lang="en-US" altLang="ja-JP" sz="1600" dirty="0" err="1" smtClean="0"/>
              <a:t>FastSLAM</a:t>
            </a:r>
            <a:r>
              <a:rPr lang="en-US" altLang="ja-JP" sz="1600" dirty="0" smtClean="0"/>
              <a:t> 1.0</a:t>
            </a:r>
            <a:endParaRPr kumimoji="1" lang="ja-JP" altLang="en-US" sz="1600" dirty="0"/>
          </a:p>
        </p:txBody>
      </p:sp>
      <p:sp>
        <p:nvSpPr>
          <p:cNvPr id="366" name="テキスト ボックス 365"/>
          <p:cNvSpPr txBox="1"/>
          <p:nvPr/>
        </p:nvSpPr>
        <p:spPr>
          <a:xfrm>
            <a:off x="5421644" y="1897893"/>
            <a:ext cx="2313156" cy="584775"/>
          </a:xfrm>
          <a:prstGeom prst="rect">
            <a:avLst/>
          </a:prstGeom>
          <a:solidFill>
            <a:schemeClr val="bg1"/>
          </a:solidFill>
          <a:ln>
            <a:solidFill>
              <a:schemeClr val="tx1"/>
            </a:solidFill>
          </a:ln>
        </p:spPr>
        <p:txBody>
          <a:bodyPr wrap="square" rtlCol="0">
            <a:spAutoFit/>
          </a:bodyPr>
          <a:lstStyle/>
          <a:p>
            <a:r>
              <a:rPr lang="ja-JP" altLang="en-US" sz="1600" dirty="0">
                <a:solidFill>
                  <a:srgbClr val="0070C0"/>
                </a:solidFill>
              </a:rPr>
              <a:t>提案分布：</a:t>
            </a:r>
            <a:r>
              <a:rPr lang="en-US" altLang="ja-JP" sz="1600" dirty="0" err="1">
                <a:solidFill>
                  <a:srgbClr val="0070C0"/>
                </a:solidFill>
              </a:rPr>
              <a:t>FastSLAM</a:t>
            </a:r>
            <a:r>
              <a:rPr lang="en-US" altLang="ja-JP" sz="1600" dirty="0">
                <a:solidFill>
                  <a:srgbClr val="0070C0"/>
                </a:solidFill>
              </a:rPr>
              <a:t> 2.0</a:t>
            </a:r>
          </a:p>
          <a:p>
            <a:r>
              <a:rPr lang="ja-JP" altLang="en-US" sz="1600" dirty="0"/>
              <a:t>重み計算：</a:t>
            </a:r>
            <a:r>
              <a:rPr lang="en-US" altLang="ja-JP" sz="1600" dirty="0" err="1"/>
              <a:t>FastSLAM</a:t>
            </a:r>
            <a:r>
              <a:rPr lang="en-US" altLang="ja-JP" sz="1600" dirty="0"/>
              <a:t> 1.0</a:t>
            </a:r>
            <a:endParaRPr lang="ja-JP" altLang="en-US" sz="1600" dirty="0"/>
          </a:p>
        </p:txBody>
      </p:sp>
      <p:sp>
        <p:nvSpPr>
          <p:cNvPr id="367" name="テキスト ボックス 366"/>
          <p:cNvSpPr txBox="1"/>
          <p:nvPr/>
        </p:nvSpPr>
        <p:spPr>
          <a:xfrm>
            <a:off x="0" y="3922467"/>
            <a:ext cx="2313156" cy="584775"/>
          </a:xfrm>
          <a:prstGeom prst="rect">
            <a:avLst/>
          </a:prstGeom>
          <a:solidFill>
            <a:schemeClr val="bg1"/>
          </a:solidFill>
          <a:ln>
            <a:solidFill>
              <a:schemeClr val="tx1"/>
            </a:solidFill>
          </a:ln>
        </p:spPr>
        <p:txBody>
          <a:bodyPr wrap="square" rtlCol="0">
            <a:spAutoFit/>
          </a:bodyPr>
          <a:lstStyle/>
          <a:p>
            <a:r>
              <a:rPr lang="ja-JP" altLang="en-US" sz="1600" dirty="0">
                <a:solidFill>
                  <a:srgbClr val="0070C0"/>
                </a:solidFill>
              </a:rPr>
              <a:t>提案分布：</a:t>
            </a:r>
            <a:r>
              <a:rPr lang="en-US" altLang="ja-JP" sz="1600" dirty="0" err="1">
                <a:solidFill>
                  <a:srgbClr val="0070C0"/>
                </a:solidFill>
              </a:rPr>
              <a:t>FastSLAM</a:t>
            </a:r>
            <a:r>
              <a:rPr lang="en-US" altLang="ja-JP" sz="1600" dirty="0">
                <a:solidFill>
                  <a:srgbClr val="0070C0"/>
                </a:solidFill>
              </a:rPr>
              <a:t> 2.0</a:t>
            </a:r>
          </a:p>
          <a:p>
            <a:r>
              <a:rPr lang="ja-JP" altLang="en-US" sz="1600" dirty="0">
                <a:solidFill>
                  <a:schemeClr val="accent2"/>
                </a:solidFill>
              </a:rPr>
              <a:t>重み計算：</a:t>
            </a:r>
            <a:r>
              <a:rPr lang="en-US" altLang="ja-JP" sz="1600" dirty="0" err="1">
                <a:solidFill>
                  <a:schemeClr val="accent2"/>
                </a:solidFill>
              </a:rPr>
              <a:t>FastSLAM</a:t>
            </a:r>
            <a:r>
              <a:rPr lang="en-US" altLang="ja-JP" sz="1600" dirty="0">
                <a:solidFill>
                  <a:schemeClr val="accent2"/>
                </a:solidFill>
              </a:rPr>
              <a:t> </a:t>
            </a:r>
            <a:r>
              <a:rPr lang="en-US" altLang="ja-JP" sz="1600" dirty="0" smtClean="0">
                <a:solidFill>
                  <a:schemeClr val="accent2"/>
                </a:solidFill>
              </a:rPr>
              <a:t>2.0</a:t>
            </a:r>
            <a:endParaRPr lang="ja-JP" altLang="en-US" sz="1600" dirty="0">
              <a:solidFill>
                <a:schemeClr val="accent2"/>
              </a:solidFill>
            </a:endParaRPr>
          </a:p>
        </p:txBody>
      </p:sp>
      <p:sp>
        <p:nvSpPr>
          <p:cNvPr id="368" name="テキスト ボックス 367"/>
          <p:cNvSpPr txBox="1"/>
          <p:nvPr/>
        </p:nvSpPr>
        <p:spPr>
          <a:xfrm>
            <a:off x="5421644" y="3882320"/>
            <a:ext cx="2313156" cy="584775"/>
          </a:xfrm>
          <a:prstGeom prst="rect">
            <a:avLst/>
          </a:prstGeom>
          <a:solidFill>
            <a:schemeClr val="bg1"/>
          </a:solidFill>
          <a:ln>
            <a:solidFill>
              <a:schemeClr val="tx1"/>
            </a:solidFill>
          </a:ln>
        </p:spPr>
        <p:txBody>
          <a:bodyPr wrap="square" rtlCol="0">
            <a:spAutoFit/>
          </a:bodyPr>
          <a:lstStyle/>
          <a:p>
            <a:r>
              <a:rPr lang="ja-JP" altLang="en-US" sz="1600" dirty="0">
                <a:solidFill>
                  <a:srgbClr val="0070C0"/>
                </a:solidFill>
              </a:rPr>
              <a:t>提案分布：</a:t>
            </a:r>
            <a:r>
              <a:rPr lang="en-US" altLang="ja-JP" sz="1600" dirty="0" err="1">
                <a:solidFill>
                  <a:srgbClr val="0070C0"/>
                </a:solidFill>
              </a:rPr>
              <a:t>FastSLAM</a:t>
            </a:r>
            <a:r>
              <a:rPr lang="en-US" altLang="ja-JP" sz="1600" dirty="0">
                <a:solidFill>
                  <a:srgbClr val="0070C0"/>
                </a:solidFill>
              </a:rPr>
              <a:t> 2.0</a:t>
            </a:r>
          </a:p>
          <a:p>
            <a:r>
              <a:rPr lang="ja-JP" altLang="en-US" sz="1600" dirty="0">
                <a:solidFill>
                  <a:schemeClr val="accent2"/>
                </a:solidFill>
              </a:rPr>
              <a:t>重み計算：</a:t>
            </a:r>
            <a:r>
              <a:rPr lang="en-US" altLang="ja-JP" sz="1600" dirty="0" err="1">
                <a:solidFill>
                  <a:schemeClr val="accent2"/>
                </a:solidFill>
              </a:rPr>
              <a:t>FastSLAM</a:t>
            </a:r>
            <a:r>
              <a:rPr lang="en-US" altLang="ja-JP" sz="1600" dirty="0">
                <a:solidFill>
                  <a:schemeClr val="accent2"/>
                </a:solidFill>
              </a:rPr>
              <a:t> </a:t>
            </a:r>
            <a:r>
              <a:rPr lang="en-US" altLang="ja-JP" sz="1600" dirty="0" smtClean="0">
                <a:solidFill>
                  <a:schemeClr val="accent2"/>
                </a:solidFill>
              </a:rPr>
              <a:t>2.0</a:t>
            </a:r>
            <a:endParaRPr lang="ja-JP" altLang="en-US" sz="1600" dirty="0">
              <a:solidFill>
                <a:schemeClr val="accent2"/>
              </a:solidFill>
            </a:endParaRPr>
          </a:p>
        </p:txBody>
      </p:sp>
    </p:spTree>
    <p:extLst>
      <p:ext uri="{BB962C8B-B14F-4D97-AF65-F5344CB8AC3E}">
        <p14:creationId xmlns:p14="http://schemas.microsoft.com/office/powerpoint/2010/main" val="14430329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表 32"/>
          <p:cNvGraphicFramePr>
            <a:graphicFrameLocks noGrp="1"/>
          </p:cNvGraphicFramePr>
          <p:nvPr>
            <p:extLst>
              <p:ext uri="{D42A27DB-BD31-4B8C-83A1-F6EECF244321}">
                <p14:modId xmlns:p14="http://schemas.microsoft.com/office/powerpoint/2010/main" val="3010925667"/>
              </p:ext>
            </p:extLst>
          </p:nvPr>
        </p:nvGraphicFramePr>
        <p:xfrm>
          <a:off x="120217" y="465130"/>
          <a:ext cx="10612008" cy="6891981"/>
        </p:xfrm>
        <a:graphic>
          <a:graphicData uri="http://schemas.openxmlformats.org/drawingml/2006/table">
            <a:tbl>
              <a:tblPr firstRow="1" bandRow="1">
                <a:tableStyleId>{5C22544A-7EE6-4342-B048-85BDC9FD1C3A}</a:tableStyleId>
              </a:tblPr>
              <a:tblGrid>
                <a:gridCol w="1015163"/>
                <a:gridCol w="3178629"/>
                <a:gridCol w="6418216"/>
              </a:tblGrid>
              <a:tr h="440371">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smtClean="0">
                          <a:solidFill>
                            <a:schemeClr val="tx1"/>
                          </a:solidFill>
                        </a:rPr>
                        <a:t>FastSLAM 1.0</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err="1" smtClean="0">
                          <a:solidFill>
                            <a:schemeClr val="tx1"/>
                          </a:solidFill>
                        </a:rPr>
                        <a:t>FastSLAM</a:t>
                      </a:r>
                      <a:r>
                        <a:rPr kumimoji="1" lang="en-US" altLang="ja-JP" b="0" dirty="0" smtClean="0">
                          <a:solidFill>
                            <a:schemeClr val="tx1"/>
                          </a:solidFill>
                        </a:rPr>
                        <a:t> 2.0</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97117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600" dirty="0" smtClean="0"/>
                        <a:t>提案分布</a:t>
                      </a:r>
                      <a:endParaRPr kumimoji="1" lang="ja-JP" altLang="en-US"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8043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600" dirty="0" smtClean="0"/>
                        <a:t>重み</a:t>
                      </a:r>
                      <a:endParaRPr kumimoji="1" lang="ja-JP" altLang="en-US"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AlternateContent xmlns:mc="http://schemas.openxmlformats.org/markup-compatibility/2006" xmlns:a14="http://schemas.microsoft.com/office/drawing/2010/main">
        <mc:Choice Requires="a14">
          <p:sp>
            <p:nvSpPr>
              <p:cNvPr id="16" name="テキスト ボックス 15"/>
              <p:cNvSpPr txBox="1"/>
              <p:nvPr/>
            </p:nvSpPr>
            <p:spPr>
              <a:xfrm>
                <a:off x="4782710" y="1405516"/>
                <a:ext cx="3466655" cy="348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 </m:t>
                      </m:r>
                      <m:sSup>
                        <m:sSupPr>
                          <m:ctrlPr>
                            <a:rPr lang="en-US" altLang="ja-JP" b="0" i="1" smtClean="0">
                              <a:latin typeface="Cambria Math" panose="02040503050406030204" pitchFamily="18" charset="0"/>
                              <a:ea typeface="Cambria Math" panose="02040503050406030204" pitchFamily="18" charset="0"/>
                            </a:rPr>
                          </m:ctrlPr>
                        </m:sSupPr>
                        <m:e>
                          <m:r>
                            <a:rPr lang="ja-JP" altLang="en-US" i="1">
                              <a:latin typeface="Cambria Math" panose="02040503050406030204" pitchFamily="18" charset="0"/>
                              <a:ea typeface="Cambria Math" panose="02040503050406030204" pitchFamily="18" charset="0"/>
                            </a:rPr>
                            <m:t>𝜂</m:t>
                          </m:r>
                        </m:e>
                        <m:sup>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𝑘</m:t>
                          </m:r>
                          <m:r>
                            <a:rPr lang="en-US" altLang="ja-JP" b="0" i="1" smtClean="0">
                              <a:latin typeface="Cambria Math" panose="02040503050406030204" pitchFamily="18" charset="0"/>
                              <a:ea typeface="Cambria Math" panose="02040503050406030204" pitchFamily="18" charset="0"/>
                            </a:rPr>
                            <m:t>]</m:t>
                          </m:r>
                        </m:sup>
                      </m:sSup>
                      <m:r>
                        <a:rPr lang="en-US" altLang="ja-JP" b="0" i="1" smtClean="0">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𝑝</m:t>
                      </m:r>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𝑚</m:t>
                          </m:r>
                        </m:e>
                        <m:sub>
                          <m:r>
                            <a:rPr lang="en-US" altLang="ja-JP" i="1">
                              <a:latin typeface="Cambria Math" panose="02040503050406030204" pitchFamily="18" charset="0"/>
                              <a:ea typeface="Cambria Math" panose="02040503050406030204" pitchFamily="18" charset="0"/>
                            </a:rPr>
                            <m:t>𝑡</m:t>
                          </m:r>
                          <m:r>
                            <a:rPr lang="en-US" altLang="ja-JP" i="1">
                              <a:latin typeface="Cambria Math" panose="02040503050406030204" pitchFamily="18" charset="0"/>
                              <a:ea typeface="Cambria Math" panose="02040503050406030204" pitchFamily="18" charset="0"/>
                            </a:rPr>
                            <m:t>−1</m:t>
                          </m:r>
                        </m:sub>
                        <m:sup>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sup>
                      </m:sSubSup>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𝑝</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𝑡</m:t>
                          </m:r>
                          <m:r>
                            <a:rPr lang="en-US" altLang="ja-JP" i="1">
                              <a:latin typeface="Cambria Math" panose="02040503050406030204" pitchFamily="18" charset="0"/>
                            </a:rPr>
                            <m:t>−1</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4782710" y="1405516"/>
                <a:ext cx="3466655" cy="348493"/>
              </a:xfrm>
              <a:prstGeom prst="rect">
                <a:avLst/>
              </a:prstGeom>
              <a:blipFill rotWithShape="0">
                <a:blip r:embed="rId2"/>
                <a:stretch>
                  <a:fillRect l="-176" t="-3509" r="-2289" b="-245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1644505" y="969450"/>
                <a:ext cx="1983172" cy="3470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sub>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m:t>
                          </m:r>
                        </m:sup>
                      </m:sSubSup>
                      <m:r>
                        <a:rPr kumimoji="1" lang="en-US" altLang="ja-JP"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 </m:t>
                      </m:r>
                      <m:r>
                        <a:rPr kumimoji="1" lang="en-US" altLang="ja-JP" b="0" i="1" smtClean="0">
                          <a:latin typeface="Cambria Math" panose="02040503050406030204" pitchFamily="18" charset="0"/>
                          <a:ea typeface="Cambria Math" panose="02040503050406030204" pitchFamily="18" charset="0"/>
                        </a:rPr>
                        <m:t>𝑝</m:t>
                      </m:r>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𝑥</m:t>
                          </m:r>
                        </m:e>
                        <m:sub>
                          <m:r>
                            <a:rPr kumimoji="1" lang="en-US" altLang="ja-JP" b="0" i="1" smtClean="0">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𝑡</m:t>
                          </m:r>
                          <m:r>
                            <a:rPr lang="en-US" altLang="ja-JP" b="0" i="1" smtClean="0">
                              <a:latin typeface="Cambria Math" panose="02040503050406030204" pitchFamily="18" charset="0"/>
                            </a:rPr>
                            <m:t>−1</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1644505" y="969450"/>
                <a:ext cx="1983172" cy="347083"/>
              </a:xfrm>
              <a:prstGeom prst="rect">
                <a:avLst/>
              </a:prstGeom>
              <a:blipFill rotWithShape="0">
                <a:blip r:embed="rId3"/>
                <a:stretch>
                  <a:fillRect l="-1231" t="-3509" r="-4000" b="-24561"/>
                </a:stretch>
              </a:blipFill>
            </p:spPr>
            <p:txBody>
              <a:bodyPr/>
              <a:lstStyle/>
              <a:p>
                <a:r>
                  <a:rPr lang="ja-JP" altLang="en-US">
                    <a:noFill/>
                  </a:rPr>
                  <a:t> </a:t>
                </a:r>
              </a:p>
            </p:txBody>
          </p:sp>
        </mc:Fallback>
      </mc:AlternateContent>
      <p:sp>
        <p:nvSpPr>
          <p:cNvPr id="13" name="正方形/長方形 12"/>
          <p:cNvSpPr/>
          <p:nvPr/>
        </p:nvSpPr>
        <p:spPr>
          <a:xfrm>
            <a:off x="2236521" y="967850"/>
            <a:ext cx="1427167" cy="369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p:cNvSpPr txBox="1"/>
              <p:nvPr/>
            </p:nvSpPr>
            <p:spPr>
              <a:xfrm>
                <a:off x="4444579" y="937916"/>
                <a:ext cx="2851998" cy="348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sub>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m:t>
                          </m:r>
                        </m:sup>
                      </m:sSubSup>
                      <m:r>
                        <a:rPr kumimoji="1" lang="en-US" altLang="ja-JP"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 </m:t>
                      </m:r>
                      <m:r>
                        <a:rPr kumimoji="1" lang="en-US" altLang="ja-JP" b="0" i="1" smtClean="0">
                          <a:latin typeface="Cambria Math" panose="02040503050406030204" pitchFamily="18" charset="0"/>
                          <a:ea typeface="Cambria Math" panose="02040503050406030204" pitchFamily="18" charset="0"/>
                        </a:rPr>
                        <m:t>𝑝</m:t>
                      </m:r>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𝑥</m:t>
                          </m:r>
                        </m:e>
                        <m:sub>
                          <m:r>
                            <a:rPr kumimoji="1" lang="en-US" altLang="ja-JP" b="0" i="1" smtClean="0">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𝑚</m:t>
                          </m:r>
                        </m:e>
                        <m:sub>
                          <m:r>
                            <a:rPr lang="en-US" altLang="ja-JP" i="1">
                              <a:latin typeface="Cambria Math" panose="02040503050406030204" pitchFamily="18" charset="0"/>
                              <a:ea typeface="Cambria Math" panose="02040503050406030204" pitchFamily="18" charset="0"/>
                            </a:rPr>
                            <m:t>𝑡</m:t>
                          </m:r>
                          <m:r>
                            <a:rPr lang="en-US" altLang="ja-JP" i="1">
                              <a:latin typeface="Cambria Math" panose="02040503050406030204" pitchFamily="18" charset="0"/>
                              <a:ea typeface="Cambria Math" panose="02040503050406030204" pitchFamily="18" charset="0"/>
                            </a:rPr>
                            <m:t>−1</m:t>
                          </m:r>
                        </m:sub>
                        <m:sup>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𝑘</m:t>
                          </m:r>
                          <m:r>
                            <a:rPr lang="en-US" altLang="ja-JP" b="0" i="1" smtClean="0">
                              <a:latin typeface="Cambria Math" panose="02040503050406030204" pitchFamily="18" charset="0"/>
                              <a:ea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𝑡</m:t>
                          </m:r>
                          <m:r>
                            <a:rPr lang="en-US" altLang="ja-JP" b="0" i="1" smtClean="0">
                              <a:latin typeface="Cambria Math" panose="02040503050406030204" pitchFamily="18" charset="0"/>
                            </a:rPr>
                            <m:t>−1</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4444579" y="937916"/>
                <a:ext cx="2851998" cy="348493"/>
              </a:xfrm>
              <a:prstGeom prst="rect">
                <a:avLst/>
              </a:prstGeom>
              <a:blipFill rotWithShape="0">
                <a:blip r:embed="rId4"/>
                <a:stretch>
                  <a:fillRect l="-855" t="-3509" r="-2564" b="-24561"/>
                </a:stretch>
              </a:blipFill>
            </p:spPr>
            <p:txBody>
              <a:bodyPr/>
              <a:lstStyle/>
              <a:p>
                <a:r>
                  <a:rPr lang="ja-JP" altLang="en-US">
                    <a:noFill/>
                  </a:rPr>
                  <a:t> </a:t>
                </a:r>
              </a:p>
            </p:txBody>
          </p:sp>
        </mc:Fallback>
      </mc:AlternateContent>
      <p:sp>
        <p:nvSpPr>
          <p:cNvPr id="17" name="正方形/長方形 16"/>
          <p:cNvSpPr/>
          <p:nvPr/>
        </p:nvSpPr>
        <p:spPr>
          <a:xfrm>
            <a:off x="6842116" y="1405516"/>
            <a:ext cx="1368000" cy="38322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0969005" y="-475575"/>
            <a:ext cx="2083349" cy="646331"/>
          </a:xfrm>
          <a:prstGeom prst="rect">
            <a:avLst/>
          </a:prstGeom>
          <a:noFill/>
        </p:spPr>
        <p:txBody>
          <a:bodyPr wrap="square" rtlCol="0">
            <a:spAutoFit/>
          </a:bodyPr>
          <a:lstStyle/>
          <a:p>
            <a:r>
              <a:rPr kumimoji="1" lang="ja-JP" altLang="en-US" dirty="0" smtClean="0"/>
              <a:t>単純マルコフ過程，</a:t>
            </a:r>
            <a:endParaRPr kumimoji="1" lang="en-US" altLang="ja-JP" dirty="0" smtClean="0"/>
          </a:p>
          <a:p>
            <a:r>
              <a:rPr lang="ja-JP" altLang="en-US" dirty="0" smtClean="0"/>
              <a:t>地図と状態は独立</a:t>
            </a:r>
            <a:endParaRPr kumimoji="1" lang="ja-JP" altLang="en-US" dirty="0"/>
          </a:p>
        </p:txBody>
      </p:sp>
      <p:sp>
        <p:nvSpPr>
          <p:cNvPr id="19" name="正方形/長方形 18"/>
          <p:cNvSpPr/>
          <p:nvPr/>
        </p:nvSpPr>
        <p:spPr>
          <a:xfrm>
            <a:off x="5004816" y="1408290"/>
            <a:ext cx="1803296" cy="380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6685564" y="1803492"/>
            <a:ext cx="1225339" cy="338554"/>
          </a:xfrm>
          <a:prstGeom prst="rect">
            <a:avLst/>
          </a:prstGeom>
          <a:noFill/>
        </p:spPr>
        <p:txBody>
          <a:bodyPr wrap="square" rtlCol="0">
            <a:spAutoFit/>
          </a:bodyPr>
          <a:lstStyle/>
          <a:p>
            <a:pPr algn="ctr"/>
            <a:r>
              <a:rPr lang="ja-JP" altLang="en-US" sz="1600" dirty="0" smtClean="0">
                <a:solidFill>
                  <a:srgbClr val="0070C0"/>
                </a:solidFill>
              </a:rPr>
              <a:t>動作予測</a:t>
            </a:r>
            <a:endParaRPr kumimoji="1" lang="ja-JP" altLang="en-US" sz="1600" dirty="0">
              <a:solidFill>
                <a:srgbClr val="0070C0"/>
              </a:solidFill>
            </a:endParaRPr>
          </a:p>
        </p:txBody>
      </p:sp>
      <p:sp>
        <p:nvSpPr>
          <p:cNvPr id="21" name="テキスト ボックス 20"/>
          <p:cNvSpPr txBox="1"/>
          <p:nvPr/>
        </p:nvSpPr>
        <p:spPr>
          <a:xfrm>
            <a:off x="4225171" y="1803492"/>
            <a:ext cx="1209388" cy="338554"/>
          </a:xfrm>
          <a:prstGeom prst="rect">
            <a:avLst/>
          </a:prstGeom>
          <a:noFill/>
        </p:spPr>
        <p:txBody>
          <a:bodyPr wrap="square" rtlCol="0">
            <a:spAutoFit/>
          </a:bodyPr>
          <a:lstStyle/>
          <a:p>
            <a:pPr algn="ctr"/>
            <a:r>
              <a:rPr lang="ja-JP" altLang="en-US" sz="1600" dirty="0" smtClean="0">
                <a:solidFill>
                  <a:srgbClr val="FF0000"/>
                </a:solidFill>
              </a:rPr>
              <a:t>観測尤度</a:t>
            </a:r>
            <a:endParaRPr kumimoji="1" lang="ja-JP" altLang="en-US" sz="1600" dirty="0">
              <a:solidFill>
                <a:srgbClr val="FF0000"/>
              </a:solidFill>
            </a:endParaRPr>
          </a:p>
        </p:txBody>
      </p:sp>
      <mc:AlternateContent xmlns:mc="http://schemas.openxmlformats.org/markup-compatibility/2006">
        <mc:Choice xmlns:a14="http://schemas.microsoft.com/office/drawing/2010/main" Requires="a14">
          <p:sp>
            <p:nvSpPr>
              <p:cNvPr id="23" name="テキスト ボックス 22"/>
              <p:cNvSpPr txBox="1"/>
              <p:nvPr/>
            </p:nvSpPr>
            <p:spPr>
              <a:xfrm>
                <a:off x="1322289" y="3935112"/>
                <a:ext cx="2787109" cy="348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𝑤</m:t>
                          </m:r>
                        </m:e>
                        <m:sub>
                          <m:r>
                            <a:rPr kumimoji="1" lang="en-US" altLang="ja-JP" b="0" i="1" smtClean="0">
                              <a:latin typeface="Cambria Math" panose="02040503050406030204" pitchFamily="18" charset="0"/>
                            </a:rPr>
                            <m:t>𝑡</m:t>
                          </m:r>
                        </m:sub>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m:t>
                          </m:r>
                        </m:sup>
                      </m:sSubSup>
                      <m:r>
                        <a:rPr kumimoji="1"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𝑤</m:t>
                          </m:r>
                        </m:e>
                        <m:sub>
                          <m:r>
                            <a:rPr lang="en-US" altLang="ja-JP" i="1">
                              <a:latin typeface="Cambria Math" panose="02040503050406030204" pitchFamily="18" charset="0"/>
                            </a:rPr>
                            <m:t>𝑡</m:t>
                          </m:r>
                          <m:r>
                            <a:rPr lang="en-US" altLang="ja-JP" i="1">
                              <a:latin typeface="Cambria Math" panose="02040503050406030204" pitchFamily="18" charset="0"/>
                            </a:rPr>
                            <m:t>−1</m:t>
                          </m:r>
                        </m:sub>
                        <m:sup>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rPr>
                            <m:t>]</m:t>
                          </m:r>
                        </m:sup>
                      </m:sSubSup>
                      <m:r>
                        <a:rPr lang="en-US" altLang="ja-JP" i="1">
                          <a:latin typeface="Cambria Math" panose="02040503050406030204" pitchFamily="18" charset="0"/>
                          <a:ea typeface="Cambria Math" panose="02040503050406030204" pitchFamily="18" charset="0"/>
                        </a:rPr>
                        <m:t>𝑝</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𝑚</m:t>
                          </m:r>
                        </m:e>
                        <m:sub>
                          <m:r>
                            <a:rPr lang="en-US" altLang="ja-JP" i="1">
                              <a:latin typeface="Cambria Math" panose="02040503050406030204" pitchFamily="18" charset="0"/>
                              <a:ea typeface="Cambria Math" panose="02040503050406030204" pitchFamily="18" charset="0"/>
                            </a:rPr>
                            <m:t>𝑡</m:t>
                          </m:r>
                          <m:r>
                            <a:rPr lang="en-US" altLang="ja-JP" i="1">
                              <a:latin typeface="Cambria Math" panose="02040503050406030204" pitchFamily="18" charset="0"/>
                              <a:ea typeface="Cambria Math" panose="02040503050406030204" pitchFamily="18" charset="0"/>
                            </a:rPr>
                            <m:t>−1</m:t>
                          </m:r>
                        </m:sub>
                        <m:sup>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𝑡</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r>
                        <a:rPr lang="en-US" altLang="ja-JP" i="1">
                          <a:latin typeface="Cambria Math" panose="02040503050406030204" pitchFamily="18" charset="0"/>
                          <a:ea typeface="Cambria Math" panose="02040503050406030204" pitchFamily="18" charset="0"/>
                        </a:rPr>
                        <m:t>)</m:t>
                      </m:r>
                    </m:oMath>
                  </m:oMathPara>
                </a14:m>
                <a:endParaRPr kumimoji="1" lang="ja-JP" altLang="en-US" dirty="0"/>
              </a:p>
            </p:txBody>
          </p:sp>
        </mc:Choice>
        <mc:Fallback>
          <p:sp>
            <p:nvSpPr>
              <p:cNvPr id="23" name="テキスト ボックス 22"/>
              <p:cNvSpPr txBox="1">
                <a:spLocks noRot="1" noChangeAspect="1" noMove="1" noResize="1" noEditPoints="1" noAdjustHandles="1" noChangeArrowheads="1" noChangeShapeType="1" noTextEdit="1"/>
              </p:cNvSpPr>
              <p:nvPr/>
            </p:nvSpPr>
            <p:spPr>
              <a:xfrm>
                <a:off x="1322289" y="3935112"/>
                <a:ext cx="2787109" cy="348493"/>
              </a:xfrm>
              <a:prstGeom prst="rect">
                <a:avLst/>
              </a:prstGeom>
              <a:blipFill rotWithShape="0">
                <a:blip r:embed="rId5"/>
                <a:stretch>
                  <a:fillRect l="-875" t="-3509" r="-2845" b="-24561"/>
                </a:stretch>
              </a:blipFill>
            </p:spPr>
            <p:txBody>
              <a:bodyPr/>
              <a:lstStyle/>
              <a:p>
                <a:r>
                  <a:rPr lang="ja-JP" altLang="en-US">
                    <a:noFill/>
                  </a:rPr>
                  <a:t> </a:t>
                </a:r>
              </a:p>
            </p:txBody>
          </p:sp>
        </mc:Fallback>
      </mc:AlternateContent>
      <p:sp>
        <p:nvSpPr>
          <p:cNvPr id="24" name="正方形/長方形 23"/>
          <p:cNvSpPr/>
          <p:nvPr/>
        </p:nvSpPr>
        <p:spPr>
          <a:xfrm>
            <a:off x="2051803" y="3935112"/>
            <a:ext cx="2026661" cy="4058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2460439" y="4353758"/>
            <a:ext cx="1209388" cy="338554"/>
          </a:xfrm>
          <a:prstGeom prst="rect">
            <a:avLst/>
          </a:prstGeom>
          <a:noFill/>
        </p:spPr>
        <p:txBody>
          <a:bodyPr wrap="square" rtlCol="0">
            <a:spAutoFit/>
          </a:bodyPr>
          <a:lstStyle/>
          <a:p>
            <a:pPr algn="ctr"/>
            <a:r>
              <a:rPr lang="ja-JP" altLang="en-US" sz="1600" dirty="0" smtClean="0">
                <a:solidFill>
                  <a:srgbClr val="FF0000"/>
                </a:solidFill>
              </a:rPr>
              <a:t>観測尤度</a:t>
            </a:r>
            <a:endParaRPr kumimoji="1" lang="ja-JP" altLang="en-US" sz="1600" dirty="0">
              <a:solidFill>
                <a:srgbClr val="FF0000"/>
              </a:solidFill>
            </a:endParaRPr>
          </a:p>
        </p:txBody>
      </p:sp>
      <mc:AlternateContent xmlns:mc="http://schemas.openxmlformats.org/markup-compatibility/2006" xmlns:a14="http://schemas.microsoft.com/office/drawing/2010/main">
        <mc:Choice Requires="a14">
          <p:sp>
            <p:nvSpPr>
              <p:cNvPr id="30" name="テキスト ボックス 29"/>
              <p:cNvSpPr txBox="1"/>
              <p:nvPr/>
            </p:nvSpPr>
            <p:spPr>
              <a:xfrm>
                <a:off x="5128097" y="4347580"/>
                <a:ext cx="4191019"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𝑤</m:t>
                          </m:r>
                        </m:e>
                        <m:sub>
                          <m:r>
                            <a:rPr lang="en-US" altLang="ja-JP" i="1">
                              <a:latin typeface="Cambria Math" panose="02040503050406030204" pitchFamily="18" charset="0"/>
                            </a:rPr>
                            <m:t>𝑡</m:t>
                          </m:r>
                          <m:r>
                            <a:rPr lang="en-US" altLang="ja-JP" b="0" i="1" smtClean="0">
                              <a:latin typeface="Cambria Math" panose="02040503050406030204" pitchFamily="18" charset="0"/>
                            </a:rPr>
                            <m:t>−1</m:t>
                          </m:r>
                        </m:sub>
                        <m:sup>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 </m:t>
                      </m:r>
                      <m:nary>
                        <m:naryPr>
                          <m:limLoc m:val="undOvr"/>
                          <m:subHide m:val="on"/>
                          <m:supHide m:val="on"/>
                          <m:ctrlPr>
                            <a:rPr lang="en-US" altLang="ja-JP" b="0" i="1" smtClean="0">
                              <a:latin typeface="Cambria Math" panose="02040503050406030204" pitchFamily="18" charset="0"/>
                              <a:ea typeface="Cambria Math" panose="02040503050406030204" pitchFamily="18" charset="0"/>
                            </a:rPr>
                          </m:ctrlPr>
                        </m:naryPr>
                        <m:sub/>
                        <m:sup/>
                        <m:e>
                          <m:r>
                            <a:rPr lang="en-US" altLang="ja-JP" i="1">
                              <a:latin typeface="Cambria Math" panose="02040503050406030204" pitchFamily="18" charset="0"/>
                              <a:ea typeface="Cambria Math" panose="02040503050406030204" pitchFamily="18" charset="0"/>
                            </a:rPr>
                            <m:t>𝑝</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𝑚</m:t>
                              </m:r>
                            </m:e>
                            <m:sub>
                              <m:r>
                                <a:rPr lang="en-US" altLang="ja-JP" i="1">
                                  <a:latin typeface="Cambria Math" panose="02040503050406030204" pitchFamily="18" charset="0"/>
                                  <a:ea typeface="Cambria Math" panose="02040503050406030204" pitchFamily="18" charset="0"/>
                                </a:rPr>
                                <m:t>𝑡</m:t>
                              </m:r>
                              <m:r>
                                <a:rPr lang="en-US" altLang="ja-JP" i="1">
                                  <a:latin typeface="Cambria Math" panose="02040503050406030204" pitchFamily="18" charset="0"/>
                                  <a:ea typeface="Cambria Math" panose="02040503050406030204" pitchFamily="18" charset="0"/>
                                </a:rPr>
                                <m:t>−1</m:t>
                              </m:r>
                            </m:sub>
                            <m:sup>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sup>
                          </m:sSubSup>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𝑝</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𝑡</m:t>
                              </m:r>
                              <m:r>
                                <a:rPr lang="en-US" altLang="ja-JP" i="1">
                                  <a:latin typeface="Cambria Math" panose="02040503050406030204" pitchFamily="18" charset="0"/>
                                </a:rPr>
                                <m:t>−1</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𝑑</m:t>
                              </m:r>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e>
                      </m:nary>
                    </m:oMath>
                  </m:oMathPara>
                </a14:m>
                <a:endParaRPr lang="ja-JP" altLang="en-US" dirty="0"/>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5128097" y="4347580"/>
                <a:ext cx="4191019" cy="726546"/>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p:cNvSpPr txBox="1"/>
              <p:nvPr/>
            </p:nvSpPr>
            <p:spPr>
              <a:xfrm>
                <a:off x="4664458" y="3938974"/>
                <a:ext cx="3203249" cy="348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i="1" smtClean="0">
                              <a:latin typeface="Cambria Math" panose="02040503050406030204" pitchFamily="18" charset="0"/>
                            </a:rPr>
                          </m:ctrlPr>
                        </m:sSubSupPr>
                        <m:e>
                          <m:r>
                            <a:rPr lang="en-US" altLang="ja-JP" i="1">
                              <a:latin typeface="Cambria Math" panose="02040503050406030204" pitchFamily="18" charset="0"/>
                            </a:rPr>
                            <m:t>𝑤</m:t>
                          </m:r>
                        </m:e>
                        <m:sub>
                          <m:r>
                            <a:rPr lang="en-US" altLang="ja-JP" i="1">
                              <a:latin typeface="Cambria Math" panose="02040503050406030204" pitchFamily="18" charset="0"/>
                            </a:rPr>
                            <m:t>𝑡</m:t>
                          </m:r>
                        </m:sub>
                        <m:sup>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rPr>
                            <m:t>]</m:t>
                          </m:r>
                        </m:sup>
                      </m:sSubSup>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𝑤</m:t>
                          </m:r>
                        </m:e>
                        <m:sub>
                          <m:r>
                            <a:rPr lang="en-US" altLang="ja-JP" i="1">
                              <a:latin typeface="Cambria Math" panose="02040503050406030204" pitchFamily="18" charset="0"/>
                            </a:rPr>
                            <m:t>𝑡</m:t>
                          </m:r>
                          <m:r>
                            <a:rPr lang="en-US" altLang="ja-JP" b="0" i="1" smtClean="0">
                              <a:latin typeface="Cambria Math" panose="02040503050406030204" pitchFamily="18" charset="0"/>
                            </a:rPr>
                            <m:t>−1</m:t>
                          </m:r>
                        </m:sub>
                        <m:sup>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rPr>
                            <m:t>]</m:t>
                          </m:r>
                        </m:sup>
                      </m:sSubSup>
                      <m:r>
                        <a:rPr lang="en-US" altLang="ja-JP" b="0" i="1" smtClean="0">
                          <a:latin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𝑝</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𝑚</m:t>
                          </m:r>
                        </m:e>
                        <m:sub>
                          <m:r>
                            <a:rPr lang="en-US" altLang="ja-JP" i="1">
                              <a:latin typeface="Cambria Math" panose="02040503050406030204" pitchFamily="18" charset="0"/>
                              <a:ea typeface="Cambria Math" panose="02040503050406030204" pitchFamily="18" charset="0"/>
                            </a:rPr>
                            <m:t>𝑡</m:t>
                          </m:r>
                          <m:r>
                            <a:rPr lang="en-US" altLang="ja-JP" i="1">
                              <a:latin typeface="Cambria Math" panose="02040503050406030204" pitchFamily="18" charset="0"/>
                              <a:ea typeface="Cambria Math" panose="02040503050406030204" pitchFamily="18" charset="0"/>
                            </a:rPr>
                            <m:t>−1</m:t>
                          </m:r>
                        </m:sub>
                        <m:sup>
                          <m:d>
                            <m:dPr>
                              <m:begChr m:val="["/>
                              <m:endChr m:val="]"/>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𝑘</m:t>
                              </m:r>
                            </m:e>
                          </m:d>
                        </m:sup>
                      </m:sSubSup>
                      <m:r>
                        <a:rPr lang="en-US" altLang="ja-JP" i="1">
                          <a:latin typeface="Cambria Math" panose="02040503050406030204" pitchFamily="18" charset="0"/>
                        </a:rPr>
                        <m:t>,</m:t>
                      </m:r>
                      <m:sSubSup>
                        <m:sSubSupPr>
                          <m:ctrlPr>
                            <a:rPr lang="en-US" altLang="ja-JP" i="1">
                              <a:latin typeface="Cambria Math" panose="02040503050406030204" pitchFamily="18" charset="0"/>
                              <a:ea typeface="Cambria Math" panose="02040503050406030204" pitchFamily="18" charset="0"/>
                            </a:rPr>
                          </m:ctrlPr>
                        </m:sSubSupPr>
                        <m:e>
                          <m:r>
                            <a:rPr lang="en-US" altLang="ja-JP" b="0" i="1" smtClean="0">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r>
                            <a:rPr lang="en-US" altLang="ja-JP" i="1">
                              <a:latin typeface="Cambria Math" panose="02040503050406030204" pitchFamily="18" charset="0"/>
                              <a:ea typeface="Cambria Math" panose="02040503050406030204" pitchFamily="18" charset="0"/>
                            </a:rPr>
                            <m:t>−1</m:t>
                          </m:r>
                        </m:sub>
                        <m:sup>
                          <m:d>
                            <m:dPr>
                              <m:begChr m:val="["/>
                              <m:endChr m:val="]"/>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𝑘</m:t>
                              </m:r>
                            </m:e>
                          </m:d>
                        </m:sup>
                      </m:sSubSup>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4664458" y="3938974"/>
                <a:ext cx="3203249" cy="348493"/>
              </a:xfrm>
              <a:prstGeom prst="rect">
                <a:avLst/>
              </a:prstGeom>
              <a:blipFill rotWithShape="0">
                <a:blip r:embed="rId7"/>
                <a:stretch>
                  <a:fillRect l="-570" t="-3509" r="-2281" b="-245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p:cNvSpPr txBox="1"/>
              <p:nvPr/>
            </p:nvSpPr>
            <p:spPr>
              <a:xfrm>
                <a:off x="5144307" y="4982130"/>
                <a:ext cx="4246675" cy="810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𝑤</m:t>
                          </m:r>
                        </m:e>
                        <m:sub>
                          <m:r>
                            <a:rPr lang="en-US" altLang="ja-JP" i="1">
                              <a:latin typeface="Cambria Math" panose="02040503050406030204" pitchFamily="18" charset="0"/>
                            </a:rPr>
                            <m:t>𝑡</m:t>
                          </m:r>
                          <m:r>
                            <a:rPr lang="en-US" altLang="ja-JP" b="0" i="1" smtClean="0">
                              <a:latin typeface="Cambria Math" panose="02040503050406030204" pitchFamily="18" charset="0"/>
                            </a:rPr>
                            <m:t>−1</m:t>
                          </m:r>
                        </m:sub>
                        <m:sup>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 </m:t>
                      </m:r>
                      <m:nary>
                        <m:naryPr>
                          <m:chr m:val="∑"/>
                          <m:ctrlPr>
                            <a:rPr lang="en-US" altLang="ja-JP" b="0" i="1" smtClean="0">
                              <a:latin typeface="Cambria Math" panose="02040503050406030204" pitchFamily="18" charset="0"/>
                              <a:ea typeface="Cambria Math" panose="02040503050406030204" pitchFamily="18" charset="0"/>
                            </a:rPr>
                          </m:ctrlPr>
                        </m:naryPr>
                        <m:sub>
                          <m:r>
                            <m:rPr>
                              <m:brk m:alnAt="23"/>
                            </m:rPr>
                            <a:rPr lang="en-US" altLang="ja-JP" b="0" i="1" smtClean="0">
                              <a:latin typeface="Cambria Math" panose="02040503050406030204" pitchFamily="18" charset="0"/>
                              <a:ea typeface="Cambria Math" panose="02040503050406030204" pitchFamily="18" charset="0"/>
                            </a:rPr>
                            <m:t>𝑗</m:t>
                          </m:r>
                          <m:r>
                            <a:rPr lang="en-US" altLang="ja-JP" b="0" i="1" smtClean="0">
                              <a:latin typeface="Cambria Math" panose="02040503050406030204" pitchFamily="18" charset="0"/>
                              <a:ea typeface="Cambria Math" panose="02040503050406030204" pitchFamily="18" charset="0"/>
                            </a:rPr>
                            <m:t>=1</m:t>
                          </m:r>
                        </m:sub>
                        <m:sup>
                          <m:r>
                            <a:rPr lang="en-US" altLang="ja-JP" b="0" i="1" smtClean="0">
                              <a:latin typeface="Cambria Math" panose="02040503050406030204" pitchFamily="18" charset="0"/>
                              <a:ea typeface="Cambria Math" panose="02040503050406030204" pitchFamily="18" charset="0"/>
                            </a:rPr>
                            <m:t>𝑁</m:t>
                          </m:r>
                        </m:sup>
                        <m:e>
                          <m:r>
                            <a:rPr lang="en-US" altLang="ja-JP" i="1">
                              <a:latin typeface="Cambria Math" panose="02040503050406030204" pitchFamily="18" charset="0"/>
                              <a:ea typeface="Cambria Math" panose="02040503050406030204" pitchFamily="18" charset="0"/>
                            </a:rPr>
                            <m:t>𝑝</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𝑚</m:t>
                              </m:r>
                            </m:e>
                            <m:sub>
                              <m:r>
                                <a:rPr lang="en-US" altLang="ja-JP" i="1">
                                  <a:latin typeface="Cambria Math" panose="02040503050406030204" pitchFamily="18" charset="0"/>
                                  <a:ea typeface="Cambria Math" panose="02040503050406030204" pitchFamily="18" charset="0"/>
                                </a:rPr>
                                <m:t>𝑡</m:t>
                              </m:r>
                              <m:r>
                                <a:rPr lang="en-US" altLang="ja-JP" i="1">
                                  <a:latin typeface="Cambria Math" panose="02040503050406030204" pitchFamily="18" charset="0"/>
                                  <a:ea typeface="Cambria Math" panose="02040503050406030204" pitchFamily="18" charset="0"/>
                                </a:rPr>
                                <m:t>−1</m:t>
                              </m:r>
                            </m:sub>
                            <m:sup>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𝑡</m:t>
                              </m:r>
                            </m:sub>
                            <m:sup>
                              <m:d>
                                <m:dPr>
                                  <m:begChr m:val="["/>
                                  <m:endChr m:val="]"/>
                                  <m:ctrlPr>
                                    <a:rPr lang="en-US" altLang="ja-JP" i="1">
                                      <a:latin typeface="Cambria Math" panose="02040503050406030204" pitchFamily="18" charset="0"/>
                                    </a:rPr>
                                  </m:ctrlPr>
                                </m:dPr>
                                <m:e>
                                  <m:r>
                                    <a:rPr lang="en-US" altLang="ja-JP" b="0" i="1" smtClean="0">
                                      <a:latin typeface="Cambria Math" panose="02040503050406030204" pitchFamily="18" charset="0"/>
                                    </a:rPr>
                                    <m:t>𝑗</m:t>
                                  </m:r>
                                </m:e>
                              </m:d>
                            </m:sup>
                          </m:sSubSup>
                          <m:r>
                            <a:rPr lang="en-US" altLang="ja-JP" i="1">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𝑝</m:t>
                          </m:r>
                          <m:r>
                            <a:rPr lang="en-US" altLang="ja-JP" i="1">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𝑡</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𝑗</m:t>
                                  </m:r>
                                </m:e>
                              </m:d>
                            </m:sup>
                          </m:sSubSup>
                          <m:r>
                            <a:rPr lang="en-US" altLang="ja-JP" i="1">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𝑡</m:t>
                              </m:r>
                              <m:r>
                                <a:rPr lang="en-US" altLang="ja-JP" b="0" i="1" smtClean="0">
                                  <a:latin typeface="Cambria Math" panose="02040503050406030204" pitchFamily="18" charset="0"/>
                                </a:rPr>
                                <m:t>−1</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e>
                      </m:nary>
                    </m:oMath>
                  </m:oMathPara>
                </a14:m>
                <a:endParaRPr lang="ja-JP" altLang="en-US" dirty="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5144307" y="4982130"/>
                <a:ext cx="4246675" cy="810222"/>
              </a:xfrm>
              <a:prstGeom prst="rect">
                <a:avLst/>
              </a:prstGeom>
              <a:blipFill rotWithShape="0">
                <a:blip r:embed="rId8"/>
                <a:stretch>
                  <a:fillRect/>
                </a:stretch>
              </a:blipFill>
            </p:spPr>
            <p:txBody>
              <a:bodyPr/>
              <a:lstStyle/>
              <a:p>
                <a:r>
                  <a:rPr lang="ja-JP" altLang="en-US">
                    <a:noFill/>
                  </a:rPr>
                  <a:t> </a:t>
                </a:r>
              </a:p>
            </p:txBody>
          </p:sp>
        </mc:Fallback>
      </mc:AlternateContent>
      <p:sp>
        <p:nvSpPr>
          <p:cNvPr id="34" name="正方形/長方形 33"/>
          <p:cNvSpPr/>
          <p:nvPr/>
        </p:nvSpPr>
        <p:spPr>
          <a:xfrm>
            <a:off x="7866376" y="5185766"/>
            <a:ext cx="1476000" cy="38322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6281416" y="5187153"/>
            <a:ext cx="1548000" cy="380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6436698" y="5573382"/>
            <a:ext cx="1209388" cy="338554"/>
          </a:xfrm>
          <a:prstGeom prst="rect">
            <a:avLst/>
          </a:prstGeom>
          <a:noFill/>
        </p:spPr>
        <p:txBody>
          <a:bodyPr wrap="square" rtlCol="0">
            <a:spAutoFit/>
          </a:bodyPr>
          <a:lstStyle/>
          <a:p>
            <a:pPr algn="ctr"/>
            <a:r>
              <a:rPr lang="ja-JP" altLang="en-US" sz="1600" dirty="0" smtClean="0">
                <a:solidFill>
                  <a:srgbClr val="FF0000"/>
                </a:solidFill>
              </a:rPr>
              <a:t>観測尤度</a:t>
            </a:r>
            <a:endParaRPr kumimoji="1" lang="ja-JP" altLang="en-US" sz="1600" dirty="0">
              <a:solidFill>
                <a:srgbClr val="FF0000"/>
              </a:solidFill>
            </a:endParaRPr>
          </a:p>
        </p:txBody>
      </p:sp>
      <p:sp>
        <p:nvSpPr>
          <p:cNvPr id="37" name="テキスト ボックス 36"/>
          <p:cNvSpPr txBox="1"/>
          <p:nvPr/>
        </p:nvSpPr>
        <p:spPr>
          <a:xfrm>
            <a:off x="7993462" y="5572774"/>
            <a:ext cx="1225339" cy="338554"/>
          </a:xfrm>
          <a:prstGeom prst="rect">
            <a:avLst/>
          </a:prstGeom>
          <a:noFill/>
        </p:spPr>
        <p:txBody>
          <a:bodyPr wrap="square" rtlCol="0">
            <a:spAutoFit/>
          </a:bodyPr>
          <a:lstStyle/>
          <a:p>
            <a:pPr algn="ctr"/>
            <a:r>
              <a:rPr lang="ja-JP" altLang="en-US" sz="1600" dirty="0" smtClean="0">
                <a:solidFill>
                  <a:srgbClr val="0070C0"/>
                </a:solidFill>
              </a:rPr>
              <a:t>動作予測</a:t>
            </a:r>
            <a:endParaRPr kumimoji="1" lang="ja-JP" altLang="en-US" sz="1600" dirty="0">
              <a:solidFill>
                <a:srgbClr val="0070C0"/>
              </a:solidFill>
            </a:endParaRPr>
          </a:p>
        </p:txBody>
      </p:sp>
      <mc:AlternateContent xmlns:mc="http://schemas.openxmlformats.org/markup-compatibility/2006" xmlns:a14="http://schemas.microsoft.com/office/drawing/2010/main">
        <mc:Choice Requires="a14">
          <p:sp>
            <p:nvSpPr>
              <p:cNvPr id="38" name="テキスト ボックス 37"/>
              <p:cNvSpPr txBox="1"/>
              <p:nvPr/>
            </p:nvSpPr>
            <p:spPr>
              <a:xfrm>
                <a:off x="5091197" y="6512128"/>
                <a:ext cx="2202141" cy="4693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𝑄</m:t>
                          </m:r>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p>
                        <m:sSupPr>
                          <m:ctrlPr>
                            <a:rPr lang="en-US" altLang="ja-JP" i="1" smtClean="0">
                              <a:latin typeface="Cambria Math" panose="02040503050406030204" pitchFamily="18" charset="0"/>
                            </a:rPr>
                          </m:ctrlPr>
                        </m:sSupPr>
                        <m:e>
                          <m:d>
                            <m:dPr>
                              <m:ctrlPr>
                                <a:rPr lang="en-US" altLang="ja-JP" i="1">
                                  <a:latin typeface="Cambria Math" panose="02040503050406030204" pitchFamily="18" charset="0"/>
                                </a:rPr>
                              </m:ctrlPr>
                            </m:dPr>
                            <m:e>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𝐻</m:t>
                                  </m:r>
                                </m:e>
                                <m:sub>
                                  <m:r>
                                    <a:rPr lang="en-US" altLang="ja-JP" i="1">
                                      <a:latin typeface="Cambria Math" panose="02040503050406030204" pitchFamily="18" charset="0"/>
                                    </a:rPr>
                                    <m:t>𝑥</m:t>
                                  </m:r>
                                </m:sub>
                                <m:sup>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rPr>
                                    <m:t>]</m:t>
                                  </m:r>
                                </m:sup>
                              </m:sSubSup>
                            </m:e>
                          </m:d>
                        </m:e>
                        <m:sup>
                          <m:r>
                            <a:rPr lang="en-US" altLang="ja-JP" b="0" i="1" smtClean="0">
                              <a:latin typeface="Cambria Math" panose="02040503050406030204" pitchFamily="18" charset="0"/>
                            </a:rPr>
                            <m:t>𝑇</m:t>
                          </m:r>
                        </m:sup>
                      </m:sSup>
                      <m:sSubSup>
                        <m:sSubSupPr>
                          <m:ctrlPr>
                            <a:rPr lang="en-US" altLang="ja-JP" i="1">
                              <a:latin typeface="Cambria Math" panose="02040503050406030204" pitchFamily="18" charset="0"/>
                            </a:rPr>
                          </m:ctrlPr>
                        </m:sSubSupPr>
                        <m:e>
                          <m:r>
                            <m:rPr>
                              <m:sty m:val="p"/>
                            </m:rPr>
                            <a:rPr lang="el-GR" altLang="ja-JP" i="1">
                              <a:latin typeface="Cambria Math" panose="02040503050406030204" pitchFamily="18" charset="0"/>
                              <a:ea typeface="Cambria Math" panose="02040503050406030204" pitchFamily="18" charset="0"/>
                            </a:rPr>
                            <m:t>Σ</m:t>
                          </m:r>
                        </m:e>
                        <m:sub>
                          <m:r>
                            <a:rPr lang="en-US" altLang="ja-JP" i="1">
                              <a:latin typeface="Cambria Math" panose="02040503050406030204" pitchFamily="18" charset="0"/>
                            </a:rPr>
                            <m:t>𝑥</m:t>
                          </m:r>
                        </m:sub>
                        <m:sup>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rPr>
                            <m:t>]</m:t>
                          </m:r>
                        </m:sup>
                      </m:sSubSup>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𝐻</m:t>
                          </m:r>
                        </m:e>
                        <m:sub>
                          <m:r>
                            <a:rPr lang="en-US" altLang="ja-JP" i="1">
                              <a:latin typeface="Cambria Math" panose="02040503050406030204" pitchFamily="18" charset="0"/>
                            </a:rPr>
                            <m:t>𝑥</m:t>
                          </m:r>
                        </m:sub>
                        <m:sup>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rPr>
                            <m:t>]</m:t>
                          </m:r>
                        </m:sup>
                      </m:sSubSup>
                    </m:oMath>
                  </m:oMathPara>
                </a14:m>
                <a:endParaRPr lang="en-US" altLang="ja-JP" i="1" dirty="0" smtClean="0">
                  <a:latin typeface="Cambria Math" panose="02040503050406030204" pitchFamily="18" charset="0"/>
                  <a:ea typeface="Cambria Math" panose="02040503050406030204" pitchFamily="18" charset="0"/>
                </a:endParaRPr>
              </a:p>
            </p:txBody>
          </p:sp>
        </mc:Choice>
        <mc:Fallback xmlns="">
          <p:sp>
            <p:nvSpPr>
              <p:cNvPr id="38" name="テキスト ボックス 37"/>
              <p:cNvSpPr txBox="1">
                <a:spLocks noRot="1" noChangeAspect="1" noMove="1" noResize="1" noEditPoints="1" noAdjustHandles="1" noChangeArrowheads="1" noChangeShapeType="1" noTextEdit="1"/>
              </p:cNvSpPr>
              <p:nvPr/>
            </p:nvSpPr>
            <p:spPr>
              <a:xfrm>
                <a:off x="5091197" y="6512128"/>
                <a:ext cx="2202141" cy="469359"/>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p:cNvSpPr txBox="1"/>
              <p:nvPr/>
            </p:nvSpPr>
            <p:spPr>
              <a:xfrm>
                <a:off x="5092512" y="6077352"/>
                <a:ext cx="525193" cy="3484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i="1">
                              <a:latin typeface="Cambria Math" panose="02040503050406030204" pitchFamily="18" charset="0"/>
                            </a:rPr>
                          </m:ctrlPr>
                        </m:sSubSupPr>
                        <m:e>
                          <m:acc>
                            <m:accPr>
                              <m:chr m:val="̂"/>
                              <m:ctrlPr>
                                <a:rPr lang="en-US" altLang="ja-JP" i="1" smtClean="0">
                                  <a:latin typeface="Cambria Math" panose="02040503050406030204" pitchFamily="18" charset="0"/>
                                </a:rPr>
                              </m:ctrlPr>
                            </m:accPr>
                            <m:e>
                              <m:r>
                                <a:rPr lang="en-US" altLang="ja-JP" i="1">
                                  <a:latin typeface="Cambria Math" panose="02040503050406030204" pitchFamily="18" charset="0"/>
                                </a:rPr>
                                <m:t>𝑧</m:t>
                              </m:r>
                            </m:e>
                          </m:acc>
                        </m:e>
                        <m:sub>
                          <m:r>
                            <a:rPr lang="en-US" altLang="ja-JP" i="1">
                              <a:latin typeface="Cambria Math" panose="02040503050406030204" pitchFamily="18" charset="0"/>
                            </a:rPr>
                            <m:t>𝑡</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oMath>
                  </m:oMathPara>
                </a14:m>
                <a:endParaRPr kumimoji="1" lang="ja-JP" altLang="en-US" dirty="0"/>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5092512" y="6077352"/>
                <a:ext cx="525193" cy="348493"/>
              </a:xfrm>
              <a:prstGeom prst="rect">
                <a:avLst/>
              </a:prstGeom>
              <a:blipFill rotWithShape="0">
                <a:blip r:embed="rId10"/>
                <a:stretch>
                  <a:fillRect t="-3509" r="-3448" b="-140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1881593" y="6608308"/>
                <a:ext cx="288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𝑄</m:t>
                          </m:r>
                        </m:e>
                        <m:sub>
                          <m:r>
                            <a:rPr lang="en-US" altLang="ja-JP" b="0" i="1" smtClean="0">
                              <a:latin typeface="Cambria Math" panose="02040503050406030204" pitchFamily="18" charset="0"/>
                              <a:ea typeface="Cambria Math" panose="02040503050406030204" pitchFamily="18" charset="0"/>
                            </a:rPr>
                            <m:t>𝑡</m:t>
                          </m:r>
                        </m:sub>
                      </m:sSub>
                    </m:oMath>
                  </m:oMathPara>
                </a14:m>
                <a:endParaRPr kumimoji="1" lang="ja-JP" altLang="en-US" dirty="0"/>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1881593" y="6608308"/>
                <a:ext cx="288862" cy="276999"/>
              </a:xfrm>
              <a:prstGeom prst="rect">
                <a:avLst/>
              </a:prstGeom>
              <a:blipFill rotWithShape="0">
                <a:blip r:embed="rId11"/>
                <a:stretch>
                  <a:fillRect l="-27660" r="-6383" b="-3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p:cNvSpPr txBox="1"/>
              <p:nvPr/>
            </p:nvSpPr>
            <p:spPr>
              <a:xfrm>
                <a:off x="1855466" y="6075492"/>
                <a:ext cx="536374" cy="3522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i="1">
                              <a:latin typeface="Cambria Math" panose="02040503050406030204" pitchFamily="18" charset="0"/>
                            </a:rPr>
                          </m:ctrlPr>
                        </m:sSubSup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𝑧</m:t>
                              </m:r>
                            </m:e>
                          </m:acc>
                        </m:e>
                        <m:sub>
                          <m:r>
                            <a:rPr lang="en-US" altLang="ja-JP" i="1">
                              <a:latin typeface="Cambria Math" panose="02040503050406030204" pitchFamily="18" charset="0"/>
                            </a:rPr>
                            <m:t>𝑡</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oMath>
                  </m:oMathPara>
                </a14:m>
                <a:endParaRPr kumimoji="1" lang="ja-JP" altLang="en-US" dirty="0"/>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1855466" y="6075492"/>
                <a:ext cx="536374" cy="352212"/>
              </a:xfrm>
              <a:prstGeom prst="rect">
                <a:avLst/>
              </a:prstGeom>
              <a:blipFill rotWithShape="0">
                <a:blip r:embed="rId12"/>
                <a:stretch>
                  <a:fillRect t="-3509" r="-3409" b="-14035"/>
                </a:stretch>
              </a:blipFill>
            </p:spPr>
            <p:txBody>
              <a:bodyPr/>
              <a:lstStyle/>
              <a:p>
                <a:r>
                  <a:rPr lang="ja-JP" altLang="en-US">
                    <a:noFill/>
                  </a:rPr>
                  <a:t> </a:t>
                </a:r>
              </a:p>
            </p:txBody>
          </p:sp>
        </mc:Fallback>
      </mc:AlternateContent>
      <p:sp>
        <p:nvSpPr>
          <p:cNvPr id="42" name="正方形/長方形 41"/>
          <p:cNvSpPr/>
          <p:nvPr/>
        </p:nvSpPr>
        <p:spPr>
          <a:xfrm>
            <a:off x="5655805" y="6510047"/>
            <a:ext cx="1584000" cy="5040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p:cNvSpPr txBox="1"/>
          <p:nvPr/>
        </p:nvSpPr>
        <p:spPr>
          <a:xfrm>
            <a:off x="7364834" y="6549653"/>
            <a:ext cx="1294303" cy="461665"/>
          </a:xfrm>
          <a:prstGeom prst="rect">
            <a:avLst/>
          </a:prstGeom>
          <a:noFill/>
        </p:spPr>
        <p:txBody>
          <a:bodyPr wrap="square" rtlCol="0">
            <a:spAutoFit/>
          </a:bodyPr>
          <a:lstStyle/>
          <a:p>
            <a:pPr algn="ctr"/>
            <a:r>
              <a:rPr lang="ja-JP" altLang="en-US" sz="1200" dirty="0" smtClean="0"/>
              <a:t>動作予測</a:t>
            </a:r>
            <a:r>
              <a:rPr lang="ja-JP" altLang="en-US" sz="1200" dirty="0"/>
              <a:t>に</a:t>
            </a:r>
            <a:r>
              <a:rPr lang="ja-JP" altLang="en-US" sz="1200" dirty="0" smtClean="0"/>
              <a:t>よる</a:t>
            </a:r>
            <a:endParaRPr lang="en-US" altLang="ja-JP" sz="1200" dirty="0" smtClean="0"/>
          </a:p>
          <a:p>
            <a:pPr algn="ctr"/>
            <a:r>
              <a:rPr lang="ja-JP" altLang="en-US" sz="1200" dirty="0" smtClean="0"/>
              <a:t>不確かさの考慮</a:t>
            </a:r>
            <a:endParaRPr kumimoji="1" lang="ja-JP" altLang="en-US" sz="1200" dirty="0"/>
          </a:p>
        </p:txBody>
      </p:sp>
      <p:sp>
        <p:nvSpPr>
          <p:cNvPr id="45" name="テキスト ボックス 44"/>
          <p:cNvSpPr txBox="1"/>
          <p:nvPr/>
        </p:nvSpPr>
        <p:spPr>
          <a:xfrm>
            <a:off x="1219789" y="6066932"/>
            <a:ext cx="832015" cy="369332"/>
          </a:xfrm>
          <a:prstGeom prst="rect">
            <a:avLst/>
          </a:prstGeom>
          <a:noFill/>
        </p:spPr>
        <p:txBody>
          <a:bodyPr wrap="square" rtlCol="0">
            <a:spAutoFit/>
          </a:bodyPr>
          <a:lstStyle/>
          <a:p>
            <a:r>
              <a:rPr lang="ja-JP" altLang="en-US" dirty="0" smtClean="0"/>
              <a:t>中心：</a:t>
            </a:r>
            <a:endParaRPr kumimoji="1" lang="ja-JP" altLang="en-US" dirty="0"/>
          </a:p>
        </p:txBody>
      </p:sp>
      <p:sp>
        <p:nvSpPr>
          <p:cNvPr id="46" name="テキスト ボックス 45"/>
          <p:cNvSpPr txBox="1"/>
          <p:nvPr/>
        </p:nvSpPr>
        <p:spPr>
          <a:xfrm>
            <a:off x="1219789" y="6562141"/>
            <a:ext cx="832015" cy="369332"/>
          </a:xfrm>
          <a:prstGeom prst="rect">
            <a:avLst/>
          </a:prstGeom>
          <a:noFill/>
        </p:spPr>
        <p:txBody>
          <a:bodyPr wrap="square" rtlCol="0">
            <a:spAutoFit/>
          </a:bodyPr>
          <a:lstStyle/>
          <a:p>
            <a:r>
              <a:rPr lang="ja-JP" altLang="en-US" dirty="0"/>
              <a:t>分散</a:t>
            </a:r>
            <a:r>
              <a:rPr lang="ja-JP" altLang="en-US" dirty="0" smtClean="0"/>
              <a:t>：</a:t>
            </a:r>
            <a:endParaRPr kumimoji="1" lang="ja-JP" altLang="en-US" dirty="0"/>
          </a:p>
        </p:txBody>
      </p:sp>
      <p:sp>
        <p:nvSpPr>
          <p:cNvPr id="47" name="テキスト ボックス 46"/>
          <p:cNvSpPr txBox="1"/>
          <p:nvPr/>
        </p:nvSpPr>
        <p:spPr>
          <a:xfrm>
            <a:off x="4417195" y="6066932"/>
            <a:ext cx="832015" cy="369332"/>
          </a:xfrm>
          <a:prstGeom prst="rect">
            <a:avLst/>
          </a:prstGeom>
          <a:noFill/>
        </p:spPr>
        <p:txBody>
          <a:bodyPr wrap="square" rtlCol="0">
            <a:spAutoFit/>
          </a:bodyPr>
          <a:lstStyle/>
          <a:p>
            <a:r>
              <a:rPr lang="ja-JP" altLang="en-US" dirty="0" smtClean="0"/>
              <a:t>中心：</a:t>
            </a:r>
            <a:endParaRPr kumimoji="1" lang="ja-JP" altLang="en-US" dirty="0"/>
          </a:p>
        </p:txBody>
      </p:sp>
      <p:sp>
        <p:nvSpPr>
          <p:cNvPr id="48" name="テキスト ボックス 47"/>
          <p:cNvSpPr txBox="1"/>
          <p:nvPr/>
        </p:nvSpPr>
        <p:spPr>
          <a:xfrm>
            <a:off x="4417195" y="6562141"/>
            <a:ext cx="832015" cy="369332"/>
          </a:xfrm>
          <a:prstGeom prst="rect">
            <a:avLst/>
          </a:prstGeom>
          <a:noFill/>
        </p:spPr>
        <p:txBody>
          <a:bodyPr wrap="square" rtlCol="0">
            <a:spAutoFit/>
          </a:bodyPr>
          <a:lstStyle/>
          <a:p>
            <a:r>
              <a:rPr lang="ja-JP" altLang="en-US" dirty="0"/>
              <a:t>分散</a:t>
            </a:r>
            <a:r>
              <a:rPr lang="ja-JP" altLang="en-US" dirty="0" smtClean="0"/>
              <a:t>：</a:t>
            </a:r>
            <a:endParaRPr kumimoji="1" lang="ja-JP" altLang="en-US" dirty="0"/>
          </a:p>
        </p:txBody>
      </p:sp>
      <p:sp>
        <p:nvSpPr>
          <p:cNvPr id="49" name="正方形/長方形 48"/>
          <p:cNvSpPr/>
          <p:nvPr/>
        </p:nvSpPr>
        <p:spPr>
          <a:xfrm>
            <a:off x="1899302" y="6061373"/>
            <a:ext cx="405590" cy="380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1880252" y="6556582"/>
            <a:ext cx="323879" cy="380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5106855" y="6073134"/>
            <a:ext cx="423737" cy="380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5121087" y="6556582"/>
            <a:ext cx="284526" cy="380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p:cNvSpPr txBox="1"/>
          <p:nvPr/>
        </p:nvSpPr>
        <p:spPr>
          <a:xfrm>
            <a:off x="1222323" y="2815266"/>
            <a:ext cx="832015" cy="369332"/>
          </a:xfrm>
          <a:prstGeom prst="rect">
            <a:avLst/>
          </a:prstGeom>
          <a:noFill/>
        </p:spPr>
        <p:txBody>
          <a:bodyPr wrap="square" rtlCol="0">
            <a:spAutoFit/>
          </a:bodyPr>
          <a:lstStyle/>
          <a:p>
            <a:r>
              <a:rPr lang="ja-JP" altLang="en-US" dirty="0" smtClean="0"/>
              <a:t>中心：</a:t>
            </a:r>
            <a:endParaRPr kumimoji="1" lang="ja-JP" altLang="en-US" dirty="0"/>
          </a:p>
        </p:txBody>
      </p:sp>
      <mc:AlternateContent xmlns:mc="http://schemas.openxmlformats.org/markup-compatibility/2006" xmlns:a14="http://schemas.microsoft.com/office/drawing/2010/main">
        <mc:Choice Requires="a14">
          <p:sp>
            <p:nvSpPr>
              <p:cNvPr id="54" name="テキスト ボックス 53"/>
              <p:cNvSpPr txBox="1"/>
              <p:nvPr/>
            </p:nvSpPr>
            <p:spPr>
              <a:xfrm>
                <a:off x="1904354" y="2832858"/>
                <a:ext cx="1798762" cy="3449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i="1">
                              <a:latin typeface="Cambria Math" panose="02040503050406030204" pitchFamily="18" charset="0"/>
                            </a:rPr>
                          </m:ctrlPr>
                        </m:sSubSupPr>
                        <m:e>
                          <m:acc>
                            <m:accPr>
                              <m:chr m:val="̂"/>
                              <m:ctrlPr>
                                <a:rPr lang="en-US" altLang="ja-JP" i="1" smtClean="0">
                                  <a:latin typeface="Cambria Math" panose="02040503050406030204" pitchFamily="18" charset="0"/>
                                </a:rPr>
                              </m:ctrlPr>
                            </m:accPr>
                            <m:e>
                              <m:r>
                                <a:rPr lang="en-US" altLang="ja-JP" i="1">
                                  <a:latin typeface="Cambria Math" panose="02040503050406030204" pitchFamily="18" charset="0"/>
                                </a:rPr>
                                <m:t>𝑥</m:t>
                              </m:r>
                            </m:e>
                          </m:acc>
                        </m:e>
                        <m:sub>
                          <m:r>
                            <a:rPr lang="en-US" altLang="ja-JP" i="1">
                              <a:latin typeface="Cambria Math" panose="02040503050406030204" pitchFamily="18" charset="0"/>
                            </a:rPr>
                            <m:t>𝑡</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𝑔</m:t>
                      </m:r>
                      <m:r>
                        <a:rPr lang="en-US" altLang="ja-JP" i="1">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𝑡</m:t>
                          </m:r>
                          <m:r>
                            <a:rPr lang="en-US" altLang="ja-JP" i="1">
                              <a:latin typeface="Cambria Math" panose="02040503050406030204" pitchFamily="18" charset="0"/>
                            </a:rPr>
                            <m:t>−1</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1904354" y="2832858"/>
                <a:ext cx="1798762" cy="344903"/>
              </a:xfrm>
              <a:prstGeom prst="rect">
                <a:avLst/>
              </a:prstGeom>
              <a:blipFill rotWithShape="0">
                <a:blip r:embed="rId13"/>
                <a:stretch>
                  <a:fillRect l="-1356" t="-3571" r="-4407" b="-26786"/>
                </a:stretch>
              </a:blipFill>
            </p:spPr>
            <p:txBody>
              <a:bodyPr/>
              <a:lstStyle/>
              <a:p>
                <a:r>
                  <a:rPr lang="ja-JP" altLang="en-US">
                    <a:noFill/>
                  </a:rPr>
                  <a:t> </a:t>
                </a:r>
              </a:p>
            </p:txBody>
          </p:sp>
        </mc:Fallback>
      </mc:AlternateContent>
      <p:sp>
        <p:nvSpPr>
          <p:cNvPr id="55" name="テキスト ボックス 54"/>
          <p:cNvSpPr txBox="1"/>
          <p:nvPr/>
        </p:nvSpPr>
        <p:spPr>
          <a:xfrm>
            <a:off x="1218478" y="3295604"/>
            <a:ext cx="832015" cy="369332"/>
          </a:xfrm>
          <a:prstGeom prst="rect">
            <a:avLst/>
          </a:prstGeom>
          <a:noFill/>
        </p:spPr>
        <p:txBody>
          <a:bodyPr wrap="square" rtlCol="0">
            <a:spAutoFit/>
          </a:bodyPr>
          <a:lstStyle/>
          <a:p>
            <a:r>
              <a:rPr lang="ja-JP" altLang="en-US" dirty="0" smtClean="0"/>
              <a:t>分散：</a:t>
            </a:r>
            <a:endParaRPr kumimoji="1" lang="ja-JP" altLang="en-US" dirty="0"/>
          </a:p>
        </p:txBody>
      </p:sp>
      <mc:AlternateContent xmlns:mc="http://schemas.openxmlformats.org/markup-compatibility/2006" xmlns:a14="http://schemas.microsoft.com/office/drawing/2010/main">
        <mc:Choice Requires="a14">
          <p:sp>
            <p:nvSpPr>
              <p:cNvPr id="56" name="テキスト ボックス 55"/>
              <p:cNvSpPr txBox="1"/>
              <p:nvPr/>
            </p:nvSpPr>
            <p:spPr>
              <a:xfrm>
                <a:off x="1919559" y="3341771"/>
                <a:ext cx="2841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𝑅</m:t>
                          </m:r>
                        </m:e>
                        <m:sub>
                          <m:r>
                            <a:rPr lang="en-US" altLang="ja-JP" i="1">
                              <a:latin typeface="Cambria Math" panose="02040503050406030204" pitchFamily="18" charset="0"/>
                            </a:rPr>
                            <m:t>𝑡</m:t>
                          </m:r>
                        </m:sub>
                      </m:sSub>
                    </m:oMath>
                  </m:oMathPara>
                </a14:m>
                <a:endParaRPr kumimoji="1" lang="ja-JP" altLang="en-US" dirty="0"/>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1919559" y="3341771"/>
                <a:ext cx="284180" cy="276999"/>
              </a:xfrm>
              <a:prstGeom prst="rect">
                <a:avLst/>
              </a:prstGeom>
              <a:blipFill rotWithShape="0">
                <a:blip r:embed="rId14"/>
                <a:stretch>
                  <a:fillRect l="-19149" r="-4255" b="-13043"/>
                </a:stretch>
              </a:blipFill>
            </p:spPr>
            <p:txBody>
              <a:bodyPr/>
              <a:lstStyle/>
              <a:p>
                <a:r>
                  <a:rPr lang="ja-JP" altLang="en-US">
                    <a:noFill/>
                  </a:rPr>
                  <a:t> </a:t>
                </a:r>
              </a:p>
            </p:txBody>
          </p:sp>
        </mc:Fallback>
      </mc:AlternateContent>
      <p:sp>
        <p:nvSpPr>
          <p:cNvPr id="57" name="正方形/長方形 56"/>
          <p:cNvSpPr/>
          <p:nvPr/>
        </p:nvSpPr>
        <p:spPr>
          <a:xfrm>
            <a:off x="1916910" y="2809707"/>
            <a:ext cx="387982" cy="38045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p:cNvSpPr txBox="1"/>
          <p:nvPr/>
        </p:nvSpPr>
        <p:spPr>
          <a:xfrm>
            <a:off x="4327888" y="2815266"/>
            <a:ext cx="832015" cy="369332"/>
          </a:xfrm>
          <a:prstGeom prst="rect">
            <a:avLst/>
          </a:prstGeom>
          <a:noFill/>
        </p:spPr>
        <p:txBody>
          <a:bodyPr wrap="square" rtlCol="0">
            <a:spAutoFit/>
          </a:bodyPr>
          <a:lstStyle/>
          <a:p>
            <a:r>
              <a:rPr lang="ja-JP" altLang="en-US" dirty="0" smtClean="0"/>
              <a:t>中心：</a:t>
            </a:r>
            <a:endParaRPr kumimoji="1" lang="ja-JP" altLang="en-US" dirty="0"/>
          </a:p>
        </p:txBody>
      </p:sp>
      <mc:AlternateContent xmlns:mc="http://schemas.openxmlformats.org/markup-compatibility/2006" xmlns:a14="http://schemas.microsoft.com/office/drawing/2010/main">
        <mc:Choice Requires="a14">
          <p:sp>
            <p:nvSpPr>
              <p:cNvPr id="60" name="テキスト ボックス 59"/>
              <p:cNvSpPr txBox="1"/>
              <p:nvPr/>
            </p:nvSpPr>
            <p:spPr>
              <a:xfrm>
                <a:off x="5030922" y="2826391"/>
                <a:ext cx="2636106" cy="3470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i="1">
                              <a:latin typeface="Cambria Math" panose="02040503050406030204" pitchFamily="18" charset="0"/>
                            </a:rPr>
                          </m:ctrlPr>
                        </m:sSubSupPr>
                        <m:e>
                          <m:r>
                            <a:rPr lang="ja-JP" altLang="en-US" i="1">
                              <a:latin typeface="Cambria Math" panose="02040503050406030204" pitchFamily="18" charset="0"/>
                              <a:ea typeface="Cambria Math" panose="02040503050406030204" pitchFamily="18" charset="0"/>
                            </a:rPr>
                            <m:t>𝜇</m:t>
                          </m:r>
                        </m:e>
                        <m:sub>
                          <m:r>
                            <a:rPr lang="en-US" altLang="ja-JP" i="1">
                              <a:latin typeface="Cambria Math" panose="02040503050406030204" pitchFamily="18" charset="0"/>
                            </a:rPr>
                            <m:t>𝑡</m:t>
                          </m:r>
                        </m:sub>
                        <m:sup>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rPr>
                          </m:ctrlPr>
                        </m:sSubSup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e>
                        <m:sub>
                          <m:r>
                            <a:rPr lang="en-US" altLang="ja-JP" i="1">
                              <a:latin typeface="Cambria Math" panose="02040503050406030204" pitchFamily="18" charset="0"/>
                            </a:rPr>
                            <m:t>𝑡</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r>
                        <a:rPr lang="en-US" altLang="ja-JP" b="0" i="1" smtClean="0">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𝐾</m:t>
                          </m:r>
                        </m:e>
                        <m:sub>
                          <m:r>
                            <a:rPr lang="en-US" altLang="ja-JP" i="1">
                              <a:latin typeface="Cambria Math" panose="02040503050406030204" pitchFamily="18" charset="0"/>
                            </a:rPr>
                            <m:t>𝑡</m:t>
                          </m:r>
                        </m:sub>
                        <m:sup>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acc>
                            <m:accPr>
                              <m:chr m:val="̂"/>
                              <m:ctrlPr>
                                <a:rPr lang="en-US" altLang="ja-JP"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𝑧</m:t>
                              </m:r>
                            </m:e>
                          </m:acc>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5030922" y="2826391"/>
                <a:ext cx="2636106" cy="347083"/>
              </a:xfrm>
              <a:prstGeom prst="rect">
                <a:avLst/>
              </a:prstGeom>
              <a:blipFill rotWithShape="0">
                <a:blip r:embed="rId15"/>
                <a:stretch>
                  <a:fillRect l="-1617" t="-3509" r="-5081" b="-24561"/>
                </a:stretch>
              </a:blipFill>
            </p:spPr>
            <p:txBody>
              <a:bodyPr/>
              <a:lstStyle/>
              <a:p>
                <a:r>
                  <a:rPr lang="ja-JP" altLang="en-US">
                    <a:noFill/>
                  </a:rPr>
                  <a:t> </a:t>
                </a:r>
              </a:p>
            </p:txBody>
          </p:sp>
        </mc:Fallback>
      </mc:AlternateContent>
      <p:sp>
        <p:nvSpPr>
          <p:cNvPr id="61" name="テキスト ボックス 60"/>
          <p:cNvSpPr txBox="1"/>
          <p:nvPr/>
        </p:nvSpPr>
        <p:spPr>
          <a:xfrm>
            <a:off x="4324043" y="3295604"/>
            <a:ext cx="832015" cy="369332"/>
          </a:xfrm>
          <a:prstGeom prst="rect">
            <a:avLst/>
          </a:prstGeom>
          <a:noFill/>
        </p:spPr>
        <p:txBody>
          <a:bodyPr wrap="square" rtlCol="0">
            <a:spAutoFit/>
          </a:bodyPr>
          <a:lstStyle/>
          <a:p>
            <a:r>
              <a:rPr lang="ja-JP" altLang="en-US" dirty="0" smtClean="0"/>
              <a:t>分散：</a:t>
            </a:r>
            <a:endParaRPr kumimoji="1" lang="ja-JP" altLang="en-US" dirty="0"/>
          </a:p>
        </p:txBody>
      </p:sp>
      <mc:AlternateContent xmlns:mc="http://schemas.openxmlformats.org/markup-compatibility/2006" xmlns:a14="http://schemas.microsoft.com/office/drawing/2010/main">
        <mc:Choice Requires="a14">
          <p:sp>
            <p:nvSpPr>
              <p:cNvPr id="62" name="テキスト ボックス 61"/>
              <p:cNvSpPr txBox="1"/>
              <p:nvPr/>
            </p:nvSpPr>
            <p:spPr>
              <a:xfrm>
                <a:off x="5025124" y="3304869"/>
                <a:ext cx="2416815" cy="350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i="1" smtClean="0">
                              <a:latin typeface="Cambria Math" panose="02040503050406030204" pitchFamily="18" charset="0"/>
                            </a:rPr>
                          </m:ctrlPr>
                        </m:sSubSupPr>
                        <m:e>
                          <m:r>
                            <m:rPr>
                              <m:sty m:val="p"/>
                            </m:rPr>
                            <a:rPr lang="el-GR" altLang="ja-JP" i="1" smtClean="0">
                              <a:latin typeface="Cambria Math" panose="02040503050406030204" pitchFamily="18" charset="0"/>
                              <a:ea typeface="Cambria Math" panose="02040503050406030204" pitchFamily="18" charset="0"/>
                            </a:rPr>
                            <m:t>Σ</m:t>
                          </m:r>
                        </m:e>
                        <m:sub>
                          <m:r>
                            <a:rPr lang="en-US" altLang="ja-JP" i="1">
                              <a:latin typeface="Cambria Math" panose="02040503050406030204" pitchFamily="18" charset="0"/>
                            </a:rPr>
                            <m:t>𝑡</m:t>
                          </m:r>
                        </m:sub>
                        <m:sup>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rPr>
                            <m:t>]</m:t>
                          </m:r>
                        </m:sup>
                      </m:sSubSup>
                      <m:r>
                        <a:rPr lang="en-US" altLang="ja-JP" b="0" i="1" smtClean="0">
                          <a:latin typeface="Cambria Math" panose="02040503050406030204" pitchFamily="18" charset="0"/>
                        </a:rPr>
                        <m:t>=(</m:t>
                      </m:r>
                      <m:r>
                        <a:rPr lang="en-US" altLang="ja-JP" b="0" i="1" smtClean="0">
                          <a:latin typeface="Cambria Math" panose="02040503050406030204" pitchFamily="18" charset="0"/>
                        </a:rPr>
                        <m:t>𝐼</m:t>
                      </m:r>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𝐾</m:t>
                          </m:r>
                        </m:e>
                        <m:sub>
                          <m:r>
                            <a:rPr lang="en-US" altLang="ja-JP" i="1">
                              <a:latin typeface="Cambria Math" panose="02040503050406030204" pitchFamily="18" charset="0"/>
                            </a:rPr>
                            <m:t>𝑡</m:t>
                          </m:r>
                        </m:sub>
                        <m:sup>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rPr>
                            <m:t>]</m:t>
                          </m:r>
                        </m:sup>
                      </m:sSubSup>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𝐻</m:t>
                          </m:r>
                        </m:e>
                        <m:sub>
                          <m:r>
                            <a:rPr lang="en-US" altLang="ja-JP" i="1">
                              <a:latin typeface="Cambria Math" panose="02040503050406030204" pitchFamily="18" charset="0"/>
                            </a:rPr>
                            <m:t>𝑥</m:t>
                          </m:r>
                        </m:sub>
                        <m:sup>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rPr>
                            <m:t>]</m:t>
                          </m:r>
                        </m:sup>
                      </m:sSubSup>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𝑅</m:t>
                          </m:r>
                        </m:e>
                        <m:sub>
                          <m:r>
                            <a:rPr lang="en-US" altLang="ja-JP" i="1">
                              <a:latin typeface="Cambria Math" panose="02040503050406030204" pitchFamily="18" charset="0"/>
                              <a:ea typeface="Cambria Math" panose="02040503050406030204" pitchFamily="18" charset="0"/>
                            </a:rPr>
                            <m:t>𝑡</m:t>
                          </m:r>
                        </m:sub>
                      </m:sSub>
                    </m:oMath>
                  </m:oMathPara>
                </a14:m>
                <a:endParaRPr kumimoji="1" lang="ja-JP" altLang="en-US" dirty="0"/>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5025124" y="3304869"/>
                <a:ext cx="2416815" cy="350802"/>
              </a:xfrm>
              <a:prstGeom prst="rect">
                <a:avLst/>
              </a:prstGeom>
              <a:blipFill rotWithShape="0">
                <a:blip r:embed="rId16"/>
                <a:stretch>
                  <a:fillRect l="-252" t="-3448" b="-22414"/>
                </a:stretch>
              </a:blipFill>
            </p:spPr>
            <p:txBody>
              <a:bodyPr/>
              <a:lstStyle/>
              <a:p>
                <a:r>
                  <a:rPr lang="ja-JP" altLang="en-US">
                    <a:noFill/>
                  </a:rPr>
                  <a:t> </a:t>
                </a:r>
              </a:p>
            </p:txBody>
          </p:sp>
        </mc:Fallback>
      </mc:AlternateContent>
      <p:sp>
        <p:nvSpPr>
          <p:cNvPr id="64" name="正方形/長方形 63"/>
          <p:cNvSpPr/>
          <p:nvPr/>
        </p:nvSpPr>
        <p:spPr>
          <a:xfrm>
            <a:off x="7129627" y="3290045"/>
            <a:ext cx="288000" cy="38045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5" name="テキスト ボックス 64"/>
              <p:cNvSpPr txBox="1"/>
              <p:nvPr/>
            </p:nvSpPr>
            <p:spPr>
              <a:xfrm>
                <a:off x="8935698" y="3175782"/>
                <a:ext cx="1096647" cy="212046"/>
              </a:xfrm>
              <a:prstGeom prst="rect">
                <a:avLst/>
              </a:prstGeom>
              <a:noFill/>
            </p:spPr>
            <p:txBody>
              <a:bodyPr wrap="none" lIns="0" tIns="0" rIns="0" bIns="0" rtlCol="0">
                <a:spAutoFit/>
              </a:bodyPr>
              <a:lstStyle/>
              <a:p>
                <a14:m>
                  <m:oMath xmlns:m="http://schemas.openxmlformats.org/officeDocument/2006/math">
                    <m:sSubSup>
                      <m:sSubSupPr>
                        <m:ctrlPr>
                          <a:rPr lang="en-US" altLang="ja-JP" sz="1100" i="1">
                            <a:latin typeface="Cambria Math" panose="02040503050406030204" pitchFamily="18" charset="0"/>
                          </a:rPr>
                        </m:ctrlPr>
                      </m:sSubSupPr>
                      <m:e>
                        <m:r>
                          <a:rPr lang="en-US" altLang="ja-JP" sz="1100" b="0" i="1" smtClean="0">
                            <a:latin typeface="Cambria Math" panose="02040503050406030204" pitchFamily="18" charset="0"/>
                          </a:rPr>
                          <m:t>𝐾</m:t>
                        </m:r>
                      </m:e>
                      <m:sub>
                        <m:r>
                          <a:rPr lang="en-US" altLang="ja-JP" sz="1100" b="0" i="1" smtClean="0">
                            <a:latin typeface="Cambria Math" panose="02040503050406030204" pitchFamily="18" charset="0"/>
                          </a:rPr>
                          <m:t>𝑡</m:t>
                        </m:r>
                      </m:sub>
                      <m:sup>
                        <m:r>
                          <a:rPr lang="en-US" altLang="ja-JP" sz="1100" i="1">
                            <a:latin typeface="Cambria Math" panose="02040503050406030204" pitchFamily="18" charset="0"/>
                          </a:rPr>
                          <m:t>[</m:t>
                        </m:r>
                        <m:r>
                          <a:rPr lang="en-US" altLang="ja-JP" sz="1100" i="1">
                            <a:latin typeface="Cambria Math" panose="02040503050406030204" pitchFamily="18" charset="0"/>
                          </a:rPr>
                          <m:t>𝑘</m:t>
                        </m:r>
                        <m:r>
                          <a:rPr lang="en-US" altLang="ja-JP" sz="1100" i="1">
                            <a:latin typeface="Cambria Math" panose="02040503050406030204" pitchFamily="18" charset="0"/>
                          </a:rPr>
                          <m:t>]</m:t>
                        </m:r>
                      </m:sup>
                    </m:sSubSup>
                    <m:r>
                      <a:rPr lang="en-US" altLang="ja-JP" sz="1100" b="0" i="1" smtClean="0">
                        <a:latin typeface="Cambria Math" panose="02040503050406030204" pitchFamily="18" charset="0"/>
                        <a:ea typeface="Cambria Math" panose="02040503050406030204" pitchFamily="18" charset="0"/>
                      </a:rPr>
                      <m:t>=</m:t>
                    </m:r>
                    <m:sSub>
                      <m:sSubPr>
                        <m:ctrlPr>
                          <a:rPr lang="en-US" altLang="ja-JP" sz="1100" i="1">
                            <a:latin typeface="Cambria Math" panose="02040503050406030204" pitchFamily="18" charset="0"/>
                            <a:ea typeface="Cambria Math" panose="02040503050406030204" pitchFamily="18" charset="0"/>
                          </a:rPr>
                        </m:ctrlPr>
                      </m:sSubPr>
                      <m:e>
                        <m:r>
                          <a:rPr lang="en-US" altLang="ja-JP" sz="1100" b="0" i="1" smtClean="0">
                            <a:latin typeface="Cambria Math" panose="02040503050406030204" pitchFamily="18" charset="0"/>
                            <a:ea typeface="Cambria Math" panose="02040503050406030204" pitchFamily="18" charset="0"/>
                          </a:rPr>
                          <m:t>𝑅</m:t>
                        </m:r>
                      </m:e>
                      <m:sub>
                        <m:r>
                          <a:rPr lang="en-US" altLang="ja-JP" sz="1100" i="1">
                            <a:latin typeface="Cambria Math" panose="02040503050406030204" pitchFamily="18" charset="0"/>
                            <a:ea typeface="Cambria Math" panose="02040503050406030204" pitchFamily="18" charset="0"/>
                          </a:rPr>
                          <m:t>𝑡</m:t>
                        </m:r>
                      </m:sub>
                    </m:sSub>
                    <m:sSubSup>
                      <m:sSubSupPr>
                        <m:ctrlPr>
                          <a:rPr lang="en-US" altLang="ja-JP" sz="1100" i="1" smtClean="0">
                            <a:latin typeface="Cambria Math" panose="02040503050406030204" pitchFamily="18" charset="0"/>
                          </a:rPr>
                        </m:ctrlPr>
                      </m:sSubSupPr>
                      <m:e>
                        <m:r>
                          <a:rPr lang="en-US" altLang="ja-JP" sz="1100" i="1">
                            <a:latin typeface="Cambria Math" panose="02040503050406030204" pitchFamily="18" charset="0"/>
                          </a:rPr>
                          <m:t>𝐻</m:t>
                        </m:r>
                      </m:e>
                      <m:sub>
                        <m:r>
                          <a:rPr lang="en-US" altLang="ja-JP" sz="1100" i="1">
                            <a:latin typeface="Cambria Math" panose="02040503050406030204" pitchFamily="18" charset="0"/>
                          </a:rPr>
                          <m:t>𝑥</m:t>
                        </m:r>
                      </m:sub>
                      <m:sup>
                        <m:r>
                          <a:rPr lang="en-US" altLang="ja-JP" sz="1100" i="1">
                            <a:latin typeface="Cambria Math" panose="02040503050406030204" pitchFamily="18" charset="0"/>
                          </a:rPr>
                          <m:t>[</m:t>
                        </m:r>
                        <m:r>
                          <a:rPr lang="en-US" altLang="ja-JP" sz="1100" i="1">
                            <a:latin typeface="Cambria Math" panose="02040503050406030204" pitchFamily="18" charset="0"/>
                          </a:rPr>
                          <m:t>𝑘</m:t>
                        </m:r>
                        <m:r>
                          <a:rPr lang="en-US" altLang="ja-JP" sz="1100" i="1">
                            <a:latin typeface="Cambria Math" panose="02040503050406030204" pitchFamily="18" charset="0"/>
                          </a:rPr>
                          <m:t>]</m:t>
                        </m:r>
                      </m:sup>
                    </m:sSubSup>
                    <m:sSubSup>
                      <m:sSubSupPr>
                        <m:ctrlPr>
                          <a:rPr lang="en-US" altLang="ja-JP" sz="1100" i="1">
                            <a:latin typeface="Cambria Math" panose="02040503050406030204" pitchFamily="18" charset="0"/>
                            <a:ea typeface="Cambria Math" panose="02040503050406030204" pitchFamily="18" charset="0"/>
                          </a:rPr>
                        </m:ctrlPr>
                      </m:sSubSupPr>
                      <m:e>
                        <m:r>
                          <a:rPr lang="en-US" altLang="ja-JP" sz="1100" i="1">
                            <a:latin typeface="Cambria Math" panose="02040503050406030204" pitchFamily="18" charset="0"/>
                            <a:ea typeface="Cambria Math" panose="02040503050406030204" pitchFamily="18" charset="0"/>
                          </a:rPr>
                          <m:t>𝑄</m:t>
                        </m:r>
                      </m:e>
                      <m:sub>
                        <m:r>
                          <a:rPr lang="en-US" altLang="ja-JP" sz="1100" i="1">
                            <a:latin typeface="Cambria Math" panose="02040503050406030204" pitchFamily="18" charset="0"/>
                            <a:ea typeface="Cambria Math" panose="02040503050406030204" pitchFamily="18" charset="0"/>
                          </a:rPr>
                          <m:t>𝑡</m:t>
                        </m:r>
                      </m:sub>
                      <m:sup>
                        <m:r>
                          <a:rPr lang="en-US" altLang="ja-JP" sz="1100" b="0" i="1" smtClean="0">
                            <a:latin typeface="Cambria Math" panose="02040503050406030204" pitchFamily="18" charset="0"/>
                            <a:ea typeface="Cambria Math" panose="02040503050406030204" pitchFamily="18" charset="0"/>
                          </a:rPr>
                          <m:t>−1</m:t>
                        </m:r>
                      </m:sup>
                    </m:sSubSup>
                  </m:oMath>
                </a14:m>
                <a:r>
                  <a:rPr kumimoji="1" lang="en-US" altLang="ja-JP" sz="1100" dirty="0" smtClean="0"/>
                  <a:t>,</a:t>
                </a:r>
                <a:endParaRPr kumimoji="1" lang="ja-JP" altLang="en-US" sz="1100" dirty="0"/>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8935698" y="3175782"/>
                <a:ext cx="1096647" cy="212046"/>
              </a:xfrm>
              <a:prstGeom prst="rect">
                <a:avLst/>
              </a:prstGeom>
              <a:blipFill rotWithShape="0">
                <a:blip r:embed="rId17"/>
                <a:stretch>
                  <a:fillRect l="-4444" t="-8571" r="-6667" b="-342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p:cNvSpPr txBox="1"/>
              <p:nvPr/>
            </p:nvSpPr>
            <p:spPr>
              <a:xfrm>
                <a:off x="8935698" y="3446978"/>
                <a:ext cx="1044439" cy="2128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100" i="1" smtClean="0">
                              <a:latin typeface="Cambria Math" panose="02040503050406030204" pitchFamily="18" charset="0"/>
                              <a:ea typeface="Cambria Math" panose="02040503050406030204" pitchFamily="18" charset="0"/>
                            </a:rPr>
                          </m:ctrlPr>
                        </m:sSubPr>
                        <m:e>
                          <m:acc>
                            <m:accPr>
                              <m:chr m:val="̂"/>
                              <m:ctrlPr>
                                <a:rPr lang="en-US" altLang="ja-JP" sz="1100" i="1">
                                  <a:latin typeface="Cambria Math" panose="02040503050406030204" pitchFamily="18" charset="0"/>
                                  <a:ea typeface="Cambria Math" panose="02040503050406030204" pitchFamily="18" charset="0"/>
                                </a:rPr>
                              </m:ctrlPr>
                            </m:accPr>
                            <m:e>
                              <m:r>
                                <a:rPr lang="en-US" altLang="ja-JP" sz="1100" i="1">
                                  <a:latin typeface="Cambria Math" panose="02040503050406030204" pitchFamily="18" charset="0"/>
                                  <a:ea typeface="Cambria Math" panose="02040503050406030204" pitchFamily="18" charset="0"/>
                                </a:rPr>
                                <m:t>𝑧</m:t>
                              </m:r>
                            </m:e>
                          </m:acc>
                        </m:e>
                        <m:sub>
                          <m:r>
                            <a:rPr lang="en-US" altLang="ja-JP" sz="1100" i="1">
                              <a:latin typeface="Cambria Math" panose="02040503050406030204" pitchFamily="18" charset="0"/>
                              <a:ea typeface="Cambria Math" panose="02040503050406030204" pitchFamily="18" charset="0"/>
                            </a:rPr>
                            <m:t>𝑡</m:t>
                          </m:r>
                        </m:sub>
                      </m:sSub>
                      <m:r>
                        <a:rPr lang="en-US" altLang="ja-JP" sz="1100" b="0" i="1" smtClean="0">
                          <a:latin typeface="Cambria Math" panose="02040503050406030204" pitchFamily="18" charset="0"/>
                          <a:ea typeface="Cambria Math" panose="02040503050406030204" pitchFamily="18" charset="0"/>
                        </a:rPr>
                        <m:t>=</m:t>
                      </m:r>
                      <m:r>
                        <a:rPr lang="en-US" altLang="ja-JP" sz="1100" i="1">
                          <a:latin typeface="Cambria Math" panose="02040503050406030204" pitchFamily="18" charset="0"/>
                          <a:ea typeface="Cambria Math" panose="02040503050406030204" pitchFamily="18" charset="0"/>
                        </a:rPr>
                        <m:t>h</m:t>
                      </m:r>
                      <m:r>
                        <a:rPr lang="en-US" altLang="ja-JP" sz="1100" i="1">
                          <a:latin typeface="Cambria Math" panose="02040503050406030204" pitchFamily="18" charset="0"/>
                          <a:ea typeface="Cambria Math" panose="02040503050406030204" pitchFamily="18" charset="0"/>
                        </a:rPr>
                        <m:t>(</m:t>
                      </m:r>
                      <m:sSubSup>
                        <m:sSubSupPr>
                          <m:ctrlPr>
                            <a:rPr lang="en-US" altLang="ja-JP" sz="1100" i="1">
                              <a:latin typeface="Cambria Math" panose="02040503050406030204" pitchFamily="18" charset="0"/>
                              <a:ea typeface="Cambria Math" panose="02040503050406030204" pitchFamily="18" charset="0"/>
                            </a:rPr>
                          </m:ctrlPr>
                        </m:sSubSupPr>
                        <m:e>
                          <m:r>
                            <a:rPr lang="en-US" altLang="ja-JP" sz="1100" i="1">
                              <a:latin typeface="Cambria Math" panose="02040503050406030204" pitchFamily="18" charset="0"/>
                              <a:ea typeface="Cambria Math" panose="02040503050406030204" pitchFamily="18" charset="0"/>
                            </a:rPr>
                            <m:t>𝑚</m:t>
                          </m:r>
                        </m:e>
                        <m:sub>
                          <m:r>
                            <a:rPr lang="en-US" altLang="ja-JP" sz="1100" i="1">
                              <a:latin typeface="Cambria Math" panose="02040503050406030204" pitchFamily="18" charset="0"/>
                              <a:ea typeface="Cambria Math" panose="02040503050406030204" pitchFamily="18" charset="0"/>
                            </a:rPr>
                            <m:t>𝑡</m:t>
                          </m:r>
                          <m:r>
                            <a:rPr lang="en-US" altLang="ja-JP" sz="1100" i="1">
                              <a:latin typeface="Cambria Math" panose="02040503050406030204" pitchFamily="18" charset="0"/>
                              <a:ea typeface="Cambria Math" panose="02040503050406030204" pitchFamily="18" charset="0"/>
                            </a:rPr>
                            <m:t>−1</m:t>
                          </m:r>
                        </m:sub>
                        <m:sup>
                          <m:r>
                            <a:rPr lang="en-US" altLang="ja-JP" sz="1100" i="1">
                              <a:latin typeface="Cambria Math" panose="02040503050406030204" pitchFamily="18" charset="0"/>
                              <a:ea typeface="Cambria Math" panose="02040503050406030204" pitchFamily="18" charset="0"/>
                            </a:rPr>
                            <m:t>[</m:t>
                          </m:r>
                          <m:r>
                            <a:rPr lang="en-US" altLang="ja-JP" sz="1100" i="1">
                              <a:latin typeface="Cambria Math" panose="02040503050406030204" pitchFamily="18" charset="0"/>
                              <a:ea typeface="Cambria Math" panose="02040503050406030204" pitchFamily="18" charset="0"/>
                            </a:rPr>
                            <m:t>𝑘</m:t>
                          </m:r>
                          <m:r>
                            <a:rPr lang="en-US" altLang="ja-JP" sz="1100" i="1">
                              <a:latin typeface="Cambria Math" panose="02040503050406030204" pitchFamily="18" charset="0"/>
                              <a:ea typeface="Cambria Math" panose="02040503050406030204" pitchFamily="18" charset="0"/>
                            </a:rPr>
                            <m:t>]</m:t>
                          </m:r>
                        </m:sup>
                      </m:sSubSup>
                      <m:r>
                        <a:rPr lang="en-US" altLang="ja-JP" sz="1100" i="1">
                          <a:latin typeface="Cambria Math" panose="02040503050406030204" pitchFamily="18" charset="0"/>
                        </a:rPr>
                        <m:t>,</m:t>
                      </m:r>
                      <m:sSub>
                        <m:sSubPr>
                          <m:ctrlPr>
                            <a:rPr lang="en-US" altLang="ja-JP" sz="1100" i="1">
                              <a:latin typeface="Cambria Math" panose="02040503050406030204" pitchFamily="18" charset="0"/>
                              <a:ea typeface="Cambria Math" panose="02040503050406030204" pitchFamily="18" charset="0"/>
                            </a:rPr>
                          </m:ctrlPr>
                        </m:sSubPr>
                        <m:e>
                          <m:acc>
                            <m:accPr>
                              <m:chr m:val="̂"/>
                              <m:ctrlPr>
                                <a:rPr lang="en-US" altLang="ja-JP" sz="1100" i="1">
                                  <a:latin typeface="Cambria Math" panose="02040503050406030204" pitchFamily="18" charset="0"/>
                                  <a:ea typeface="Cambria Math" panose="02040503050406030204" pitchFamily="18" charset="0"/>
                                </a:rPr>
                              </m:ctrlPr>
                            </m:accPr>
                            <m:e>
                              <m:r>
                                <a:rPr lang="en-US" altLang="ja-JP" sz="1100" i="1">
                                  <a:latin typeface="Cambria Math" panose="02040503050406030204" pitchFamily="18" charset="0"/>
                                  <a:ea typeface="Cambria Math" panose="02040503050406030204" pitchFamily="18" charset="0"/>
                                </a:rPr>
                                <m:t>𝑥</m:t>
                              </m:r>
                            </m:e>
                          </m:acc>
                        </m:e>
                        <m:sub>
                          <m:r>
                            <a:rPr lang="en-US" altLang="ja-JP" sz="1100" i="1">
                              <a:latin typeface="Cambria Math" panose="02040503050406030204" pitchFamily="18" charset="0"/>
                              <a:ea typeface="Cambria Math" panose="02040503050406030204" pitchFamily="18" charset="0"/>
                            </a:rPr>
                            <m:t>𝑡</m:t>
                          </m:r>
                        </m:sub>
                      </m:sSub>
                      <m:r>
                        <a:rPr lang="en-US" altLang="ja-JP" sz="1100" i="1">
                          <a:latin typeface="Cambria Math" panose="02040503050406030204" pitchFamily="18" charset="0"/>
                          <a:ea typeface="Cambria Math" panose="02040503050406030204" pitchFamily="18" charset="0"/>
                        </a:rPr>
                        <m:t>)</m:t>
                      </m:r>
                    </m:oMath>
                  </m:oMathPara>
                </a14:m>
                <a:endParaRPr kumimoji="1" lang="ja-JP" altLang="en-US" sz="1100" dirty="0"/>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8935698" y="3446978"/>
                <a:ext cx="1044439" cy="212879"/>
              </a:xfrm>
              <a:prstGeom prst="rect">
                <a:avLst/>
              </a:prstGeom>
              <a:blipFill rotWithShape="0">
                <a:blip r:embed="rId18"/>
                <a:stretch>
                  <a:fillRect l="-585" t="-5714" r="-7018" b="-22857"/>
                </a:stretch>
              </a:blipFill>
            </p:spPr>
            <p:txBody>
              <a:bodyPr/>
              <a:lstStyle/>
              <a:p>
                <a:r>
                  <a:rPr lang="ja-JP" altLang="en-US">
                    <a:noFill/>
                  </a:rPr>
                  <a:t> </a:t>
                </a:r>
              </a:p>
            </p:txBody>
          </p:sp>
        </mc:Fallback>
      </mc:AlternateContent>
      <p:sp>
        <p:nvSpPr>
          <p:cNvPr id="67" name="正方形/長方形 66"/>
          <p:cNvSpPr/>
          <p:nvPr/>
        </p:nvSpPr>
        <p:spPr>
          <a:xfrm>
            <a:off x="6337726" y="2809707"/>
            <a:ext cx="1300493" cy="380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6196674" y="3290045"/>
            <a:ext cx="828000" cy="380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p:cNvSpPr txBox="1"/>
              <p:nvPr/>
            </p:nvSpPr>
            <p:spPr>
              <a:xfrm>
                <a:off x="7756063" y="-316952"/>
                <a:ext cx="3383619" cy="562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i="1" smtClean="0">
                              <a:latin typeface="Cambria Math" panose="02040503050406030204" pitchFamily="18" charset="0"/>
                            </a:rPr>
                          </m:ctrlPr>
                        </m:sSubSupPr>
                        <m:e>
                          <m:r>
                            <m:rPr>
                              <m:sty m:val="p"/>
                            </m:rPr>
                            <a:rPr lang="el-GR" altLang="ja-JP" i="1">
                              <a:latin typeface="Cambria Math" panose="02040503050406030204" pitchFamily="18" charset="0"/>
                              <a:ea typeface="Cambria Math" panose="02040503050406030204" pitchFamily="18" charset="0"/>
                            </a:rPr>
                            <m:t>Σ</m:t>
                          </m:r>
                        </m:e>
                        <m:sub>
                          <m:r>
                            <a:rPr lang="en-US" altLang="ja-JP" i="1">
                              <a:latin typeface="Cambria Math" panose="02040503050406030204" pitchFamily="18" charset="0"/>
                            </a:rPr>
                            <m:t>𝑥</m:t>
                          </m:r>
                        </m:sub>
                        <m:sup>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d>
                            <m:dPr>
                              <m:begChr m:val="["/>
                              <m:endChr m:val="]"/>
                              <m:ctrlPr>
                                <a:rPr lang="en-US" altLang="ja-JP" i="1">
                                  <a:latin typeface="Cambria Math" panose="02040503050406030204" pitchFamily="18" charset="0"/>
                                  <a:ea typeface="Cambria Math" panose="02040503050406030204" pitchFamily="18" charset="0"/>
                                </a:rPr>
                              </m:ctrlPr>
                            </m:dPr>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𝐻</m:t>
                                          </m:r>
                                        </m:e>
                                        <m:sub>
                                          <m:r>
                                            <a:rPr lang="en-US" altLang="ja-JP" i="1">
                                              <a:latin typeface="Cambria Math" panose="02040503050406030204" pitchFamily="18" charset="0"/>
                                            </a:rPr>
                                            <m:t>𝑥</m:t>
                                          </m:r>
                                        </m:sub>
                                        <m:sup>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rPr>
                                            <m:t>]</m:t>
                                          </m:r>
                                        </m:sup>
                                      </m:sSubSup>
                                    </m:e>
                                  </m:d>
                                </m:e>
                                <m:sup>
                                  <m:r>
                                    <a:rPr lang="en-US" altLang="ja-JP" i="1">
                                      <a:latin typeface="Cambria Math" panose="02040503050406030204" pitchFamily="18" charset="0"/>
                                    </a:rPr>
                                    <m:t>𝑇</m:t>
                                  </m:r>
                                </m:sup>
                              </m:sSup>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𝑄</m:t>
                                  </m:r>
                                </m:e>
                                <m:sub>
                                  <m:r>
                                    <a:rPr lang="en-US" altLang="ja-JP" i="1">
                                      <a:latin typeface="Cambria Math" panose="02040503050406030204" pitchFamily="18" charset="0"/>
                                      <a:ea typeface="Cambria Math" panose="02040503050406030204" pitchFamily="18" charset="0"/>
                                    </a:rPr>
                                    <m:t>𝑡</m:t>
                                  </m:r>
                                </m:sub>
                                <m:sup>
                                  <m:r>
                                    <a:rPr lang="en-US" altLang="ja-JP" i="1">
                                      <a:latin typeface="Cambria Math" panose="02040503050406030204" pitchFamily="18" charset="0"/>
                                      <a:ea typeface="Cambria Math" panose="02040503050406030204" pitchFamily="18" charset="0"/>
                                    </a:rPr>
                                    <m:t>−1</m:t>
                                  </m:r>
                                </m:sup>
                              </m:sSubSup>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𝐻</m:t>
                                  </m:r>
                                </m:e>
                                <m:sub>
                                  <m:r>
                                    <a:rPr lang="en-US" altLang="ja-JP" i="1">
                                      <a:latin typeface="Cambria Math" panose="02040503050406030204" pitchFamily="18" charset="0"/>
                                    </a:rPr>
                                    <m:t>𝑥</m:t>
                                  </m:r>
                                </m:sub>
                                <m:sup>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rPr>
                                    <m:t>]</m:t>
                                  </m:r>
                                </m:sup>
                              </m:sSubSup>
                              <m:r>
                                <a:rPr lang="en-US" altLang="ja-JP" i="1">
                                  <a:latin typeface="Cambria Math" panose="02040503050406030204" pitchFamily="18" charset="0"/>
                                </a:rPr>
                                <m:t>+</m:t>
                              </m:r>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𝑅</m:t>
                                  </m:r>
                                </m:e>
                                <m:sub>
                                  <m:r>
                                    <a:rPr lang="en-US" altLang="ja-JP" i="1">
                                      <a:latin typeface="Cambria Math" panose="02040503050406030204" pitchFamily="18" charset="0"/>
                                      <a:ea typeface="Cambria Math" panose="02040503050406030204" pitchFamily="18" charset="0"/>
                                    </a:rPr>
                                    <m:t>𝑡</m:t>
                                  </m:r>
                                </m:sub>
                                <m:sup>
                                  <m:r>
                                    <a:rPr lang="en-US" altLang="ja-JP" i="1">
                                      <a:latin typeface="Cambria Math" panose="02040503050406030204" pitchFamily="18" charset="0"/>
                                      <a:ea typeface="Cambria Math" panose="02040503050406030204" pitchFamily="18" charset="0"/>
                                    </a:rPr>
                                    <m:t>−1</m:t>
                                  </m:r>
                                </m:sup>
                              </m:sSubSup>
                            </m:e>
                          </m:d>
                        </m:e>
                        <m:sup>
                          <m:r>
                            <a:rPr lang="en-US" altLang="ja-JP" b="0" i="1" smtClean="0">
                              <a:latin typeface="Cambria Math" panose="02040503050406030204" pitchFamily="18" charset="0"/>
                              <a:ea typeface="Cambria Math" panose="02040503050406030204" pitchFamily="18" charset="0"/>
                            </a:rPr>
                            <m:t>−1</m:t>
                          </m:r>
                        </m:sup>
                      </m:sSup>
                    </m:oMath>
                  </m:oMathPara>
                </a14:m>
                <a:endParaRPr kumimoji="1" lang="ja-JP" altLang="en-US" dirty="0"/>
              </a:p>
            </p:txBody>
          </p:sp>
        </mc:Choice>
        <mc:Fallback xmlns="">
          <p:sp>
            <p:nvSpPr>
              <p:cNvPr id="69" name="テキスト ボックス 68"/>
              <p:cNvSpPr txBox="1">
                <a:spLocks noRot="1" noChangeAspect="1" noMove="1" noResize="1" noEditPoints="1" noAdjustHandles="1" noChangeArrowheads="1" noChangeShapeType="1" noTextEdit="1"/>
              </p:cNvSpPr>
              <p:nvPr/>
            </p:nvSpPr>
            <p:spPr>
              <a:xfrm>
                <a:off x="7756063" y="-316952"/>
                <a:ext cx="3383619" cy="562718"/>
              </a:xfrm>
              <a:prstGeom prst="rect">
                <a:avLst/>
              </a:prstGeom>
              <a:blipFill rotWithShape="0">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p:cNvSpPr txBox="1"/>
              <p:nvPr/>
            </p:nvSpPr>
            <p:spPr>
              <a:xfrm>
                <a:off x="4790394" y="2166427"/>
                <a:ext cx="1801006" cy="3470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 </m:t>
                      </m:r>
                      <m:r>
                        <a:rPr lang="ja-JP" altLang="en-US" i="1" smtClean="0">
                          <a:solidFill>
                            <a:schemeClr val="tx1"/>
                          </a:solidFill>
                          <a:latin typeface="Cambria Math" panose="02040503050406030204" pitchFamily="18" charset="0"/>
                          <a:ea typeface="Cambria Math" panose="02040503050406030204" pitchFamily="18" charset="0"/>
                        </a:rPr>
                        <m:t>𝒩</m:t>
                      </m:r>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rPr>
                          </m:ctrlPr>
                        </m:sSubSupPr>
                        <m:e>
                          <m:r>
                            <a:rPr lang="ja-JP" altLang="en-US" i="1">
                              <a:latin typeface="Cambria Math" panose="02040503050406030204" pitchFamily="18" charset="0"/>
                              <a:ea typeface="Cambria Math" panose="02040503050406030204" pitchFamily="18" charset="0"/>
                            </a:rPr>
                            <m:t>𝜇</m:t>
                          </m:r>
                        </m:e>
                        <m:sub>
                          <m:r>
                            <a:rPr lang="en-US" altLang="ja-JP" i="1">
                              <a:latin typeface="Cambria Math" panose="02040503050406030204" pitchFamily="18" charset="0"/>
                            </a:rPr>
                            <m:t>𝑡</m:t>
                          </m:r>
                        </m:sub>
                        <m:sup>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rPr>
                            <m:t>]</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m:rPr>
                              <m:sty m:val="p"/>
                            </m:rPr>
                            <a:rPr lang="el-GR" altLang="ja-JP" i="1">
                              <a:latin typeface="Cambria Math" panose="02040503050406030204" pitchFamily="18" charset="0"/>
                              <a:ea typeface="Cambria Math" panose="02040503050406030204" pitchFamily="18" charset="0"/>
                            </a:rPr>
                            <m:t>Σ</m:t>
                          </m:r>
                        </m:e>
                        <m:sub>
                          <m:r>
                            <a:rPr lang="en-US" altLang="ja-JP" i="1">
                              <a:latin typeface="Cambria Math" panose="02040503050406030204" pitchFamily="18" charset="0"/>
                            </a:rPr>
                            <m:t>𝑡</m:t>
                          </m:r>
                        </m:sub>
                        <m:sup>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70" name="テキスト ボックス 69"/>
              <p:cNvSpPr txBox="1">
                <a:spLocks noRot="1" noChangeAspect="1" noMove="1" noResize="1" noEditPoints="1" noAdjustHandles="1" noChangeArrowheads="1" noChangeShapeType="1" noTextEdit="1"/>
              </p:cNvSpPr>
              <p:nvPr/>
            </p:nvSpPr>
            <p:spPr>
              <a:xfrm>
                <a:off x="4790394" y="2166427"/>
                <a:ext cx="1801006" cy="347083"/>
              </a:xfrm>
              <a:prstGeom prst="rect">
                <a:avLst/>
              </a:prstGeom>
              <a:blipFill rotWithShape="0">
                <a:blip r:embed="rId20"/>
                <a:stretch>
                  <a:fillRect l="-678" t="-3509" r="-4746" b="-24561"/>
                </a:stretch>
              </a:blipFill>
            </p:spPr>
            <p:txBody>
              <a:bodyPr/>
              <a:lstStyle/>
              <a:p>
                <a:r>
                  <a:rPr lang="ja-JP" altLang="en-US">
                    <a:noFill/>
                  </a:rPr>
                  <a:t> </a:t>
                </a:r>
              </a:p>
            </p:txBody>
          </p:sp>
        </mc:Fallback>
      </mc:AlternateContent>
      <p:sp>
        <p:nvSpPr>
          <p:cNvPr id="3" name="フリーフォーム 2"/>
          <p:cNvSpPr/>
          <p:nvPr/>
        </p:nvSpPr>
        <p:spPr>
          <a:xfrm>
            <a:off x="2036445" y="2686050"/>
            <a:ext cx="3800475" cy="133350"/>
          </a:xfrm>
          <a:custGeom>
            <a:avLst/>
            <a:gdLst>
              <a:gd name="connsiteX0" fmla="*/ 0 w 3800475"/>
              <a:gd name="connsiteY0" fmla="*/ 123825 h 133350"/>
              <a:gd name="connsiteX1" fmla="*/ 0 w 3800475"/>
              <a:gd name="connsiteY1" fmla="*/ 0 h 133350"/>
              <a:gd name="connsiteX2" fmla="*/ 3800475 w 3800475"/>
              <a:gd name="connsiteY2" fmla="*/ 0 h 133350"/>
              <a:gd name="connsiteX3" fmla="*/ 3800475 w 3800475"/>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3800475" h="133350">
                <a:moveTo>
                  <a:pt x="0" y="123825"/>
                </a:moveTo>
                <a:lnTo>
                  <a:pt x="0" y="0"/>
                </a:lnTo>
                <a:lnTo>
                  <a:pt x="3800475" y="0"/>
                </a:lnTo>
                <a:lnTo>
                  <a:pt x="3800475" y="13335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フリーフォーム 70"/>
          <p:cNvSpPr/>
          <p:nvPr/>
        </p:nvSpPr>
        <p:spPr>
          <a:xfrm flipV="1">
            <a:off x="2036444" y="3670770"/>
            <a:ext cx="5256000" cy="133350"/>
          </a:xfrm>
          <a:custGeom>
            <a:avLst/>
            <a:gdLst>
              <a:gd name="connsiteX0" fmla="*/ 0 w 3800475"/>
              <a:gd name="connsiteY0" fmla="*/ 123825 h 133350"/>
              <a:gd name="connsiteX1" fmla="*/ 0 w 3800475"/>
              <a:gd name="connsiteY1" fmla="*/ 0 h 133350"/>
              <a:gd name="connsiteX2" fmla="*/ 3800475 w 3800475"/>
              <a:gd name="connsiteY2" fmla="*/ 0 h 133350"/>
              <a:gd name="connsiteX3" fmla="*/ 3800475 w 3800475"/>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3800475" h="133350">
                <a:moveTo>
                  <a:pt x="0" y="123825"/>
                </a:moveTo>
                <a:lnTo>
                  <a:pt x="0" y="0"/>
                </a:lnTo>
                <a:lnTo>
                  <a:pt x="3800475" y="0"/>
                </a:lnTo>
                <a:lnTo>
                  <a:pt x="3800475" y="13335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1917649" y="3290045"/>
            <a:ext cx="288000" cy="38045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7552662" y="2784734"/>
            <a:ext cx="1264352" cy="461665"/>
          </a:xfrm>
          <a:prstGeom prst="rect">
            <a:avLst/>
          </a:prstGeom>
          <a:noFill/>
        </p:spPr>
        <p:txBody>
          <a:bodyPr wrap="square" rtlCol="0">
            <a:spAutoFit/>
          </a:bodyPr>
          <a:lstStyle/>
          <a:p>
            <a:pPr algn="ctr"/>
            <a:r>
              <a:rPr lang="ja-JP" altLang="en-US" sz="1200" dirty="0" smtClean="0"/>
              <a:t>観測更新</a:t>
            </a:r>
            <a:endParaRPr lang="en-US" altLang="ja-JP" sz="1200" dirty="0" smtClean="0"/>
          </a:p>
          <a:p>
            <a:pPr algn="ctr"/>
            <a:r>
              <a:rPr kumimoji="1" lang="ja-JP" altLang="en-US" sz="1200" dirty="0" smtClean="0"/>
              <a:t>による修正項</a:t>
            </a:r>
            <a:endParaRPr kumimoji="1" lang="ja-JP" altLang="en-US" sz="1200" dirty="0"/>
          </a:p>
        </p:txBody>
      </p:sp>
      <p:sp>
        <p:nvSpPr>
          <p:cNvPr id="74" name="正方形/長方形 73"/>
          <p:cNvSpPr/>
          <p:nvPr/>
        </p:nvSpPr>
        <p:spPr>
          <a:xfrm>
            <a:off x="7709994" y="2809707"/>
            <a:ext cx="971626" cy="3882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7450839" y="6512128"/>
            <a:ext cx="1106422" cy="469359"/>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p:cNvSpPr txBox="1"/>
              <p:nvPr/>
            </p:nvSpPr>
            <p:spPr>
              <a:xfrm>
                <a:off x="5265154" y="1846100"/>
                <a:ext cx="1546834" cy="253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100" i="1" smtClean="0">
                          <a:solidFill>
                            <a:srgbClr val="FF0000"/>
                          </a:solidFill>
                          <a:latin typeface="Cambria Math" panose="02040503050406030204" pitchFamily="18" charset="0"/>
                          <a:ea typeface="Cambria Math" panose="02040503050406030204" pitchFamily="18" charset="0"/>
                        </a:rPr>
                        <m:t>~</m:t>
                      </m:r>
                      <m:r>
                        <a:rPr lang="en-US" altLang="ja-JP" sz="1100" b="0" i="1" smtClean="0">
                          <a:solidFill>
                            <a:srgbClr val="FF0000"/>
                          </a:solidFill>
                          <a:latin typeface="Cambria Math" panose="02040503050406030204" pitchFamily="18" charset="0"/>
                          <a:ea typeface="Cambria Math" panose="02040503050406030204" pitchFamily="18" charset="0"/>
                        </a:rPr>
                        <m:t> </m:t>
                      </m:r>
                      <m:r>
                        <a:rPr lang="ja-JP" altLang="en-US" sz="1100" b="0" i="1" smtClean="0">
                          <a:solidFill>
                            <a:srgbClr val="FF0000"/>
                          </a:solidFill>
                          <a:latin typeface="Cambria Math" panose="02040503050406030204" pitchFamily="18" charset="0"/>
                          <a:ea typeface="Cambria Math" panose="02040503050406030204" pitchFamily="18" charset="0"/>
                        </a:rPr>
                        <m:t>𝒩</m:t>
                      </m:r>
                      <m:r>
                        <a:rPr lang="en-US" altLang="ja-JP" sz="1100" i="1">
                          <a:solidFill>
                            <a:srgbClr val="FF0000"/>
                          </a:solidFill>
                          <a:latin typeface="Cambria Math" panose="02040503050406030204" pitchFamily="18" charset="0"/>
                          <a:ea typeface="Cambria Math" panose="02040503050406030204" pitchFamily="18" charset="0"/>
                        </a:rPr>
                        <m:t>(</m:t>
                      </m:r>
                      <m:sSub>
                        <m:sSubPr>
                          <m:ctrlPr>
                            <a:rPr lang="en-US" altLang="ja-JP" sz="1100" i="1">
                              <a:solidFill>
                                <a:srgbClr val="FF0000"/>
                              </a:solidFill>
                              <a:latin typeface="Cambria Math" panose="02040503050406030204" pitchFamily="18" charset="0"/>
                              <a:ea typeface="Cambria Math" panose="02040503050406030204" pitchFamily="18" charset="0"/>
                            </a:rPr>
                          </m:ctrlPr>
                        </m:sSubPr>
                        <m:e>
                          <m:r>
                            <a:rPr lang="en-US" altLang="ja-JP" sz="1100" i="1">
                              <a:solidFill>
                                <a:srgbClr val="FF0000"/>
                              </a:solidFill>
                              <a:latin typeface="Cambria Math" panose="02040503050406030204" pitchFamily="18" charset="0"/>
                              <a:ea typeface="Cambria Math" panose="02040503050406030204" pitchFamily="18" charset="0"/>
                            </a:rPr>
                            <m:t>𝑥</m:t>
                          </m:r>
                        </m:e>
                        <m:sub>
                          <m:r>
                            <a:rPr lang="en-US" altLang="ja-JP" sz="1100" i="1">
                              <a:solidFill>
                                <a:srgbClr val="FF0000"/>
                              </a:solidFill>
                              <a:latin typeface="Cambria Math" panose="02040503050406030204" pitchFamily="18" charset="0"/>
                              <a:ea typeface="Cambria Math" panose="02040503050406030204" pitchFamily="18" charset="0"/>
                            </a:rPr>
                            <m:t>𝑡</m:t>
                          </m:r>
                        </m:sub>
                      </m:sSub>
                      <m:r>
                        <a:rPr lang="en-US" altLang="ja-JP" sz="1100" i="1">
                          <a:solidFill>
                            <a:srgbClr val="FF0000"/>
                          </a:solidFill>
                          <a:latin typeface="Cambria Math" panose="02040503050406030204" pitchFamily="18" charset="0"/>
                          <a:ea typeface="Cambria Math" panose="02040503050406030204" pitchFamily="18" charset="0"/>
                        </a:rPr>
                        <m:t>|</m:t>
                      </m:r>
                      <m:r>
                        <a:rPr lang="en-US" altLang="ja-JP" sz="1100" b="0" i="1" smtClean="0">
                          <a:solidFill>
                            <a:srgbClr val="FF0000"/>
                          </a:solidFill>
                          <a:latin typeface="Cambria Math" panose="02040503050406030204" pitchFamily="18" charset="0"/>
                          <a:ea typeface="Cambria Math" panose="02040503050406030204" pitchFamily="18" charset="0"/>
                        </a:rPr>
                        <m:t>h</m:t>
                      </m:r>
                      <m:d>
                        <m:dPr>
                          <m:ctrlPr>
                            <a:rPr lang="en-US" altLang="ja-JP" sz="1100" b="0" i="1" smtClean="0">
                              <a:solidFill>
                                <a:srgbClr val="FF0000"/>
                              </a:solidFill>
                              <a:latin typeface="Cambria Math" panose="02040503050406030204" pitchFamily="18" charset="0"/>
                              <a:ea typeface="Cambria Math" panose="02040503050406030204" pitchFamily="18" charset="0"/>
                            </a:rPr>
                          </m:ctrlPr>
                        </m:dPr>
                        <m:e>
                          <m:sSubSup>
                            <m:sSubSupPr>
                              <m:ctrlPr>
                                <a:rPr lang="en-US" altLang="ja-JP" sz="1100" i="1">
                                  <a:solidFill>
                                    <a:srgbClr val="FF0000"/>
                                  </a:solidFill>
                                  <a:latin typeface="Cambria Math" panose="02040503050406030204" pitchFamily="18" charset="0"/>
                                  <a:ea typeface="Cambria Math" panose="02040503050406030204" pitchFamily="18" charset="0"/>
                                </a:rPr>
                              </m:ctrlPr>
                            </m:sSubSupPr>
                            <m:e>
                              <m:r>
                                <a:rPr lang="en-US" altLang="ja-JP" sz="1100" i="1">
                                  <a:solidFill>
                                    <a:srgbClr val="FF0000"/>
                                  </a:solidFill>
                                  <a:latin typeface="Cambria Math" panose="02040503050406030204" pitchFamily="18" charset="0"/>
                                  <a:ea typeface="Cambria Math" panose="02040503050406030204" pitchFamily="18" charset="0"/>
                                </a:rPr>
                                <m:t>𝑚</m:t>
                              </m:r>
                            </m:e>
                            <m:sub>
                              <m:r>
                                <a:rPr lang="en-US" altLang="ja-JP" sz="1100" i="1">
                                  <a:solidFill>
                                    <a:srgbClr val="FF0000"/>
                                  </a:solidFill>
                                  <a:latin typeface="Cambria Math" panose="02040503050406030204" pitchFamily="18" charset="0"/>
                                  <a:ea typeface="Cambria Math" panose="02040503050406030204" pitchFamily="18" charset="0"/>
                                </a:rPr>
                                <m:t>𝑡</m:t>
                              </m:r>
                              <m:r>
                                <a:rPr lang="en-US" altLang="ja-JP" sz="1100" i="1">
                                  <a:solidFill>
                                    <a:srgbClr val="FF0000"/>
                                  </a:solidFill>
                                  <a:latin typeface="Cambria Math" panose="02040503050406030204" pitchFamily="18" charset="0"/>
                                  <a:ea typeface="Cambria Math" panose="02040503050406030204" pitchFamily="18" charset="0"/>
                                </a:rPr>
                                <m:t>−1</m:t>
                              </m:r>
                            </m:sub>
                            <m:sup>
                              <m:d>
                                <m:dPr>
                                  <m:begChr m:val="["/>
                                  <m:endChr m:val="]"/>
                                  <m:ctrlPr>
                                    <a:rPr lang="en-US" altLang="ja-JP" sz="1100" i="1">
                                      <a:solidFill>
                                        <a:srgbClr val="FF0000"/>
                                      </a:solidFill>
                                      <a:latin typeface="Cambria Math" panose="02040503050406030204" pitchFamily="18" charset="0"/>
                                      <a:ea typeface="Cambria Math" panose="02040503050406030204" pitchFamily="18" charset="0"/>
                                    </a:rPr>
                                  </m:ctrlPr>
                                </m:dPr>
                                <m:e>
                                  <m:r>
                                    <a:rPr lang="en-US" altLang="ja-JP" sz="1100" i="1">
                                      <a:solidFill>
                                        <a:srgbClr val="FF0000"/>
                                      </a:solidFill>
                                      <a:latin typeface="Cambria Math" panose="02040503050406030204" pitchFamily="18" charset="0"/>
                                      <a:ea typeface="Cambria Math" panose="02040503050406030204" pitchFamily="18" charset="0"/>
                                    </a:rPr>
                                    <m:t>𝑘</m:t>
                                  </m:r>
                                </m:e>
                              </m:d>
                            </m:sup>
                          </m:sSubSup>
                          <m:r>
                            <a:rPr lang="en-US" altLang="ja-JP" sz="1100" i="1">
                              <a:solidFill>
                                <a:srgbClr val="FF0000"/>
                              </a:solidFill>
                              <a:latin typeface="Cambria Math" panose="02040503050406030204" pitchFamily="18" charset="0"/>
                            </a:rPr>
                            <m:t>,</m:t>
                          </m:r>
                          <m:sSub>
                            <m:sSubPr>
                              <m:ctrlPr>
                                <a:rPr lang="en-US" altLang="ja-JP" sz="1100" i="1">
                                  <a:solidFill>
                                    <a:srgbClr val="FF0000"/>
                                  </a:solidFill>
                                  <a:latin typeface="Cambria Math" panose="02040503050406030204" pitchFamily="18" charset="0"/>
                                  <a:ea typeface="Cambria Math" panose="02040503050406030204" pitchFamily="18" charset="0"/>
                                </a:rPr>
                              </m:ctrlPr>
                            </m:sSubPr>
                            <m:e>
                              <m:r>
                                <a:rPr lang="en-US" altLang="ja-JP" sz="1100" i="1">
                                  <a:solidFill>
                                    <a:srgbClr val="FF0000"/>
                                  </a:solidFill>
                                  <a:latin typeface="Cambria Math" panose="02040503050406030204" pitchFamily="18" charset="0"/>
                                  <a:ea typeface="Cambria Math" panose="02040503050406030204" pitchFamily="18" charset="0"/>
                                </a:rPr>
                                <m:t>𝑥</m:t>
                              </m:r>
                            </m:e>
                            <m:sub>
                              <m:r>
                                <a:rPr lang="en-US" altLang="ja-JP" sz="1100" i="1">
                                  <a:solidFill>
                                    <a:srgbClr val="FF0000"/>
                                  </a:solidFill>
                                  <a:latin typeface="Cambria Math" panose="02040503050406030204" pitchFamily="18" charset="0"/>
                                  <a:ea typeface="Cambria Math" panose="02040503050406030204" pitchFamily="18" charset="0"/>
                                </a:rPr>
                                <m:t>𝑡</m:t>
                              </m:r>
                            </m:sub>
                          </m:sSub>
                        </m:e>
                      </m:d>
                      <m:r>
                        <a:rPr lang="en-US" altLang="ja-JP" sz="1100" b="0" i="1" smtClean="0">
                          <a:solidFill>
                            <a:srgbClr val="FF0000"/>
                          </a:solidFill>
                          <a:latin typeface="Cambria Math" panose="02040503050406030204" pitchFamily="18" charset="0"/>
                          <a:ea typeface="Cambria Math" panose="02040503050406030204" pitchFamily="18" charset="0"/>
                        </a:rPr>
                        <m:t>,</m:t>
                      </m:r>
                      <m:sSub>
                        <m:sSubPr>
                          <m:ctrlPr>
                            <a:rPr lang="en-US" altLang="ja-JP" sz="1100" i="1">
                              <a:solidFill>
                                <a:srgbClr val="FF0000"/>
                              </a:solidFill>
                              <a:latin typeface="Cambria Math" panose="02040503050406030204" pitchFamily="18" charset="0"/>
                              <a:ea typeface="Cambria Math" panose="02040503050406030204" pitchFamily="18" charset="0"/>
                            </a:rPr>
                          </m:ctrlPr>
                        </m:sSubPr>
                        <m:e>
                          <m:r>
                            <a:rPr lang="en-US" altLang="ja-JP" sz="1100" b="0" i="1" smtClean="0">
                              <a:solidFill>
                                <a:srgbClr val="FF0000"/>
                              </a:solidFill>
                              <a:latin typeface="Cambria Math" panose="02040503050406030204" pitchFamily="18" charset="0"/>
                              <a:ea typeface="Cambria Math" panose="02040503050406030204" pitchFamily="18" charset="0"/>
                            </a:rPr>
                            <m:t>𝑄</m:t>
                          </m:r>
                        </m:e>
                        <m:sub>
                          <m:r>
                            <a:rPr lang="en-US" altLang="ja-JP" sz="1100" i="1">
                              <a:solidFill>
                                <a:srgbClr val="FF0000"/>
                              </a:solidFill>
                              <a:latin typeface="Cambria Math" panose="02040503050406030204" pitchFamily="18" charset="0"/>
                              <a:ea typeface="Cambria Math" panose="02040503050406030204" pitchFamily="18" charset="0"/>
                            </a:rPr>
                            <m:t>𝑡</m:t>
                          </m:r>
                        </m:sub>
                      </m:sSub>
                      <m:r>
                        <a:rPr lang="en-US" altLang="ja-JP" sz="1100" i="1">
                          <a:solidFill>
                            <a:srgbClr val="FF0000"/>
                          </a:solidFill>
                          <a:latin typeface="Cambria Math" panose="02040503050406030204" pitchFamily="18" charset="0"/>
                          <a:ea typeface="Cambria Math" panose="02040503050406030204" pitchFamily="18" charset="0"/>
                        </a:rPr>
                        <m:t>)</m:t>
                      </m:r>
                    </m:oMath>
                  </m:oMathPara>
                </a14:m>
                <a:endParaRPr lang="ja-JP" altLang="en-US" dirty="0">
                  <a:solidFill>
                    <a:srgbClr val="FF0000"/>
                  </a:solidFill>
                </a:endParaRPr>
              </a:p>
            </p:txBody>
          </p:sp>
        </mc:Choice>
        <mc:Fallback xmlns="">
          <p:sp>
            <p:nvSpPr>
              <p:cNvPr id="76" name="テキスト ボックス 75"/>
              <p:cNvSpPr txBox="1">
                <a:spLocks noRot="1" noChangeAspect="1" noMove="1" noResize="1" noEditPoints="1" noAdjustHandles="1" noChangeArrowheads="1" noChangeShapeType="1" noTextEdit="1"/>
              </p:cNvSpPr>
              <p:nvPr/>
            </p:nvSpPr>
            <p:spPr>
              <a:xfrm>
                <a:off x="5265154" y="1846100"/>
                <a:ext cx="1546834" cy="253339"/>
              </a:xfrm>
              <a:prstGeom prst="rect">
                <a:avLst/>
              </a:prstGeom>
              <a:blipFill rotWithShape="0">
                <a:blip r:embed="rId21"/>
                <a:stretch>
                  <a:fillRect l="-395" r="-3162" b="-97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p:cNvSpPr txBox="1"/>
              <p:nvPr/>
            </p:nvSpPr>
            <p:spPr>
              <a:xfrm>
                <a:off x="7725849" y="1846100"/>
                <a:ext cx="1476302" cy="253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100" i="1" smtClean="0">
                          <a:solidFill>
                            <a:srgbClr val="0070C0"/>
                          </a:solidFill>
                          <a:latin typeface="Cambria Math" panose="02040503050406030204" pitchFamily="18" charset="0"/>
                          <a:ea typeface="Cambria Math" panose="02040503050406030204" pitchFamily="18" charset="0"/>
                        </a:rPr>
                        <m:t>~</m:t>
                      </m:r>
                      <m:r>
                        <a:rPr lang="ja-JP" altLang="en-US" sz="1100" i="1">
                          <a:solidFill>
                            <a:srgbClr val="0070C0"/>
                          </a:solidFill>
                          <a:latin typeface="Cambria Math" panose="02040503050406030204" pitchFamily="18" charset="0"/>
                          <a:ea typeface="Cambria Math" panose="02040503050406030204" pitchFamily="18" charset="0"/>
                        </a:rPr>
                        <m:t>𝒩</m:t>
                      </m:r>
                      <m:r>
                        <a:rPr lang="en-US" altLang="ja-JP" sz="1100" i="1">
                          <a:solidFill>
                            <a:srgbClr val="0070C0"/>
                          </a:solidFill>
                          <a:latin typeface="Cambria Math" panose="02040503050406030204" pitchFamily="18" charset="0"/>
                          <a:ea typeface="Cambria Math" panose="02040503050406030204" pitchFamily="18" charset="0"/>
                        </a:rPr>
                        <m:t>(</m:t>
                      </m:r>
                      <m:sSub>
                        <m:sSubPr>
                          <m:ctrlPr>
                            <a:rPr lang="en-US" altLang="ja-JP" sz="1100" i="1">
                              <a:solidFill>
                                <a:srgbClr val="0070C0"/>
                              </a:solidFill>
                              <a:latin typeface="Cambria Math" panose="02040503050406030204" pitchFamily="18" charset="0"/>
                              <a:ea typeface="Cambria Math" panose="02040503050406030204" pitchFamily="18" charset="0"/>
                            </a:rPr>
                          </m:ctrlPr>
                        </m:sSubPr>
                        <m:e>
                          <m:r>
                            <a:rPr lang="en-US" altLang="ja-JP" sz="1100" i="1">
                              <a:solidFill>
                                <a:srgbClr val="0070C0"/>
                              </a:solidFill>
                              <a:latin typeface="Cambria Math" panose="02040503050406030204" pitchFamily="18" charset="0"/>
                              <a:ea typeface="Cambria Math" panose="02040503050406030204" pitchFamily="18" charset="0"/>
                            </a:rPr>
                            <m:t>𝑥</m:t>
                          </m:r>
                        </m:e>
                        <m:sub>
                          <m:r>
                            <a:rPr lang="en-US" altLang="ja-JP" sz="1100" i="1">
                              <a:solidFill>
                                <a:srgbClr val="0070C0"/>
                              </a:solidFill>
                              <a:latin typeface="Cambria Math" panose="02040503050406030204" pitchFamily="18" charset="0"/>
                              <a:ea typeface="Cambria Math" panose="02040503050406030204" pitchFamily="18" charset="0"/>
                            </a:rPr>
                            <m:t>𝑡</m:t>
                          </m:r>
                        </m:sub>
                      </m:sSub>
                      <m:r>
                        <a:rPr lang="en-US" altLang="ja-JP" sz="1100" i="1">
                          <a:solidFill>
                            <a:srgbClr val="0070C0"/>
                          </a:solidFill>
                          <a:latin typeface="Cambria Math" panose="02040503050406030204" pitchFamily="18" charset="0"/>
                          <a:ea typeface="Cambria Math" panose="02040503050406030204" pitchFamily="18" charset="0"/>
                        </a:rPr>
                        <m:t>|</m:t>
                      </m:r>
                      <m:r>
                        <a:rPr lang="en-US" altLang="ja-JP" sz="1100" b="0" i="1" smtClean="0">
                          <a:solidFill>
                            <a:srgbClr val="0070C0"/>
                          </a:solidFill>
                          <a:latin typeface="Cambria Math" panose="02040503050406030204" pitchFamily="18" charset="0"/>
                          <a:ea typeface="Cambria Math" panose="02040503050406030204" pitchFamily="18" charset="0"/>
                        </a:rPr>
                        <m:t>𝑔</m:t>
                      </m:r>
                      <m:d>
                        <m:dPr>
                          <m:ctrlPr>
                            <a:rPr lang="en-US" altLang="ja-JP" sz="1100" b="0" i="1" smtClean="0">
                              <a:solidFill>
                                <a:srgbClr val="0070C0"/>
                              </a:solidFill>
                              <a:latin typeface="Cambria Math" panose="02040503050406030204" pitchFamily="18" charset="0"/>
                              <a:ea typeface="Cambria Math" panose="02040503050406030204" pitchFamily="18" charset="0"/>
                            </a:rPr>
                          </m:ctrlPr>
                        </m:dPr>
                        <m:e>
                          <m:sSubSup>
                            <m:sSubSupPr>
                              <m:ctrlPr>
                                <a:rPr lang="en-US" altLang="ja-JP" sz="1100" i="1">
                                  <a:solidFill>
                                    <a:srgbClr val="0070C0"/>
                                  </a:solidFill>
                                  <a:latin typeface="Cambria Math" panose="02040503050406030204" pitchFamily="18" charset="0"/>
                                </a:rPr>
                              </m:ctrlPr>
                            </m:sSubSupPr>
                            <m:e>
                              <m:r>
                                <a:rPr lang="en-US" altLang="ja-JP" sz="1100" i="1">
                                  <a:solidFill>
                                    <a:srgbClr val="0070C0"/>
                                  </a:solidFill>
                                  <a:latin typeface="Cambria Math" panose="02040503050406030204" pitchFamily="18" charset="0"/>
                                </a:rPr>
                                <m:t>𝑥</m:t>
                              </m:r>
                            </m:e>
                            <m:sub>
                              <m:r>
                                <a:rPr lang="en-US" altLang="ja-JP" sz="1100" i="1">
                                  <a:solidFill>
                                    <a:srgbClr val="0070C0"/>
                                  </a:solidFill>
                                  <a:latin typeface="Cambria Math" panose="02040503050406030204" pitchFamily="18" charset="0"/>
                                </a:rPr>
                                <m:t>𝑡</m:t>
                              </m:r>
                              <m:r>
                                <a:rPr lang="en-US" altLang="ja-JP" sz="1100" i="1">
                                  <a:solidFill>
                                    <a:srgbClr val="0070C0"/>
                                  </a:solidFill>
                                  <a:latin typeface="Cambria Math" panose="02040503050406030204" pitchFamily="18" charset="0"/>
                                </a:rPr>
                                <m:t>−1</m:t>
                              </m:r>
                            </m:sub>
                            <m:sup>
                              <m:d>
                                <m:dPr>
                                  <m:begChr m:val="["/>
                                  <m:endChr m:val="]"/>
                                  <m:ctrlPr>
                                    <a:rPr lang="en-US" altLang="ja-JP" sz="1100" i="1">
                                      <a:solidFill>
                                        <a:srgbClr val="0070C0"/>
                                      </a:solidFill>
                                      <a:latin typeface="Cambria Math" panose="02040503050406030204" pitchFamily="18" charset="0"/>
                                    </a:rPr>
                                  </m:ctrlPr>
                                </m:dPr>
                                <m:e>
                                  <m:r>
                                    <a:rPr lang="en-US" altLang="ja-JP" sz="1100" i="1">
                                      <a:solidFill>
                                        <a:srgbClr val="0070C0"/>
                                      </a:solidFill>
                                      <a:latin typeface="Cambria Math" panose="02040503050406030204" pitchFamily="18" charset="0"/>
                                    </a:rPr>
                                    <m:t>𝑘</m:t>
                                  </m:r>
                                </m:e>
                              </m:d>
                            </m:sup>
                          </m:sSubSup>
                          <m:r>
                            <a:rPr lang="en-US" altLang="ja-JP" sz="1100" i="1">
                              <a:solidFill>
                                <a:srgbClr val="0070C0"/>
                              </a:solidFill>
                              <a:latin typeface="Cambria Math" panose="02040503050406030204" pitchFamily="18" charset="0"/>
                            </a:rPr>
                            <m:t>,</m:t>
                          </m:r>
                          <m:sSub>
                            <m:sSubPr>
                              <m:ctrlPr>
                                <a:rPr lang="en-US" altLang="ja-JP" sz="1100" i="1">
                                  <a:solidFill>
                                    <a:srgbClr val="0070C0"/>
                                  </a:solidFill>
                                  <a:latin typeface="Cambria Math" panose="02040503050406030204" pitchFamily="18" charset="0"/>
                                  <a:ea typeface="Cambria Math" panose="02040503050406030204" pitchFamily="18" charset="0"/>
                                </a:rPr>
                              </m:ctrlPr>
                            </m:sSubPr>
                            <m:e>
                              <m:r>
                                <a:rPr lang="en-US" altLang="ja-JP" sz="1100" i="1">
                                  <a:solidFill>
                                    <a:srgbClr val="0070C0"/>
                                  </a:solidFill>
                                  <a:latin typeface="Cambria Math" panose="02040503050406030204" pitchFamily="18" charset="0"/>
                                  <a:ea typeface="Cambria Math" panose="02040503050406030204" pitchFamily="18" charset="0"/>
                                </a:rPr>
                                <m:t>𝑢</m:t>
                              </m:r>
                            </m:e>
                            <m:sub>
                              <m:r>
                                <a:rPr lang="en-US" altLang="ja-JP" sz="1100" i="1">
                                  <a:solidFill>
                                    <a:srgbClr val="0070C0"/>
                                  </a:solidFill>
                                  <a:latin typeface="Cambria Math" panose="02040503050406030204" pitchFamily="18" charset="0"/>
                                  <a:ea typeface="Cambria Math" panose="02040503050406030204" pitchFamily="18" charset="0"/>
                                </a:rPr>
                                <m:t>𝑡</m:t>
                              </m:r>
                            </m:sub>
                          </m:sSub>
                        </m:e>
                      </m:d>
                      <m:r>
                        <a:rPr lang="en-US" altLang="ja-JP" sz="1100" b="0" i="1" smtClean="0">
                          <a:solidFill>
                            <a:srgbClr val="0070C0"/>
                          </a:solidFill>
                          <a:latin typeface="Cambria Math" panose="02040503050406030204" pitchFamily="18" charset="0"/>
                          <a:ea typeface="Cambria Math" panose="02040503050406030204" pitchFamily="18" charset="0"/>
                        </a:rPr>
                        <m:t>,</m:t>
                      </m:r>
                      <m:sSub>
                        <m:sSubPr>
                          <m:ctrlPr>
                            <a:rPr lang="en-US" altLang="ja-JP" sz="1100" i="1">
                              <a:solidFill>
                                <a:srgbClr val="0070C0"/>
                              </a:solidFill>
                              <a:latin typeface="Cambria Math" panose="02040503050406030204" pitchFamily="18" charset="0"/>
                              <a:ea typeface="Cambria Math" panose="02040503050406030204" pitchFamily="18" charset="0"/>
                            </a:rPr>
                          </m:ctrlPr>
                        </m:sSubPr>
                        <m:e>
                          <m:r>
                            <a:rPr lang="en-US" altLang="ja-JP" sz="1100" b="0" i="1" smtClean="0">
                              <a:solidFill>
                                <a:srgbClr val="0070C0"/>
                              </a:solidFill>
                              <a:latin typeface="Cambria Math" panose="02040503050406030204" pitchFamily="18" charset="0"/>
                              <a:ea typeface="Cambria Math" panose="02040503050406030204" pitchFamily="18" charset="0"/>
                            </a:rPr>
                            <m:t>𝑅</m:t>
                          </m:r>
                        </m:e>
                        <m:sub>
                          <m:r>
                            <a:rPr lang="en-US" altLang="ja-JP" sz="1100" i="1">
                              <a:solidFill>
                                <a:srgbClr val="0070C0"/>
                              </a:solidFill>
                              <a:latin typeface="Cambria Math" panose="02040503050406030204" pitchFamily="18" charset="0"/>
                              <a:ea typeface="Cambria Math" panose="02040503050406030204" pitchFamily="18" charset="0"/>
                            </a:rPr>
                            <m:t>𝑡</m:t>
                          </m:r>
                        </m:sub>
                      </m:sSub>
                      <m:r>
                        <a:rPr lang="en-US" altLang="ja-JP" sz="1100" i="1">
                          <a:solidFill>
                            <a:srgbClr val="0070C0"/>
                          </a:solidFill>
                          <a:latin typeface="Cambria Math" panose="02040503050406030204" pitchFamily="18" charset="0"/>
                          <a:ea typeface="Cambria Math" panose="02040503050406030204" pitchFamily="18" charset="0"/>
                        </a:rPr>
                        <m:t>)</m:t>
                      </m:r>
                    </m:oMath>
                  </m:oMathPara>
                </a14:m>
                <a:endParaRPr lang="ja-JP" altLang="en-US" sz="1100" dirty="0">
                  <a:solidFill>
                    <a:srgbClr val="0070C0"/>
                  </a:solidFill>
                </a:endParaRPr>
              </a:p>
            </p:txBody>
          </p:sp>
        </mc:Choice>
        <mc:Fallback xmlns="">
          <p:sp>
            <p:nvSpPr>
              <p:cNvPr id="77" name="テキスト ボックス 76"/>
              <p:cNvSpPr txBox="1">
                <a:spLocks noRot="1" noChangeAspect="1" noMove="1" noResize="1" noEditPoints="1" noAdjustHandles="1" noChangeArrowheads="1" noChangeShapeType="1" noTextEdit="1"/>
              </p:cNvSpPr>
              <p:nvPr/>
            </p:nvSpPr>
            <p:spPr>
              <a:xfrm>
                <a:off x="7725849" y="1846100"/>
                <a:ext cx="1476302" cy="253339"/>
              </a:xfrm>
              <a:prstGeom prst="rect">
                <a:avLst/>
              </a:prstGeom>
              <a:blipFill rotWithShape="0">
                <a:blip r:embed="rId22"/>
                <a:stretch>
                  <a:fillRect l="-823" r="-2881" b="-9756"/>
                </a:stretch>
              </a:blipFill>
            </p:spPr>
            <p:txBody>
              <a:bodyPr/>
              <a:lstStyle/>
              <a:p>
                <a:r>
                  <a:rPr lang="ja-JP" altLang="en-US">
                    <a:noFill/>
                  </a:rPr>
                  <a:t> </a:t>
                </a:r>
              </a:p>
            </p:txBody>
          </p:sp>
        </mc:Fallback>
      </mc:AlternateContent>
      <p:sp>
        <p:nvSpPr>
          <p:cNvPr id="78" name="テキスト ボックス 77"/>
          <p:cNvSpPr txBox="1"/>
          <p:nvPr/>
        </p:nvSpPr>
        <p:spPr>
          <a:xfrm>
            <a:off x="1487120" y="1338114"/>
            <a:ext cx="1225339" cy="338554"/>
          </a:xfrm>
          <a:prstGeom prst="rect">
            <a:avLst/>
          </a:prstGeom>
          <a:noFill/>
        </p:spPr>
        <p:txBody>
          <a:bodyPr wrap="square" rtlCol="0">
            <a:spAutoFit/>
          </a:bodyPr>
          <a:lstStyle/>
          <a:p>
            <a:pPr algn="ctr"/>
            <a:r>
              <a:rPr lang="ja-JP" altLang="en-US" sz="1600" dirty="0" smtClean="0">
                <a:solidFill>
                  <a:srgbClr val="0070C0"/>
                </a:solidFill>
              </a:rPr>
              <a:t>動作予測</a:t>
            </a:r>
            <a:endParaRPr kumimoji="1" lang="ja-JP" altLang="en-US" sz="1600" dirty="0">
              <a:solidFill>
                <a:srgbClr val="0070C0"/>
              </a:solidFill>
            </a:endParaRPr>
          </a:p>
        </p:txBody>
      </p:sp>
      <mc:AlternateContent xmlns:mc="http://schemas.openxmlformats.org/markup-compatibility/2006" xmlns:a14="http://schemas.microsoft.com/office/drawing/2010/main">
        <mc:Choice Requires="a14">
          <p:sp>
            <p:nvSpPr>
              <p:cNvPr id="79" name="テキスト ボックス 78"/>
              <p:cNvSpPr txBox="1"/>
              <p:nvPr/>
            </p:nvSpPr>
            <p:spPr>
              <a:xfrm>
                <a:off x="2527405" y="1380722"/>
                <a:ext cx="1476302" cy="253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100" i="1" smtClean="0">
                          <a:solidFill>
                            <a:srgbClr val="0070C0"/>
                          </a:solidFill>
                          <a:latin typeface="Cambria Math" panose="02040503050406030204" pitchFamily="18" charset="0"/>
                          <a:ea typeface="Cambria Math" panose="02040503050406030204" pitchFamily="18" charset="0"/>
                        </a:rPr>
                        <m:t>~</m:t>
                      </m:r>
                      <m:r>
                        <a:rPr lang="ja-JP" altLang="en-US" sz="1100" i="1" smtClean="0">
                          <a:solidFill>
                            <a:srgbClr val="0070C0"/>
                          </a:solidFill>
                          <a:latin typeface="Cambria Math" panose="02040503050406030204" pitchFamily="18" charset="0"/>
                          <a:ea typeface="Cambria Math" panose="02040503050406030204" pitchFamily="18" charset="0"/>
                        </a:rPr>
                        <m:t>𝒩</m:t>
                      </m:r>
                      <m:r>
                        <a:rPr lang="en-US" altLang="ja-JP" sz="1100" i="1">
                          <a:solidFill>
                            <a:srgbClr val="0070C0"/>
                          </a:solidFill>
                          <a:latin typeface="Cambria Math" panose="02040503050406030204" pitchFamily="18" charset="0"/>
                          <a:ea typeface="Cambria Math" panose="02040503050406030204" pitchFamily="18" charset="0"/>
                        </a:rPr>
                        <m:t>(</m:t>
                      </m:r>
                      <m:sSub>
                        <m:sSubPr>
                          <m:ctrlPr>
                            <a:rPr lang="en-US" altLang="ja-JP" sz="1100" i="1">
                              <a:solidFill>
                                <a:srgbClr val="0070C0"/>
                              </a:solidFill>
                              <a:latin typeface="Cambria Math" panose="02040503050406030204" pitchFamily="18" charset="0"/>
                              <a:ea typeface="Cambria Math" panose="02040503050406030204" pitchFamily="18" charset="0"/>
                            </a:rPr>
                          </m:ctrlPr>
                        </m:sSubPr>
                        <m:e>
                          <m:r>
                            <a:rPr lang="en-US" altLang="ja-JP" sz="1100" i="1">
                              <a:solidFill>
                                <a:srgbClr val="0070C0"/>
                              </a:solidFill>
                              <a:latin typeface="Cambria Math" panose="02040503050406030204" pitchFamily="18" charset="0"/>
                              <a:ea typeface="Cambria Math" panose="02040503050406030204" pitchFamily="18" charset="0"/>
                            </a:rPr>
                            <m:t>𝑥</m:t>
                          </m:r>
                        </m:e>
                        <m:sub>
                          <m:r>
                            <a:rPr lang="en-US" altLang="ja-JP" sz="1100" i="1">
                              <a:solidFill>
                                <a:srgbClr val="0070C0"/>
                              </a:solidFill>
                              <a:latin typeface="Cambria Math" panose="02040503050406030204" pitchFamily="18" charset="0"/>
                              <a:ea typeface="Cambria Math" panose="02040503050406030204" pitchFamily="18" charset="0"/>
                            </a:rPr>
                            <m:t>𝑡</m:t>
                          </m:r>
                        </m:sub>
                      </m:sSub>
                      <m:r>
                        <a:rPr lang="en-US" altLang="ja-JP" sz="1100" i="1">
                          <a:solidFill>
                            <a:srgbClr val="0070C0"/>
                          </a:solidFill>
                          <a:latin typeface="Cambria Math" panose="02040503050406030204" pitchFamily="18" charset="0"/>
                          <a:ea typeface="Cambria Math" panose="02040503050406030204" pitchFamily="18" charset="0"/>
                        </a:rPr>
                        <m:t>|</m:t>
                      </m:r>
                      <m:r>
                        <a:rPr lang="en-US" altLang="ja-JP" sz="1100" b="0" i="1" smtClean="0">
                          <a:solidFill>
                            <a:srgbClr val="0070C0"/>
                          </a:solidFill>
                          <a:latin typeface="Cambria Math" panose="02040503050406030204" pitchFamily="18" charset="0"/>
                          <a:ea typeface="Cambria Math" panose="02040503050406030204" pitchFamily="18" charset="0"/>
                        </a:rPr>
                        <m:t>𝑔</m:t>
                      </m:r>
                      <m:d>
                        <m:dPr>
                          <m:ctrlPr>
                            <a:rPr lang="en-US" altLang="ja-JP" sz="1100" b="0" i="1" smtClean="0">
                              <a:solidFill>
                                <a:srgbClr val="0070C0"/>
                              </a:solidFill>
                              <a:latin typeface="Cambria Math" panose="02040503050406030204" pitchFamily="18" charset="0"/>
                              <a:ea typeface="Cambria Math" panose="02040503050406030204" pitchFamily="18" charset="0"/>
                            </a:rPr>
                          </m:ctrlPr>
                        </m:dPr>
                        <m:e>
                          <m:sSubSup>
                            <m:sSubSupPr>
                              <m:ctrlPr>
                                <a:rPr lang="en-US" altLang="ja-JP" sz="1100" i="1">
                                  <a:solidFill>
                                    <a:srgbClr val="0070C0"/>
                                  </a:solidFill>
                                  <a:latin typeface="Cambria Math" panose="02040503050406030204" pitchFamily="18" charset="0"/>
                                </a:rPr>
                              </m:ctrlPr>
                            </m:sSubSupPr>
                            <m:e>
                              <m:r>
                                <a:rPr lang="en-US" altLang="ja-JP" sz="1100" i="1">
                                  <a:solidFill>
                                    <a:srgbClr val="0070C0"/>
                                  </a:solidFill>
                                  <a:latin typeface="Cambria Math" panose="02040503050406030204" pitchFamily="18" charset="0"/>
                                </a:rPr>
                                <m:t>𝑥</m:t>
                              </m:r>
                            </m:e>
                            <m:sub>
                              <m:r>
                                <a:rPr lang="en-US" altLang="ja-JP" sz="1100" i="1">
                                  <a:solidFill>
                                    <a:srgbClr val="0070C0"/>
                                  </a:solidFill>
                                  <a:latin typeface="Cambria Math" panose="02040503050406030204" pitchFamily="18" charset="0"/>
                                </a:rPr>
                                <m:t>𝑡</m:t>
                              </m:r>
                              <m:r>
                                <a:rPr lang="en-US" altLang="ja-JP" sz="1100" i="1">
                                  <a:solidFill>
                                    <a:srgbClr val="0070C0"/>
                                  </a:solidFill>
                                  <a:latin typeface="Cambria Math" panose="02040503050406030204" pitchFamily="18" charset="0"/>
                                </a:rPr>
                                <m:t>−1</m:t>
                              </m:r>
                            </m:sub>
                            <m:sup>
                              <m:d>
                                <m:dPr>
                                  <m:begChr m:val="["/>
                                  <m:endChr m:val="]"/>
                                  <m:ctrlPr>
                                    <a:rPr lang="en-US" altLang="ja-JP" sz="1100" i="1">
                                      <a:solidFill>
                                        <a:srgbClr val="0070C0"/>
                                      </a:solidFill>
                                      <a:latin typeface="Cambria Math" panose="02040503050406030204" pitchFamily="18" charset="0"/>
                                    </a:rPr>
                                  </m:ctrlPr>
                                </m:dPr>
                                <m:e>
                                  <m:r>
                                    <a:rPr lang="en-US" altLang="ja-JP" sz="1100" i="1">
                                      <a:solidFill>
                                        <a:srgbClr val="0070C0"/>
                                      </a:solidFill>
                                      <a:latin typeface="Cambria Math" panose="02040503050406030204" pitchFamily="18" charset="0"/>
                                    </a:rPr>
                                    <m:t>𝑘</m:t>
                                  </m:r>
                                </m:e>
                              </m:d>
                            </m:sup>
                          </m:sSubSup>
                          <m:r>
                            <a:rPr lang="en-US" altLang="ja-JP" sz="1100" i="1">
                              <a:solidFill>
                                <a:srgbClr val="0070C0"/>
                              </a:solidFill>
                              <a:latin typeface="Cambria Math" panose="02040503050406030204" pitchFamily="18" charset="0"/>
                            </a:rPr>
                            <m:t>,</m:t>
                          </m:r>
                          <m:sSub>
                            <m:sSubPr>
                              <m:ctrlPr>
                                <a:rPr lang="en-US" altLang="ja-JP" sz="1100" i="1">
                                  <a:solidFill>
                                    <a:srgbClr val="0070C0"/>
                                  </a:solidFill>
                                  <a:latin typeface="Cambria Math" panose="02040503050406030204" pitchFamily="18" charset="0"/>
                                  <a:ea typeface="Cambria Math" panose="02040503050406030204" pitchFamily="18" charset="0"/>
                                </a:rPr>
                              </m:ctrlPr>
                            </m:sSubPr>
                            <m:e>
                              <m:r>
                                <a:rPr lang="en-US" altLang="ja-JP" sz="1100" i="1">
                                  <a:solidFill>
                                    <a:srgbClr val="0070C0"/>
                                  </a:solidFill>
                                  <a:latin typeface="Cambria Math" panose="02040503050406030204" pitchFamily="18" charset="0"/>
                                  <a:ea typeface="Cambria Math" panose="02040503050406030204" pitchFamily="18" charset="0"/>
                                </a:rPr>
                                <m:t>𝑢</m:t>
                              </m:r>
                            </m:e>
                            <m:sub>
                              <m:r>
                                <a:rPr lang="en-US" altLang="ja-JP" sz="1100" i="1">
                                  <a:solidFill>
                                    <a:srgbClr val="0070C0"/>
                                  </a:solidFill>
                                  <a:latin typeface="Cambria Math" panose="02040503050406030204" pitchFamily="18" charset="0"/>
                                  <a:ea typeface="Cambria Math" panose="02040503050406030204" pitchFamily="18" charset="0"/>
                                </a:rPr>
                                <m:t>𝑡</m:t>
                              </m:r>
                            </m:sub>
                          </m:sSub>
                        </m:e>
                      </m:d>
                      <m:r>
                        <a:rPr lang="en-US" altLang="ja-JP" sz="1100" b="0" i="1" smtClean="0">
                          <a:solidFill>
                            <a:srgbClr val="0070C0"/>
                          </a:solidFill>
                          <a:latin typeface="Cambria Math" panose="02040503050406030204" pitchFamily="18" charset="0"/>
                          <a:ea typeface="Cambria Math" panose="02040503050406030204" pitchFamily="18" charset="0"/>
                        </a:rPr>
                        <m:t>,</m:t>
                      </m:r>
                      <m:sSub>
                        <m:sSubPr>
                          <m:ctrlPr>
                            <a:rPr lang="en-US" altLang="ja-JP" sz="1100" i="1">
                              <a:solidFill>
                                <a:srgbClr val="0070C0"/>
                              </a:solidFill>
                              <a:latin typeface="Cambria Math" panose="02040503050406030204" pitchFamily="18" charset="0"/>
                              <a:ea typeface="Cambria Math" panose="02040503050406030204" pitchFamily="18" charset="0"/>
                            </a:rPr>
                          </m:ctrlPr>
                        </m:sSubPr>
                        <m:e>
                          <m:r>
                            <a:rPr lang="en-US" altLang="ja-JP" sz="1100" b="0" i="1" smtClean="0">
                              <a:solidFill>
                                <a:srgbClr val="0070C0"/>
                              </a:solidFill>
                              <a:latin typeface="Cambria Math" panose="02040503050406030204" pitchFamily="18" charset="0"/>
                              <a:ea typeface="Cambria Math" panose="02040503050406030204" pitchFamily="18" charset="0"/>
                            </a:rPr>
                            <m:t>𝑅</m:t>
                          </m:r>
                        </m:e>
                        <m:sub>
                          <m:r>
                            <a:rPr lang="en-US" altLang="ja-JP" sz="1100" i="1">
                              <a:solidFill>
                                <a:srgbClr val="0070C0"/>
                              </a:solidFill>
                              <a:latin typeface="Cambria Math" panose="02040503050406030204" pitchFamily="18" charset="0"/>
                              <a:ea typeface="Cambria Math" panose="02040503050406030204" pitchFamily="18" charset="0"/>
                            </a:rPr>
                            <m:t>𝑡</m:t>
                          </m:r>
                        </m:sub>
                      </m:sSub>
                      <m:r>
                        <a:rPr lang="en-US" altLang="ja-JP" sz="1100" i="1">
                          <a:solidFill>
                            <a:srgbClr val="0070C0"/>
                          </a:solidFill>
                          <a:latin typeface="Cambria Math" panose="02040503050406030204" pitchFamily="18" charset="0"/>
                          <a:ea typeface="Cambria Math" panose="02040503050406030204" pitchFamily="18" charset="0"/>
                        </a:rPr>
                        <m:t>)</m:t>
                      </m:r>
                    </m:oMath>
                  </m:oMathPara>
                </a14:m>
                <a:endParaRPr lang="ja-JP" altLang="en-US" sz="1100" dirty="0">
                  <a:solidFill>
                    <a:srgbClr val="0070C0"/>
                  </a:solidFill>
                </a:endParaRPr>
              </a:p>
            </p:txBody>
          </p:sp>
        </mc:Choice>
        <mc:Fallback xmlns="">
          <p:sp>
            <p:nvSpPr>
              <p:cNvPr id="79" name="テキスト ボックス 78"/>
              <p:cNvSpPr txBox="1">
                <a:spLocks noRot="1" noChangeAspect="1" noMove="1" noResize="1" noEditPoints="1" noAdjustHandles="1" noChangeArrowheads="1" noChangeShapeType="1" noTextEdit="1"/>
              </p:cNvSpPr>
              <p:nvPr/>
            </p:nvSpPr>
            <p:spPr>
              <a:xfrm>
                <a:off x="2527405" y="1380722"/>
                <a:ext cx="1476302" cy="253339"/>
              </a:xfrm>
              <a:prstGeom prst="rect">
                <a:avLst/>
              </a:prstGeom>
              <a:blipFill rotWithShape="0">
                <a:blip r:embed="rId23"/>
                <a:stretch>
                  <a:fillRect l="-826" r="-3306" b="-7143"/>
                </a:stretch>
              </a:blipFill>
            </p:spPr>
            <p:txBody>
              <a:bodyPr/>
              <a:lstStyle/>
              <a:p>
                <a:r>
                  <a:rPr lang="ja-JP" altLang="en-US">
                    <a:noFill/>
                  </a:rPr>
                  <a:t> </a:t>
                </a:r>
              </a:p>
            </p:txBody>
          </p:sp>
        </mc:Fallback>
      </mc:AlternateContent>
      <p:sp>
        <p:nvSpPr>
          <p:cNvPr id="80" name="テキスト ボックス 79"/>
          <p:cNvSpPr txBox="1"/>
          <p:nvPr/>
        </p:nvSpPr>
        <p:spPr>
          <a:xfrm>
            <a:off x="7559921" y="3280113"/>
            <a:ext cx="1264352" cy="461665"/>
          </a:xfrm>
          <a:prstGeom prst="rect">
            <a:avLst/>
          </a:prstGeom>
          <a:noFill/>
        </p:spPr>
        <p:txBody>
          <a:bodyPr wrap="square" rtlCol="0">
            <a:spAutoFit/>
          </a:bodyPr>
          <a:lstStyle/>
          <a:p>
            <a:pPr algn="ctr"/>
            <a:r>
              <a:rPr lang="en-US" altLang="ja-JP" sz="1200" dirty="0" err="1" smtClean="0"/>
              <a:t>FastSLAM</a:t>
            </a:r>
            <a:r>
              <a:rPr lang="en-US" altLang="ja-JP" sz="1200" dirty="0" smtClean="0"/>
              <a:t> 1.0</a:t>
            </a:r>
          </a:p>
          <a:p>
            <a:pPr algn="ctr"/>
            <a:r>
              <a:rPr kumimoji="1" lang="ja-JP" altLang="en-US" sz="1200" dirty="0" smtClean="0"/>
              <a:t>との共通項</a:t>
            </a:r>
            <a:endParaRPr kumimoji="1" lang="ja-JP" altLang="en-US" sz="1200" dirty="0"/>
          </a:p>
        </p:txBody>
      </p:sp>
      <p:sp>
        <p:nvSpPr>
          <p:cNvPr id="81" name="正方形/長方形 80"/>
          <p:cNvSpPr/>
          <p:nvPr/>
        </p:nvSpPr>
        <p:spPr>
          <a:xfrm>
            <a:off x="7717253" y="3305086"/>
            <a:ext cx="971626" cy="38823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p:cNvSpPr txBox="1"/>
          <p:nvPr/>
        </p:nvSpPr>
        <p:spPr>
          <a:xfrm>
            <a:off x="7296665" y="6043443"/>
            <a:ext cx="1264352" cy="461665"/>
          </a:xfrm>
          <a:prstGeom prst="rect">
            <a:avLst/>
          </a:prstGeom>
          <a:noFill/>
        </p:spPr>
        <p:txBody>
          <a:bodyPr wrap="square" rtlCol="0">
            <a:spAutoFit/>
          </a:bodyPr>
          <a:lstStyle/>
          <a:p>
            <a:pPr algn="ctr"/>
            <a:r>
              <a:rPr lang="en-US" altLang="ja-JP" sz="1200" dirty="0" err="1" smtClean="0"/>
              <a:t>FastSLAM</a:t>
            </a:r>
            <a:r>
              <a:rPr lang="en-US" altLang="ja-JP" sz="1200" dirty="0" smtClean="0"/>
              <a:t> 1.0</a:t>
            </a:r>
          </a:p>
          <a:p>
            <a:pPr algn="ctr"/>
            <a:r>
              <a:rPr kumimoji="1" lang="ja-JP" altLang="en-US" sz="1200" dirty="0" smtClean="0"/>
              <a:t>との共通項</a:t>
            </a:r>
            <a:endParaRPr kumimoji="1" lang="ja-JP" altLang="en-US" sz="1200" dirty="0"/>
          </a:p>
        </p:txBody>
      </p:sp>
      <p:sp>
        <p:nvSpPr>
          <p:cNvPr id="83" name="正方形/長方形 82"/>
          <p:cNvSpPr/>
          <p:nvPr/>
        </p:nvSpPr>
        <p:spPr>
          <a:xfrm>
            <a:off x="7446377" y="6068416"/>
            <a:ext cx="971626" cy="3882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p:cNvCxnSpPr/>
          <p:nvPr/>
        </p:nvCxnSpPr>
        <p:spPr>
          <a:xfrm>
            <a:off x="1131025" y="2580185"/>
            <a:ext cx="96012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1131025" y="5980206"/>
            <a:ext cx="96012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5" name="正方形/長方形 84"/>
          <p:cNvSpPr/>
          <p:nvPr/>
        </p:nvSpPr>
        <p:spPr>
          <a:xfrm>
            <a:off x="5707401" y="2817028"/>
            <a:ext cx="396000" cy="38045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p:cNvCxnSpPr/>
          <p:nvPr/>
        </p:nvCxnSpPr>
        <p:spPr>
          <a:xfrm>
            <a:off x="2304892" y="6425845"/>
            <a:ext cx="280196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a:off x="2202852" y="6908893"/>
            <a:ext cx="2916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左中かっこ 21"/>
          <p:cNvSpPr/>
          <p:nvPr/>
        </p:nvSpPr>
        <p:spPr>
          <a:xfrm>
            <a:off x="8811433" y="2768538"/>
            <a:ext cx="108000" cy="936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7" name="テキスト ボックス 86"/>
              <p:cNvSpPr txBox="1"/>
              <p:nvPr/>
            </p:nvSpPr>
            <p:spPr>
              <a:xfrm>
                <a:off x="8935698" y="2809573"/>
                <a:ext cx="1787522" cy="3451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100" i="1" smtClean="0">
                              <a:latin typeface="Cambria Math" panose="02040503050406030204" pitchFamily="18" charset="0"/>
                            </a:rPr>
                          </m:ctrlPr>
                        </m:sSubSupPr>
                        <m:e>
                          <m:r>
                            <a:rPr lang="en-US" altLang="ja-JP" sz="1100" b="0" i="1" smtClean="0">
                              <a:latin typeface="Cambria Math" panose="02040503050406030204" pitchFamily="18" charset="0"/>
                            </a:rPr>
                            <m:t>𝐻</m:t>
                          </m:r>
                        </m:e>
                        <m:sub>
                          <m:r>
                            <a:rPr lang="en-US" altLang="ja-JP" sz="1100" b="0" i="1" smtClean="0">
                              <a:latin typeface="Cambria Math" panose="02040503050406030204" pitchFamily="18" charset="0"/>
                            </a:rPr>
                            <m:t>𝑡</m:t>
                          </m:r>
                        </m:sub>
                        <m:sup>
                          <m:r>
                            <a:rPr lang="en-US" altLang="ja-JP" sz="1100" i="1">
                              <a:latin typeface="Cambria Math" panose="02040503050406030204" pitchFamily="18" charset="0"/>
                            </a:rPr>
                            <m:t>[</m:t>
                          </m:r>
                          <m:r>
                            <a:rPr lang="en-US" altLang="ja-JP" sz="1100" i="1">
                              <a:latin typeface="Cambria Math" panose="02040503050406030204" pitchFamily="18" charset="0"/>
                            </a:rPr>
                            <m:t>𝑘</m:t>
                          </m:r>
                          <m:r>
                            <a:rPr lang="en-US" altLang="ja-JP" sz="1100" i="1">
                              <a:latin typeface="Cambria Math" panose="02040503050406030204" pitchFamily="18" charset="0"/>
                            </a:rPr>
                            <m:t>]</m:t>
                          </m:r>
                        </m:sup>
                      </m:sSubSup>
                      <m:r>
                        <a:rPr lang="en-US" altLang="ja-JP" sz="1100" b="0" i="1" smtClean="0">
                          <a:latin typeface="Cambria Math" panose="02040503050406030204" pitchFamily="18" charset="0"/>
                          <a:ea typeface="Cambria Math" panose="02040503050406030204" pitchFamily="18" charset="0"/>
                        </a:rPr>
                        <m:t>=</m:t>
                      </m:r>
                      <m:sSub>
                        <m:sSubPr>
                          <m:ctrlPr>
                            <a:rPr lang="en-US" altLang="ja-JP" sz="1100" i="1">
                              <a:latin typeface="Cambria Math" panose="02040503050406030204" pitchFamily="18" charset="0"/>
                              <a:ea typeface="Cambria Math" panose="02040503050406030204" pitchFamily="18" charset="0"/>
                            </a:rPr>
                          </m:ctrlPr>
                        </m:sSubPr>
                        <m:e>
                          <m:r>
                            <a:rPr lang="en-US" altLang="ja-JP" sz="1100" i="0">
                              <a:latin typeface="Cambria Math" panose="02040503050406030204" pitchFamily="18" charset="0"/>
                              <a:ea typeface="Cambria Math" panose="02040503050406030204" pitchFamily="18" charset="0"/>
                            </a:rPr>
                            <m:t>𝛻</m:t>
                          </m:r>
                        </m:e>
                        <m:sub>
                          <m:sSub>
                            <m:sSubPr>
                              <m:ctrlPr>
                                <a:rPr lang="en-US" altLang="ja-JP" sz="1100" i="1">
                                  <a:latin typeface="Cambria Math" panose="02040503050406030204" pitchFamily="18" charset="0"/>
                                  <a:ea typeface="Cambria Math" panose="02040503050406030204" pitchFamily="18" charset="0"/>
                                </a:rPr>
                              </m:ctrlPr>
                            </m:sSubPr>
                            <m:e>
                              <m:r>
                                <a:rPr lang="en-US" altLang="ja-JP" sz="1100" b="0" i="1" smtClean="0">
                                  <a:latin typeface="Cambria Math" panose="02040503050406030204" pitchFamily="18" charset="0"/>
                                  <a:ea typeface="Cambria Math" panose="02040503050406030204" pitchFamily="18" charset="0"/>
                                </a:rPr>
                                <m:t>𝑥</m:t>
                              </m:r>
                            </m:e>
                            <m:sub>
                              <m:r>
                                <a:rPr lang="en-US" altLang="ja-JP" sz="1100" i="1">
                                  <a:latin typeface="Cambria Math" panose="02040503050406030204" pitchFamily="18" charset="0"/>
                                  <a:ea typeface="Cambria Math" panose="02040503050406030204" pitchFamily="18" charset="0"/>
                                </a:rPr>
                                <m:t>𝑡</m:t>
                              </m:r>
                            </m:sub>
                          </m:sSub>
                        </m:sub>
                      </m:sSub>
                      <m:sSub>
                        <m:sSubPr>
                          <m:ctrlPr>
                            <a:rPr lang="en-US" altLang="ja-JP" sz="1100" i="1" smtClean="0">
                              <a:latin typeface="Cambria Math" panose="02040503050406030204" pitchFamily="18" charset="0"/>
                              <a:ea typeface="Cambria Math" panose="02040503050406030204" pitchFamily="18" charset="0"/>
                            </a:rPr>
                          </m:ctrlPr>
                        </m:sSubPr>
                        <m:e>
                          <m:d>
                            <m:dPr>
                              <m:begChr m:val=""/>
                              <m:endChr m:val="|"/>
                              <m:ctrlPr>
                                <a:rPr lang="en-US" altLang="ja-JP" sz="1100" i="1" smtClean="0">
                                  <a:latin typeface="Cambria Math" panose="02040503050406030204" pitchFamily="18" charset="0"/>
                                  <a:ea typeface="Cambria Math" panose="02040503050406030204" pitchFamily="18" charset="0"/>
                                </a:rPr>
                              </m:ctrlPr>
                            </m:dPr>
                            <m:e>
                              <m:r>
                                <a:rPr lang="en-US" altLang="ja-JP" sz="1100" i="1">
                                  <a:latin typeface="Cambria Math" panose="02040503050406030204" pitchFamily="18" charset="0"/>
                                  <a:ea typeface="Cambria Math" panose="02040503050406030204" pitchFamily="18" charset="0"/>
                                </a:rPr>
                                <m:t>h</m:t>
                              </m:r>
                              <m:d>
                                <m:dPr>
                                  <m:ctrlPr>
                                    <a:rPr lang="en-US" altLang="ja-JP" sz="1100" i="1">
                                      <a:latin typeface="Cambria Math" panose="02040503050406030204" pitchFamily="18" charset="0"/>
                                      <a:ea typeface="Cambria Math" panose="02040503050406030204" pitchFamily="18" charset="0"/>
                                    </a:rPr>
                                  </m:ctrlPr>
                                </m:dPr>
                                <m:e>
                                  <m:sSubSup>
                                    <m:sSubSupPr>
                                      <m:ctrlPr>
                                        <a:rPr lang="en-US" altLang="ja-JP" sz="1100" i="1">
                                          <a:latin typeface="Cambria Math" panose="02040503050406030204" pitchFamily="18" charset="0"/>
                                          <a:ea typeface="Cambria Math" panose="02040503050406030204" pitchFamily="18" charset="0"/>
                                        </a:rPr>
                                      </m:ctrlPr>
                                    </m:sSubSupPr>
                                    <m:e>
                                      <m:r>
                                        <a:rPr lang="en-US" altLang="ja-JP" sz="1100" i="1">
                                          <a:latin typeface="Cambria Math" panose="02040503050406030204" pitchFamily="18" charset="0"/>
                                          <a:ea typeface="Cambria Math" panose="02040503050406030204" pitchFamily="18" charset="0"/>
                                        </a:rPr>
                                        <m:t>𝑚</m:t>
                                      </m:r>
                                    </m:e>
                                    <m:sub>
                                      <m:r>
                                        <a:rPr lang="en-US" altLang="ja-JP" sz="1100" i="1">
                                          <a:latin typeface="Cambria Math" panose="02040503050406030204" pitchFamily="18" charset="0"/>
                                          <a:ea typeface="Cambria Math" panose="02040503050406030204" pitchFamily="18" charset="0"/>
                                        </a:rPr>
                                        <m:t>𝑡</m:t>
                                      </m:r>
                                      <m:r>
                                        <a:rPr lang="en-US" altLang="ja-JP" sz="1100" i="1">
                                          <a:latin typeface="Cambria Math" panose="02040503050406030204" pitchFamily="18" charset="0"/>
                                          <a:ea typeface="Cambria Math" panose="02040503050406030204" pitchFamily="18" charset="0"/>
                                        </a:rPr>
                                        <m:t>−1</m:t>
                                      </m:r>
                                    </m:sub>
                                    <m:sup>
                                      <m:d>
                                        <m:dPr>
                                          <m:begChr m:val="["/>
                                          <m:endChr m:val="]"/>
                                          <m:ctrlPr>
                                            <a:rPr lang="en-US" altLang="ja-JP" sz="1100" i="1">
                                              <a:latin typeface="Cambria Math" panose="02040503050406030204" pitchFamily="18" charset="0"/>
                                              <a:ea typeface="Cambria Math" panose="02040503050406030204" pitchFamily="18" charset="0"/>
                                            </a:rPr>
                                          </m:ctrlPr>
                                        </m:dPr>
                                        <m:e>
                                          <m:r>
                                            <a:rPr lang="en-US" altLang="ja-JP" sz="1100" i="1">
                                              <a:latin typeface="Cambria Math" panose="02040503050406030204" pitchFamily="18" charset="0"/>
                                              <a:ea typeface="Cambria Math" panose="02040503050406030204" pitchFamily="18" charset="0"/>
                                            </a:rPr>
                                            <m:t>𝑘</m:t>
                                          </m:r>
                                        </m:e>
                                      </m:d>
                                    </m:sup>
                                  </m:sSubSup>
                                  <m:r>
                                    <a:rPr lang="en-US" altLang="ja-JP" sz="1100" i="1">
                                      <a:latin typeface="Cambria Math" panose="02040503050406030204" pitchFamily="18" charset="0"/>
                                    </a:rPr>
                                    <m:t>,</m:t>
                                  </m:r>
                                  <m:sSub>
                                    <m:sSubPr>
                                      <m:ctrlPr>
                                        <a:rPr lang="en-US" altLang="ja-JP" sz="1100" i="1">
                                          <a:latin typeface="Cambria Math" panose="02040503050406030204" pitchFamily="18" charset="0"/>
                                          <a:ea typeface="Cambria Math" panose="02040503050406030204" pitchFamily="18" charset="0"/>
                                        </a:rPr>
                                      </m:ctrlPr>
                                    </m:sSubPr>
                                    <m:e>
                                      <m:r>
                                        <a:rPr lang="en-US" altLang="ja-JP" sz="1100" i="1">
                                          <a:latin typeface="Cambria Math" panose="02040503050406030204" pitchFamily="18" charset="0"/>
                                          <a:ea typeface="Cambria Math" panose="02040503050406030204" pitchFamily="18" charset="0"/>
                                        </a:rPr>
                                        <m:t>𝑥</m:t>
                                      </m:r>
                                    </m:e>
                                    <m:sub>
                                      <m:r>
                                        <a:rPr lang="en-US" altLang="ja-JP" sz="1100" i="1">
                                          <a:latin typeface="Cambria Math" panose="02040503050406030204" pitchFamily="18" charset="0"/>
                                          <a:ea typeface="Cambria Math" panose="02040503050406030204" pitchFamily="18" charset="0"/>
                                        </a:rPr>
                                        <m:t>𝑡</m:t>
                                      </m:r>
                                    </m:sub>
                                  </m:sSub>
                                </m:e>
                              </m:d>
                            </m:e>
                          </m:d>
                        </m:e>
                        <m:sub>
                          <m:sSub>
                            <m:sSubPr>
                              <m:ctrlPr>
                                <a:rPr lang="en-US" altLang="ja-JP" sz="1100" i="1">
                                  <a:latin typeface="Cambria Math" panose="02040503050406030204" pitchFamily="18" charset="0"/>
                                  <a:ea typeface="Cambria Math" panose="02040503050406030204" pitchFamily="18" charset="0"/>
                                </a:rPr>
                              </m:ctrlPr>
                            </m:sSubPr>
                            <m:e>
                              <m:r>
                                <a:rPr lang="en-US" altLang="ja-JP" sz="1100" i="1">
                                  <a:latin typeface="Cambria Math" panose="02040503050406030204" pitchFamily="18" charset="0"/>
                                  <a:ea typeface="Cambria Math" panose="02040503050406030204" pitchFamily="18" charset="0"/>
                                </a:rPr>
                                <m:t>𝑥</m:t>
                              </m:r>
                            </m:e>
                            <m:sub>
                              <m:r>
                                <a:rPr lang="en-US" altLang="ja-JP" sz="1100" i="1">
                                  <a:latin typeface="Cambria Math" panose="02040503050406030204" pitchFamily="18" charset="0"/>
                                  <a:ea typeface="Cambria Math" panose="02040503050406030204" pitchFamily="18" charset="0"/>
                                </a:rPr>
                                <m:t>𝑡</m:t>
                              </m:r>
                            </m:sub>
                          </m:sSub>
                          <m:r>
                            <a:rPr lang="en-US" altLang="ja-JP" sz="1100" b="0" i="1" smtClean="0">
                              <a:latin typeface="Cambria Math" panose="02040503050406030204" pitchFamily="18" charset="0"/>
                              <a:ea typeface="Cambria Math" panose="02040503050406030204" pitchFamily="18" charset="0"/>
                            </a:rPr>
                            <m:t>=</m:t>
                          </m:r>
                          <m:sSub>
                            <m:sSubPr>
                              <m:ctrlPr>
                                <a:rPr lang="en-US" altLang="ja-JP" sz="1100" i="1">
                                  <a:latin typeface="Cambria Math" panose="02040503050406030204" pitchFamily="18" charset="0"/>
                                  <a:ea typeface="Cambria Math" panose="02040503050406030204" pitchFamily="18" charset="0"/>
                                </a:rPr>
                              </m:ctrlPr>
                            </m:sSubPr>
                            <m:e>
                              <m:acc>
                                <m:accPr>
                                  <m:chr m:val="̂"/>
                                  <m:ctrlPr>
                                    <a:rPr lang="en-US" altLang="ja-JP" sz="1100" i="1">
                                      <a:latin typeface="Cambria Math" panose="02040503050406030204" pitchFamily="18" charset="0"/>
                                      <a:ea typeface="Cambria Math" panose="02040503050406030204" pitchFamily="18" charset="0"/>
                                    </a:rPr>
                                  </m:ctrlPr>
                                </m:accPr>
                                <m:e>
                                  <m:r>
                                    <a:rPr lang="en-US" altLang="ja-JP" sz="1100" i="1">
                                      <a:latin typeface="Cambria Math" panose="02040503050406030204" pitchFamily="18" charset="0"/>
                                      <a:ea typeface="Cambria Math" panose="02040503050406030204" pitchFamily="18" charset="0"/>
                                    </a:rPr>
                                    <m:t>𝑥</m:t>
                                  </m:r>
                                </m:e>
                              </m:acc>
                            </m:e>
                            <m:sub>
                              <m:r>
                                <a:rPr lang="en-US" altLang="ja-JP" sz="1100" i="1">
                                  <a:latin typeface="Cambria Math" panose="02040503050406030204" pitchFamily="18" charset="0"/>
                                  <a:ea typeface="Cambria Math" panose="02040503050406030204" pitchFamily="18" charset="0"/>
                                </a:rPr>
                                <m:t>𝑡</m:t>
                              </m:r>
                            </m:sub>
                          </m:sSub>
                        </m:sub>
                      </m:sSub>
                      <m:r>
                        <a:rPr lang="en-US" altLang="ja-JP" sz="1100" b="0" i="1" smtClean="0">
                          <a:latin typeface="Cambria Math" panose="02040503050406030204" pitchFamily="18" charset="0"/>
                          <a:ea typeface="Cambria Math" panose="02040503050406030204" pitchFamily="18" charset="0"/>
                        </a:rPr>
                        <m:t>,</m:t>
                      </m:r>
                    </m:oMath>
                  </m:oMathPara>
                </a14:m>
                <a:endParaRPr kumimoji="1" lang="ja-JP" altLang="en-US" sz="1100" dirty="0"/>
              </a:p>
            </p:txBody>
          </p:sp>
        </mc:Choice>
        <mc:Fallback xmlns="">
          <p:sp>
            <p:nvSpPr>
              <p:cNvPr id="87" name="テキスト ボックス 86"/>
              <p:cNvSpPr txBox="1">
                <a:spLocks noRot="1" noChangeAspect="1" noMove="1" noResize="1" noEditPoints="1" noAdjustHandles="1" noChangeArrowheads="1" noChangeShapeType="1" noTextEdit="1"/>
              </p:cNvSpPr>
              <p:nvPr/>
            </p:nvSpPr>
            <p:spPr>
              <a:xfrm>
                <a:off x="8935698" y="2809573"/>
                <a:ext cx="1787522" cy="345159"/>
              </a:xfrm>
              <a:prstGeom prst="rect">
                <a:avLst/>
              </a:prstGeom>
              <a:blipFill rotWithShape="0">
                <a:blip r:embed="rId24"/>
                <a:stretch>
                  <a:fillRect l="-1706" t="-191228" r="-10922" b="-263158"/>
                </a:stretch>
              </a:blipFill>
            </p:spPr>
            <p:txBody>
              <a:bodyPr/>
              <a:lstStyle/>
              <a:p>
                <a:r>
                  <a:rPr lang="ja-JP" altLang="en-US">
                    <a:noFill/>
                  </a:rPr>
                  <a:t> </a:t>
                </a:r>
              </a:p>
            </p:txBody>
          </p:sp>
        </mc:Fallback>
      </mc:AlternateContent>
      <p:sp>
        <p:nvSpPr>
          <p:cNvPr id="2" name="四角形吹き出し 1"/>
          <p:cNvSpPr/>
          <p:nvPr/>
        </p:nvSpPr>
        <p:spPr>
          <a:xfrm>
            <a:off x="7364834" y="2198094"/>
            <a:ext cx="3005947" cy="347083"/>
          </a:xfrm>
          <a:prstGeom prst="wedgeRectCallout">
            <a:avLst>
              <a:gd name="adj1" fmla="val -52225"/>
              <a:gd name="adj2" fmla="val 102749"/>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dirty="0" smtClean="0"/>
              <a:t>中心も分散も更新 </a:t>
            </a:r>
            <a:r>
              <a:rPr lang="en-US" altLang="ja-JP" dirty="0" smtClean="0"/>
              <a:t>(EKF </a:t>
            </a:r>
            <a:r>
              <a:rPr lang="ja-JP" altLang="en-US" dirty="0" smtClean="0"/>
              <a:t>相当</a:t>
            </a:r>
            <a:r>
              <a:rPr lang="en-US" altLang="ja-JP" dirty="0" smtClean="0"/>
              <a:t>)</a:t>
            </a:r>
          </a:p>
        </p:txBody>
      </p:sp>
      <p:sp>
        <p:nvSpPr>
          <p:cNvPr id="88" name="四角形吹き出し 87"/>
          <p:cNvSpPr/>
          <p:nvPr/>
        </p:nvSpPr>
        <p:spPr>
          <a:xfrm>
            <a:off x="8883368" y="6035708"/>
            <a:ext cx="1804015" cy="677684"/>
          </a:xfrm>
          <a:prstGeom prst="wedgeRectCallout">
            <a:avLst>
              <a:gd name="adj1" fmla="val -63418"/>
              <a:gd name="adj2" fmla="val 10359"/>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dirty="0" smtClean="0"/>
              <a:t>中心はそのまま</a:t>
            </a:r>
            <a:endParaRPr lang="en-US" altLang="ja-JP" dirty="0" smtClean="0"/>
          </a:p>
          <a:p>
            <a:pPr algn="ctr"/>
            <a:r>
              <a:rPr lang="ja-JP" altLang="en-US" dirty="0" smtClean="0"/>
              <a:t>分散だけ修正</a:t>
            </a:r>
            <a:endParaRPr kumimoji="1" lang="ja-JP" altLang="en-US" dirty="0"/>
          </a:p>
        </p:txBody>
      </p:sp>
    </p:spTree>
    <p:extLst>
      <p:ext uri="{BB962C8B-B14F-4D97-AF65-F5344CB8AC3E}">
        <p14:creationId xmlns:p14="http://schemas.microsoft.com/office/powerpoint/2010/main" val="244612673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矢印コネクタ 4"/>
          <p:cNvCxnSpPr/>
          <p:nvPr/>
        </p:nvCxnSpPr>
        <p:spPr>
          <a:xfrm>
            <a:off x="358140" y="1638300"/>
            <a:ext cx="38176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フリーフォーム 6"/>
          <p:cNvSpPr/>
          <p:nvPr/>
        </p:nvSpPr>
        <p:spPr>
          <a:xfrm>
            <a:off x="449580" y="944880"/>
            <a:ext cx="2034540" cy="681846"/>
          </a:xfrm>
          <a:custGeom>
            <a:avLst/>
            <a:gdLst>
              <a:gd name="connsiteX0" fmla="*/ 0 w 2278380"/>
              <a:gd name="connsiteY0" fmla="*/ 1307823 h 1311489"/>
              <a:gd name="connsiteX1" fmla="*/ 624840 w 2278380"/>
              <a:gd name="connsiteY1" fmla="*/ 1124943 h 1311489"/>
              <a:gd name="connsiteX2" fmla="*/ 1143000 w 2278380"/>
              <a:gd name="connsiteY2" fmla="*/ 522963 h 1311489"/>
              <a:gd name="connsiteX3" fmla="*/ 1318260 w 2278380"/>
              <a:gd name="connsiteY3" fmla="*/ 50523 h 1311489"/>
              <a:gd name="connsiteX4" fmla="*/ 1661160 w 2278380"/>
              <a:gd name="connsiteY4" fmla="*/ 65763 h 1311489"/>
              <a:gd name="connsiteX5" fmla="*/ 1821180 w 2278380"/>
              <a:gd name="connsiteY5" fmla="*/ 515343 h 1311489"/>
              <a:gd name="connsiteX6" fmla="*/ 1882140 w 2278380"/>
              <a:gd name="connsiteY6" fmla="*/ 865863 h 1311489"/>
              <a:gd name="connsiteX7" fmla="*/ 2011680 w 2278380"/>
              <a:gd name="connsiteY7" fmla="*/ 1147803 h 1311489"/>
              <a:gd name="connsiteX8" fmla="*/ 2141220 w 2278380"/>
              <a:gd name="connsiteY8" fmla="*/ 1269723 h 1311489"/>
              <a:gd name="connsiteX9" fmla="*/ 2202180 w 2278380"/>
              <a:gd name="connsiteY9" fmla="*/ 1307823 h 1311489"/>
              <a:gd name="connsiteX10" fmla="*/ 2278380 w 2278380"/>
              <a:gd name="connsiteY10" fmla="*/ 1307823 h 13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8380" h="1311489">
                <a:moveTo>
                  <a:pt x="0" y="1307823"/>
                </a:moveTo>
                <a:cubicBezTo>
                  <a:pt x="217170" y="1281788"/>
                  <a:pt x="434340" y="1255753"/>
                  <a:pt x="624840" y="1124943"/>
                </a:cubicBezTo>
                <a:cubicBezTo>
                  <a:pt x="815340" y="994133"/>
                  <a:pt x="1027430" y="702033"/>
                  <a:pt x="1143000" y="522963"/>
                </a:cubicBezTo>
                <a:cubicBezTo>
                  <a:pt x="1258570" y="343893"/>
                  <a:pt x="1231900" y="126723"/>
                  <a:pt x="1318260" y="50523"/>
                </a:cubicBezTo>
                <a:cubicBezTo>
                  <a:pt x="1404620" y="-25677"/>
                  <a:pt x="1577340" y="-11707"/>
                  <a:pt x="1661160" y="65763"/>
                </a:cubicBezTo>
                <a:cubicBezTo>
                  <a:pt x="1744980" y="143233"/>
                  <a:pt x="1784350" y="381993"/>
                  <a:pt x="1821180" y="515343"/>
                </a:cubicBezTo>
                <a:cubicBezTo>
                  <a:pt x="1858010" y="648693"/>
                  <a:pt x="1850390" y="760453"/>
                  <a:pt x="1882140" y="865863"/>
                </a:cubicBezTo>
                <a:cubicBezTo>
                  <a:pt x="1913890" y="971273"/>
                  <a:pt x="1968500" y="1080493"/>
                  <a:pt x="2011680" y="1147803"/>
                </a:cubicBezTo>
                <a:cubicBezTo>
                  <a:pt x="2054860" y="1215113"/>
                  <a:pt x="2109470" y="1243053"/>
                  <a:pt x="2141220" y="1269723"/>
                </a:cubicBezTo>
                <a:cubicBezTo>
                  <a:pt x="2172970" y="1296393"/>
                  <a:pt x="2179320" y="1301473"/>
                  <a:pt x="2202180" y="1307823"/>
                </a:cubicBezTo>
                <a:cubicBezTo>
                  <a:pt x="2225040" y="1314173"/>
                  <a:pt x="2251710" y="1310998"/>
                  <a:pt x="2278380" y="1307823"/>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8"/>
          <p:cNvSpPr/>
          <p:nvPr/>
        </p:nvSpPr>
        <p:spPr>
          <a:xfrm>
            <a:off x="2087880" y="281940"/>
            <a:ext cx="1508760" cy="1356360"/>
          </a:xfrm>
          <a:custGeom>
            <a:avLst/>
            <a:gdLst>
              <a:gd name="connsiteX0" fmla="*/ 0 w 2278380"/>
              <a:gd name="connsiteY0" fmla="*/ 1307823 h 1311489"/>
              <a:gd name="connsiteX1" fmla="*/ 624840 w 2278380"/>
              <a:gd name="connsiteY1" fmla="*/ 1124943 h 1311489"/>
              <a:gd name="connsiteX2" fmla="*/ 1143000 w 2278380"/>
              <a:gd name="connsiteY2" fmla="*/ 522963 h 1311489"/>
              <a:gd name="connsiteX3" fmla="*/ 1318260 w 2278380"/>
              <a:gd name="connsiteY3" fmla="*/ 50523 h 1311489"/>
              <a:gd name="connsiteX4" fmla="*/ 1661160 w 2278380"/>
              <a:gd name="connsiteY4" fmla="*/ 65763 h 1311489"/>
              <a:gd name="connsiteX5" fmla="*/ 1821180 w 2278380"/>
              <a:gd name="connsiteY5" fmla="*/ 515343 h 1311489"/>
              <a:gd name="connsiteX6" fmla="*/ 1882140 w 2278380"/>
              <a:gd name="connsiteY6" fmla="*/ 865863 h 1311489"/>
              <a:gd name="connsiteX7" fmla="*/ 2011680 w 2278380"/>
              <a:gd name="connsiteY7" fmla="*/ 1147803 h 1311489"/>
              <a:gd name="connsiteX8" fmla="*/ 2141220 w 2278380"/>
              <a:gd name="connsiteY8" fmla="*/ 1269723 h 1311489"/>
              <a:gd name="connsiteX9" fmla="*/ 2202180 w 2278380"/>
              <a:gd name="connsiteY9" fmla="*/ 1307823 h 1311489"/>
              <a:gd name="connsiteX10" fmla="*/ 2278380 w 2278380"/>
              <a:gd name="connsiteY10" fmla="*/ 1307823 h 13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8380" h="1311489">
                <a:moveTo>
                  <a:pt x="0" y="1307823"/>
                </a:moveTo>
                <a:cubicBezTo>
                  <a:pt x="217170" y="1281788"/>
                  <a:pt x="434340" y="1255753"/>
                  <a:pt x="624840" y="1124943"/>
                </a:cubicBezTo>
                <a:cubicBezTo>
                  <a:pt x="815340" y="994133"/>
                  <a:pt x="1027430" y="702033"/>
                  <a:pt x="1143000" y="522963"/>
                </a:cubicBezTo>
                <a:cubicBezTo>
                  <a:pt x="1258570" y="343893"/>
                  <a:pt x="1231900" y="126723"/>
                  <a:pt x="1318260" y="50523"/>
                </a:cubicBezTo>
                <a:cubicBezTo>
                  <a:pt x="1404620" y="-25677"/>
                  <a:pt x="1577340" y="-11707"/>
                  <a:pt x="1661160" y="65763"/>
                </a:cubicBezTo>
                <a:cubicBezTo>
                  <a:pt x="1744980" y="143233"/>
                  <a:pt x="1784350" y="381993"/>
                  <a:pt x="1821180" y="515343"/>
                </a:cubicBezTo>
                <a:cubicBezTo>
                  <a:pt x="1858010" y="648693"/>
                  <a:pt x="1850390" y="760453"/>
                  <a:pt x="1882140" y="865863"/>
                </a:cubicBezTo>
                <a:cubicBezTo>
                  <a:pt x="1913890" y="971273"/>
                  <a:pt x="1968500" y="1080493"/>
                  <a:pt x="2011680" y="1147803"/>
                </a:cubicBezTo>
                <a:cubicBezTo>
                  <a:pt x="2054860" y="1215113"/>
                  <a:pt x="2109470" y="1243053"/>
                  <a:pt x="2141220" y="1269723"/>
                </a:cubicBezTo>
                <a:cubicBezTo>
                  <a:pt x="2172970" y="1296393"/>
                  <a:pt x="2179320" y="1301473"/>
                  <a:pt x="2202180" y="1307823"/>
                </a:cubicBezTo>
                <a:cubicBezTo>
                  <a:pt x="2225040" y="1314173"/>
                  <a:pt x="2251710" y="1310998"/>
                  <a:pt x="2278380" y="130782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9"/>
          <p:cNvSpPr/>
          <p:nvPr/>
        </p:nvSpPr>
        <p:spPr>
          <a:xfrm>
            <a:off x="1543050" y="623006"/>
            <a:ext cx="1844040" cy="1015293"/>
          </a:xfrm>
          <a:custGeom>
            <a:avLst/>
            <a:gdLst>
              <a:gd name="connsiteX0" fmla="*/ 0 w 2278380"/>
              <a:gd name="connsiteY0" fmla="*/ 1307823 h 1311489"/>
              <a:gd name="connsiteX1" fmla="*/ 624840 w 2278380"/>
              <a:gd name="connsiteY1" fmla="*/ 1124943 h 1311489"/>
              <a:gd name="connsiteX2" fmla="*/ 1143000 w 2278380"/>
              <a:gd name="connsiteY2" fmla="*/ 522963 h 1311489"/>
              <a:gd name="connsiteX3" fmla="*/ 1318260 w 2278380"/>
              <a:gd name="connsiteY3" fmla="*/ 50523 h 1311489"/>
              <a:gd name="connsiteX4" fmla="*/ 1661160 w 2278380"/>
              <a:gd name="connsiteY4" fmla="*/ 65763 h 1311489"/>
              <a:gd name="connsiteX5" fmla="*/ 1821180 w 2278380"/>
              <a:gd name="connsiteY5" fmla="*/ 515343 h 1311489"/>
              <a:gd name="connsiteX6" fmla="*/ 1882140 w 2278380"/>
              <a:gd name="connsiteY6" fmla="*/ 865863 h 1311489"/>
              <a:gd name="connsiteX7" fmla="*/ 2011680 w 2278380"/>
              <a:gd name="connsiteY7" fmla="*/ 1147803 h 1311489"/>
              <a:gd name="connsiteX8" fmla="*/ 2141220 w 2278380"/>
              <a:gd name="connsiteY8" fmla="*/ 1269723 h 1311489"/>
              <a:gd name="connsiteX9" fmla="*/ 2202180 w 2278380"/>
              <a:gd name="connsiteY9" fmla="*/ 1307823 h 1311489"/>
              <a:gd name="connsiteX10" fmla="*/ 2278380 w 2278380"/>
              <a:gd name="connsiteY10" fmla="*/ 1307823 h 13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8380" h="1311489">
                <a:moveTo>
                  <a:pt x="0" y="1307823"/>
                </a:moveTo>
                <a:cubicBezTo>
                  <a:pt x="217170" y="1281788"/>
                  <a:pt x="434340" y="1255753"/>
                  <a:pt x="624840" y="1124943"/>
                </a:cubicBezTo>
                <a:cubicBezTo>
                  <a:pt x="815340" y="994133"/>
                  <a:pt x="1027430" y="702033"/>
                  <a:pt x="1143000" y="522963"/>
                </a:cubicBezTo>
                <a:cubicBezTo>
                  <a:pt x="1258570" y="343893"/>
                  <a:pt x="1231900" y="126723"/>
                  <a:pt x="1318260" y="50523"/>
                </a:cubicBezTo>
                <a:cubicBezTo>
                  <a:pt x="1404620" y="-25677"/>
                  <a:pt x="1577340" y="-11707"/>
                  <a:pt x="1661160" y="65763"/>
                </a:cubicBezTo>
                <a:cubicBezTo>
                  <a:pt x="1744980" y="143233"/>
                  <a:pt x="1784350" y="381993"/>
                  <a:pt x="1821180" y="515343"/>
                </a:cubicBezTo>
                <a:cubicBezTo>
                  <a:pt x="1858010" y="648693"/>
                  <a:pt x="1850390" y="760453"/>
                  <a:pt x="1882140" y="865863"/>
                </a:cubicBezTo>
                <a:cubicBezTo>
                  <a:pt x="1913890" y="971273"/>
                  <a:pt x="1968500" y="1080493"/>
                  <a:pt x="2011680" y="1147803"/>
                </a:cubicBezTo>
                <a:cubicBezTo>
                  <a:pt x="2054860" y="1215113"/>
                  <a:pt x="2109470" y="1243053"/>
                  <a:pt x="2141220" y="1269723"/>
                </a:cubicBezTo>
                <a:cubicBezTo>
                  <a:pt x="2172970" y="1296393"/>
                  <a:pt x="2179320" y="1301473"/>
                  <a:pt x="2202180" y="1307823"/>
                </a:cubicBezTo>
                <a:cubicBezTo>
                  <a:pt x="2225040" y="1314173"/>
                  <a:pt x="2251710" y="1310998"/>
                  <a:pt x="2278380" y="1307823"/>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p:cNvCxnSpPr/>
          <p:nvPr/>
        </p:nvCxnSpPr>
        <p:spPr>
          <a:xfrm>
            <a:off x="358140" y="3131820"/>
            <a:ext cx="38176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070860" y="1805940"/>
            <a:ext cx="0" cy="13240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2682240" y="2125980"/>
            <a:ext cx="0" cy="10080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1744980" y="2446020"/>
            <a:ext cx="0" cy="684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正方形/長方形 20"/>
              <p:cNvSpPr/>
              <p:nvPr/>
            </p:nvSpPr>
            <p:spPr>
              <a:xfrm>
                <a:off x="1521714" y="3168052"/>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e>
                        <m:sub>
                          <m:r>
                            <a:rPr lang="en-US" altLang="ja-JP" i="1">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1521714" y="3168052"/>
                <a:ext cx="446532" cy="369332"/>
              </a:xfrm>
              <a:prstGeom prst="rect">
                <a:avLst/>
              </a:prstGeom>
              <a:blipFill rotWithShape="0">
                <a:blip r:embed="rId2"/>
                <a:stretch>
                  <a:fillRect t="-6667" r="-123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2854903" y="3160446"/>
                <a:ext cx="4319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2854903" y="3160446"/>
                <a:ext cx="431913" cy="36933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2472690" y="3168052"/>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2472690" y="3168052"/>
                <a:ext cx="446532" cy="369332"/>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24" name="直線矢印コネクタ 23"/>
          <p:cNvCxnSpPr/>
          <p:nvPr/>
        </p:nvCxnSpPr>
        <p:spPr>
          <a:xfrm>
            <a:off x="358140" y="4869180"/>
            <a:ext cx="38176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3070860" y="3543300"/>
            <a:ext cx="0" cy="13240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2682240" y="3863340"/>
            <a:ext cx="0" cy="10080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1744980" y="4183380"/>
            <a:ext cx="0" cy="684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正方形/長方形 27"/>
              <p:cNvSpPr/>
              <p:nvPr/>
            </p:nvSpPr>
            <p:spPr>
              <a:xfrm>
                <a:off x="1521714" y="4905412"/>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e>
                        <m:sub>
                          <m:r>
                            <a:rPr lang="en-US" altLang="ja-JP" i="1">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28" name="正方形/長方形 27"/>
              <p:cNvSpPr>
                <a:spLocks noRot="1" noChangeAspect="1" noMove="1" noResize="1" noEditPoints="1" noAdjustHandles="1" noChangeArrowheads="1" noChangeShapeType="1" noTextEdit="1"/>
              </p:cNvSpPr>
              <p:nvPr/>
            </p:nvSpPr>
            <p:spPr>
              <a:xfrm>
                <a:off x="1521714" y="4905412"/>
                <a:ext cx="446532" cy="369332"/>
              </a:xfrm>
              <a:prstGeom prst="rect">
                <a:avLst/>
              </a:prstGeom>
              <a:blipFill rotWithShape="0">
                <a:blip r:embed="rId2"/>
                <a:stretch>
                  <a:fillRect t="-6667" r="-123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正方形/長方形 28"/>
              <p:cNvSpPr/>
              <p:nvPr/>
            </p:nvSpPr>
            <p:spPr>
              <a:xfrm>
                <a:off x="2854903" y="4897806"/>
                <a:ext cx="4319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29" name="正方形/長方形 28"/>
              <p:cNvSpPr>
                <a:spLocks noRot="1" noChangeAspect="1" noMove="1" noResize="1" noEditPoints="1" noAdjustHandles="1" noChangeArrowheads="1" noChangeShapeType="1" noTextEdit="1"/>
              </p:cNvSpPr>
              <p:nvPr/>
            </p:nvSpPr>
            <p:spPr>
              <a:xfrm>
                <a:off x="2854903" y="4897806"/>
                <a:ext cx="431913" cy="36933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2472690" y="4897792"/>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2472690" y="4897792"/>
                <a:ext cx="446532" cy="36933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p:cNvSpPr txBox="1"/>
              <p:nvPr/>
            </p:nvSpPr>
            <p:spPr>
              <a:xfrm>
                <a:off x="2142037" y="4479660"/>
                <a:ext cx="1862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solidFill>
                            <a:srgbClr val="00B050"/>
                          </a:solidFill>
                          <a:latin typeface="Cambria Math" panose="02040503050406030204" pitchFamily="18" charset="0"/>
                        </a:rPr>
                        <m:t>𝑘</m:t>
                      </m:r>
                    </m:oMath>
                  </m:oMathPara>
                </a14:m>
                <a:endParaRPr kumimoji="1" lang="ja-JP" altLang="en-US" dirty="0">
                  <a:solidFill>
                    <a:srgbClr val="00B050"/>
                  </a:solidFill>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2142037" y="4479660"/>
                <a:ext cx="186268" cy="276999"/>
              </a:xfrm>
              <a:prstGeom prst="rect">
                <a:avLst/>
              </a:prstGeom>
              <a:blipFill rotWithShape="0">
                <a:blip r:embed="rId6"/>
                <a:stretch>
                  <a:fillRect l="-32258" r="-25806" b="-888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p:cNvSpPr txBox="1"/>
              <p:nvPr/>
            </p:nvSpPr>
            <p:spPr>
              <a:xfrm>
                <a:off x="3222499" y="4240761"/>
                <a:ext cx="590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solidFill>
                            <a:srgbClr val="FF0000"/>
                          </a:solidFill>
                          <a:latin typeface="Cambria Math" panose="02040503050406030204" pitchFamily="18" charset="0"/>
                        </a:rPr>
                        <m:t>1−</m:t>
                      </m:r>
                      <m:r>
                        <a:rPr lang="en-US" altLang="ja-JP" b="0" i="1" smtClean="0">
                          <a:solidFill>
                            <a:srgbClr val="FF0000"/>
                          </a:solidFill>
                          <a:latin typeface="Cambria Math" panose="02040503050406030204" pitchFamily="18" charset="0"/>
                        </a:rPr>
                        <m:t>𝑘</m:t>
                      </m:r>
                    </m:oMath>
                  </m:oMathPara>
                </a14:m>
                <a:endParaRPr kumimoji="1" lang="ja-JP" altLang="en-US" dirty="0">
                  <a:solidFill>
                    <a:srgbClr val="FF0000"/>
                  </a:solidFill>
                </a:endParaRPr>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3222499" y="4240761"/>
                <a:ext cx="590225" cy="276999"/>
              </a:xfrm>
              <a:prstGeom prst="rect">
                <a:avLst/>
              </a:prstGeom>
              <a:blipFill rotWithShape="0">
                <a:blip r:embed="rId7"/>
                <a:stretch>
                  <a:fillRect l="-9375" r="-9375" b="-8889"/>
                </a:stretch>
              </a:blipFill>
            </p:spPr>
            <p:txBody>
              <a:bodyPr/>
              <a:lstStyle/>
              <a:p>
                <a:r>
                  <a:rPr lang="ja-JP" altLang="en-US">
                    <a:noFill/>
                  </a:rPr>
                  <a:t> </a:t>
                </a:r>
              </a:p>
            </p:txBody>
          </p:sp>
        </mc:Fallback>
      </mc:AlternateContent>
      <p:cxnSp>
        <p:nvCxnSpPr>
          <p:cNvPr id="34" name="直線矢印コネクタ 33"/>
          <p:cNvCxnSpPr/>
          <p:nvPr/>
        </p:nvCxnSpPr>
        <p:spPr>
          <a:xfrm>
            <a:off x="1744980" y="4760019"/>
            <a:ext cx="93726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2682240" y="4765158"/>
            <a:ext cx="39600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フリーフォーム 35"/>
          <p:cNvSpPr/>
          <p:nvPr/>
        </p:nvSpPr>
        <p:spPr>
          <a:xfrm>
            <a:off x="2903220" y="4494900"/>
            <a:ext cx="617356" cy="259980"/>
          </a:xfrm>
          <a:custGeom>
            <a:avLst/>
            <a:gdLst>
              <a:gd name="connsiteX0" fmla="*/ 617220 w 617356"/>
              <a:gd name="connsiteY0" fmla="*/ 0 h 213360"/>
              <a:gd name="connsiteX1" fmla="*/ 563880 w 617356"/>
              <a:gd name="connsiteY1" fmla="*/ 68580 h 213360"/>
              <a:gd name="connsiteX2" fmla="*/ 289560 w 617356"/>
              <a:gd name="connsiteY2" fmla="*/ 60960 h 213360"/>
              <a:gd name="connsiteX3" fmla="*/ 121920 w 617356"/>
              <a:gd name="connsiteY3" fmla="*/ 45720 h 213360"/>
              <a:gd name="connsiteX4" fmla="*/ 0 w 617356"/>
              <a:gd name="connsiteY4" fmla="*/ 213360 h 21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356" h="213360">
                <a:moveTo>
                  <a:pt x="617220" y="0"/>
                </a:moveTo>
                <a:cubicBezTo>
                  <a:pt x="617855" y="29210"/>
                  <a:pt x="618490" y="58420"/>
                  <a:pt x="563880" y="68580"/>
                </a:cubicBezTo>
                <a:cubicBezTo>
                  <a:pt x="509270" y="78740"/>
                  <a:pt x="363220" y="64770"/>
                  <a:pt x="289560" y="60960"/>
                </a:cubicBezTo>
                <a:cubicBezTo>
                  <a:pt x="215900" y="57150"/>
                  <a:pt x="170180" y="20320"/>
                  <a:pt x="121920" y="45720"/>
                </a:cubicBezTo>
                <a:cubicBezTo>
                  <a:pt x="73660" y="71120"/>
                  <a:pt x="36830" y="142240"/>
                  <a:pt x="0" y="213360"/>
                </a:cubicBez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7" name="テキスト ボックス 36"/>
              <p:cNvSpPr txBox="1"/>
              <p:nvPr/>
            </p:nvSpPr>
            <p:spPr>
              <a:xfrm>
                <a:off x="1301966" y="5386408"/>
                <a:ext cx="20526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𝑘</m:t>
                      </m:r>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1301966" y="5386408"/>
                <a:ext cx="2052678" cy="276999"/>
              </a:xfrm>
              <a:prstGeom prst="rect">
                <a:avLst/>
              </a:prstGeom>
              <a:blipFill rotWithShape="0">
                <a:blip r:embed="rId8"/>
                <a:stretch>
                  <a:fillRect l="-1190" t="-26667" r="-8333" b="-35556"/>
                </a:stretch>
              </a:blipFill>
            </p:spPr>
            <p:txBody>
              <a:bodyPr/>
              <a:lstStyle/>
              <a:p>
                <a:r>
                  <a:rPr lang="ja-JP" altLang="en-US">
                    <a:noFill/>
                  </a:rPr>
                  <a:t> </a:t>
                </a:r>
              </a:p>
            </p:txBody>
          </p:sp>
        </mc:Fallback>
      </mc:AlternateContent>
      <p:sp>
        <p:nvSpPr>
          <p:cNvPr id="38" name="円/楕円 37"/>
          <p:cNvSpPr/>
          <p:nvPr/>
        </p:nvSpPr>
        <p:spPr>
          <a:xfrm>
            <a:off x="2103937" y="4479660"/>
            <a:ext cx="258263" cy="25998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3159702" y="4241651"/>
            <a:ext cx="711393" cy="25998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テキスト ボックス 39"/>
              <p:cNvSpPr txBox="1"/>
              <p:nvPr/>
            </p:nvSpPr>
            <p:spPr>
              <a:xfrm>
                <a:off x="692705" y="5766450"/>
                <a:ext cx="3116494" cy="5934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f>
                        <m:fPr>
                          <m:ctrlPr>
                            <a:rPr lang="en-US" altLang="ja-JP" b="0" i="1" smtClean="0">
                              <a:latin typeface="Cambria Math" panose="02040503050406030204" pitchFamily="18" charset="0"/>
                              <a:ea typeface="Cambria Math" panose="02040503050406030204" pitchFamily="18" charset="0"/>
                            </a:rPr>
                          </m:ctrlPr>
                        </m:fPr>
                        <m:num>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m:t>
                              </m:r>
                              <m:r>
                                <a:rPr lang="en-US" altLang="ja-JP" i="1" smtClean="0">
                                  <a:solidFill>
                                    <a:srgbClr val="FF0000"/>
                                  </a:solidFill>
                                  <a:latin typeface="Cambria Math" panose="02040503050406030204" pitchFamily="18" charset="0"/>
                                  <a:ea typeface="Cambria Math" panose="02040503050406030204" pitchFamily="18" charset="0"/>
                                </a:rPr>
                                <m:t>1−</m:t>
                              </m:r>
                              <m:r>
                                <a:rPr lang="en-US" altLang="ja-JP" i="1" smtClean="0">
                                  <a:solidFill>
                                    <a:srgbClr val="FF0000"/>
                                  </a:solidFill>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e>
                            <m:sub>
                              <m:r>
                                <a:rPr lang="en-US" altLang="ja-JP" i="1">
                                  <a:latin typeface="Cambria Math" panose="02040503050406030204" pitchFamily="18" charset="0"/>
                                  <a:ea typeface="Cambria Math" panose="02040503050406030204" pitchFamily="18" charset="0"/>
                                </a:rPr>
                                <m:t>𝑡</m:t>
                              </m:r>
                            </m:sub>
                          </m:sSub>
                        </m:num>
                        <m:den>
                          <m:r>
                            <a:rPr lang="en-US" altLang="ja-JP" b="0" i="1" smtClean="0">
                              <a:solidFill>
                                <a:srgbClr val="00B050"/>
                              </a:solidFill>
                              <a:latin typeface="Cambria Math" panose="02040503050406030204" pitchFamily="18" charset="0"/>
                              <a:ea typeface="Cambria Math" panose="02040503050406030204" pitchFamily="18" charset="0"/>
                            </a:rPr>
                            <m:t>𝑘</m:t>
                          </m:r>
                          <m:r>
                            <a:rPr lang="en-US" altLang="ja-JP" b="0" i="1" smtClean="0">
                              <a:latin typeface="Cambria Math" panose="02040503050406030204" pitchFamily="18" charset="0"/>
                              <a:ea typeface="Cambria Math" panose="02040503050406030204" pitchFamily="18" charset="0"/>
                            </a:rPr>
                            <m:t>+(</m:t>
                          </m:r>
                          <m:r>
                            <a:rPr lang="en-US" altLang="ja-JP" b="0" i="1" smtClean="0">
                              <a:solidFill>
                                <a:srgbClr val="FF0000"/>
                              </a:solidFill>
                              <a:latin typeface="Cambria Math" panose="02040503050406030204" pitchFamily="18" charset="0"/>
                              <a:ea typeface="Cambria Math" panose="02040503050406030204" pitchFamily="18" charset="0"/>
                            </a:rPr>
                            <m:t>1−</m:t>
                          </m:r>
                          <m:r>
                            <a:rPr lang="en-US" altLang="ja-JP" b="0" i="1" smtClean="0">
                              <a:solidFill>
                                <a:srgbClr val="FF0000"/>
                              </a:solidFill>
                              <a:latin typeface="Cambria Math" panose="02040503050406030204" pitchFamily="18" charset="0"/>
                              <a:ea typeface="Cambria Math" panose="02040503050406030204" pitchFamily="18" charset="0"/>
                            </a:rPr>
                            <m:t>𝑘</m:t>
                          </m:r>
                          <m:r>
                            <a:rPr lang="en-US" altLang="ja-JP" b="0" i="1" smtClean="0">
                              <a:latin typeface="Cambria Math" panose="02040503050406030204" pitchFamily="18" charset="0"/>
                              <a:ea typeface="Cambria Math" panose="02040503050406030204" pitchFamily="18" charset="0"/>
                            </a:rPr>
                            <m:t>)</m:t>
                          </m:r>
                        </m:den>
                      </m:f>
                      <m:r>
                        <a:rPr lang="en-US" altLang="ja-JP" b="0" i="1" smtClean="0">
                          <a:latin typeface="Cambria Math" panose="02040503050406030204" pitchFamily="18" charset="0"/>
                          <a:ea typeface="Cambria Math" panose="02040503050406030204" pitchFamily="18" charset="0"/>
                        </a:rPr>
                        <m:t>+</m:t>
                      </m:r>
                      <m:f>
                        <m:fPr>
                          <m:ctrlPr>
                            <a:rPr lang="en-US" altLang="ja-JP" i="1">
                              <a:latin typeface="Cambria Math" panose="02040503050406030204" pitchFamily="18" charset="0"/>
                              <a:ea typeface="Cambria Math" panose="02040503050406030204" pitchFamily="18" charset="0"/>
                            </a:rPr>
                          </m:ctrlPr>
                        </m:fPr>
                        <m:num>
                          <m:sSub>
                            <m:sSubPr>
                              <m:ctrlPr>
                                <a:rPr lang="en-US" altLang="ja-JP" i="1">
                                  <a:latin typeface="Cambria Math" panose="02040503050406030204" pitchFamily="18" charset="0"/>
                                  <a:ea typeface="Cambria Math" panose="02040503050406030204" pitchFamily="18" charset="0"/>
                                </a:rPr>
                              </m:ctrlPr>
                            </m:sSubPr>
                            <m:e>
                              <m:r>
                                <a:rPr lang="en-US" altLang="ja-JP" b="0" i="1" smtClean="0">
                                  <a:solidFill>
                                    <a:srgbClr val="00B050"/>
                                  </a:solidFill>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num>
                        <m:den>
                          <m:r>
                            <a:rPr lang="en-US" altLang="ja-JP" i="1" smtClean="0">
                              <a:solidFill>
                                <a:srgbClr val="00B050"/>
                              </a:solidFill>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r>
                            <a:rPr lang="en-US" altLang="ja-JP" i="1" smtClean="0">
                              <a:solidFill>
                                <a:srgbClr val="FF0000"/>
                              </a:solidFill>
                              <a:latin typeface="Cambria Math" panose="02040503050406030204" pitchFamily="18" charset="0"/>
                              <a:ea typeface="Cambria Math" panose="02040503050406030204" pitchFamily="18" charset="0"/>
                            </a:rPr>
                            <m:t>1−</m:t>
                          </m:r>
                          <m:r>
                            <a:rPr lang="en-US" altLang="ja-JP" i="1" smtClean="0">
                              <a:solidFill>
                                <a:srgbClr val="FF0000"/>
                              </a:solidFill>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den>
                      </m:f>
                    </m:oMath>
                  </m:oMathPara>
                </a14:m>
                <a:endParaRPr kumimoji="1" lang="ja-JP" altLang="en-US" dirty="0"/>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692705" y="5766450"/>
                <a:ext cx="3116494" cy="593432"/>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p:cNvSpPr txBox="1"/>
              <p:nvPr/>
            </p:nvSpPr>
            <p:spPr>
              <a:xfrm>
                <a:off x="571667" y="6462925"/>
                <a:ext cx="37868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(1−</m:t>
                          </m:r>
                          <m:r>
                            <a:rPr lang="en-US" altLang="ja-JP" i="1">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𝑘𝑧</m:t>
                          </m:r>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571667" y="6462925"/>
                <a:ext cx="3786806" cy="276999"/>
              </a:xfrm>
              <a:prstGeom prst="rect">
                <a:avLst/>
              </a:prstGeom>
              <a:blipFill rotWithShape="0">
                <a:blip r:embed="rId10"/>
                <a:stretch>
                  <a:fillRect l="-483" t="-23913" r="-4187" b="-32609"/>
                </a:stretch>
              </a:blipFill>
            </p:spPr>
            <p:txBody>
              <a:bodyPr/>
              <a:lstStyle/>
              <a:p>
                <a:r>
                  <a:rPr lang="ja-JP" altLang="en-US">
                    <a:noFill/>
                  </a:rPr>
                  <a:t> </a:t>
                </a:r>
              </a:p>
            </p:txBody>
          </p:sp>
        </mc:Fallback>
      </mc:AlternateContent>
      <p:sp>
        <p:nvSpPr>
          <p:cNvPr id="44" name="フリーフォーム 43"/>
          <p:cNvSpPr/>
          <p:nvPr/>
        </p:nvSpPr>
        <p:spPr>
          <a:xfrm>
            <a:off x="4545330" y="956453"/>
            <a:ext cx="2034540" cy="681846"/>
          </a:xfrm>
          <a:custGeom>
            <a:avLst/>
            <a:gdLst>
              <a:gd name="connsiteX0" fmla="*/ 0 w 2278380"/>
              <a:gd name="connsiteY0" fmla="*/ 1307823 h 1311489"/>
              <a:gd name="connsiteX1" fmla="*/ 624840 w 2278380"/>
              <a:gd name="connsiteY1" fmla="*/ 1124943 h 1311489"/>
              <a:gd name="connsiteX2" fmla="*/ 1143000 w 2278380"/>
              <a:gd name="connsiteY2" fmla="*/ 522963 h 1311489"/>
              <a:gd name="connsiteX3" fmla="*/ 1318260 w 2278380"/>
              <a:gd name="connsiteY3" fmla="*/ 50523 h 1311489"/>
              <a:gd name="connsiteX4" fmla="*/ 1661160 w 2278380"/>
              <a:gd name="connsiteY4" fmla="*/ 65763 h 1311489"/>
              <a:gd name="connsiteX5" fmla="*/ 1821180 w 2278380"/>
              <a:gd name="connsiteY5" fmla="*/ 515343 h 1311489"/>
              <a:gd name="connsiteX6" fmla="*/ 1882140 w 2278380"/>
              <a:gd name="connsiteY6" fmla="*/ 865863 h 1311489"/>
              <a:gd name="connsiteX7" fmla="*/ 2011680 w 2278380"/>
              <a:gd name="connsiteY7" fmla="*/ 1147803 h 1311489"/>
              <a:gd name="connsiteX8" fmla="*/ 2141220 w 2278380"/>
              <a:gd name="connsiteY8" fmla="*/ 1269723 h 1311489"/>
              <a:gd name="connsiteX9" fmla="*/ 2202180 w 2278380"/>
              <a:gd name="connsiteY9" fmla="*/ 1307823 h 1311489"/>
              <a:gd name="connsiteX10" fmla="*/ 2278380 w 2278380"/>
              <a:gd name="connsiteY10" fmla="*/ 1307823 h 13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8380" h="1311489">
                <a:moveTo>
                  <a:pt x="0" y="1307823"/>
                </a:moveTo>
                <a:cubicBezTo>
                  <a:pt x="217170" y="1281788"/>
                  <a:pt x="434340" y="1255753"/>
                  <a:pt x="624840" y="1124943"/>
                </a:cubicBezTo>
                <a:cubicBezTo>
                  <a:pt x="815340" y="994133"/>
                  <a:pt x="1027430" y="702033"/>
                  <a:pt x="1143000" y="522963"/>
                </a:cubicBezTo>
                <a:cubicBezTo>
                  <a:pt x="1258570" y="343893"/>
                  <a:pt x="1231900" y="126723"/>
                  <a:pt x="1318260" y="50523"/>
                </a:cubicBezTo>
                <a:cubicBezTo>
                  <a:pt x="1404620" y="-25677"/>
                  <a:pt x="1577340" y="-11707"/>
                  <a:pt x="1661160" y="65763"/>
                </a:cubicBezTo>
                <a:cubicBezTo>
                  <a:pt x="1744980" y="143233"/>
                  <a:pt x="1784350" y="381993"/>
                  <a:pt x="1821180" y="515343"/>
                </a:cubicBezTo>
                <a:cubicBezTo>
                  <a:pt x="1858010" y="648693"/>
                  <a:pt x="1850390" y="760453"/>
                  <a:pt x="1882140" y="865863"/>
                </a:cubicBezTo>
                <a:cubicBezTo>
                  <a:pt x="1913890" y="971273"/>
                  <a:pt x="1968500" y="1080493"/>
                  <a:pt x="2011680" y="1147803"/>
                </a:cubicBezTo>
                <a:cubicBezTo>
                  <a:pt x="2054860" y="1215113"/>
                  <a:pt x="2109470" y="1243053"/>
                  <a:pt x="2141220" y="1269723"/>
                </a:cubicBezTo>
                <a:cubicBezTo>
                  <a:pt x="2172970" y="1296393"/>
                  <a:pt x="2179320" y="1301473"/>
                  <a:pt x="2202180" y="1307823"/>
                </a:cubicBezTo>
                <a:cubicBezTo>
                  <a:pt x="2225040" y="1314173"/>
                  <a:pt x="2251710" y="1310998"/>
                  <a:pt x="2278380" y="1307823"/>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p:nvSpPr>
        <p:spPr>
          <a:xfrm>
            <a:off x="6183630" y="889433"/>
            <a:ext cx="1508760" cy="760439"/>
          </a:xfrm>
          <a:custGeom>
            <a:avLst/>
            <a:gdLst>
              <a:gd name="connsiteX0" fmla="*/ 0 w 2278380"/>
              <a:gd name="connsiteY0" fmla="*/ 1307823 h 1311489"/>
              <a:gd name="connsiteX1" fmla="*/ 624840 w 2278380"/>
              <a:gd name="connsiteY1" fmla="*/ 1124943 h 1311489"/>
              <a:gd name="connsiteX2" fmla="*/ 1143000 w 2278380"/>
              <a:gd name="connsiteY2" fmla="*/ 522963 h 1311489"/>
              <a:gd name="connsiteX3" fmla="*/ 1318260 w 2278380"/>
              <a:gd name="connsiteY3" fmla="*/ 50523 h 1311489"/>
              <a:gd name="connsiteX4" fmla="*/ 1661160 w 2278380"/>
              <a:gd name="connsiteY4" fmla="*/ 65763 h 1311489"/>
              <a:gd name="connsiteX5" fmla="*/ 1821180 w 2278380"/>
              <a:gd name="connsiteY5" fmla="*/ 515343 h 1311489"/>
              <a:gd name="connsiteX6" fmla="*/ 1882140 w 2278380"/>
              <a:gd name="connsiteY6" fmla="*/ 865863 h 1311489"/>
              <a:gd name="connsiteX7" fmla="*/ 2011680 w 2278380"/>
              <a:gd name="connsiteY7" fmla="*/ 1147803 h 1311489"/>
              <a:gd name="connsiteX8" fmla="*/ 2141220 w 2278380"/>
              <a:gd name="connsiteY8" fmla="*/ 1269723 h 1311489"/>
              <a:gd name="connsiteX9" fmla="*/ 2202180 w 2278380"/>
              <a:gd name="connsiteY9" fmla="*/ 1307823 h 1311489"/>
              <a:gd name="connsiteX10" fmla="*/ 2278380 w 2278380"/>
              <a:gd name="connsiteY10" fmla="*/ 1307823 h 13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8380" h="1311489">
                <a:moveTo>
                  <a:pt x="0" y="1307823"/>
                </a:moveTo>
                <a:cubicBezTo>
                  <a:pt x="217170" y="1281788"/>
                  <a:pt x="434340" y="1255753"/>
                  <a:pt x="624840" y="1124943"/>
                </a:cubicBezTo>
                <a:cubicBezTo>
                  <a:pt x="815340" y="994133"/>
                  <a:pt x="1027430" y="702033"/>
                  <a:pt x="1143000" y="522963"/>
                </a:cubicBezTo>
                <a:cubicBezTo>
                  <a:pt x="1258570" y="343893"/>
                  <a:pt x="1231900" y="126723"/>
                  <a:pt x="1318260" y="50523"/>
                </a:cubicBezTo>
                <a:cubicBezTo>
                  <a:pt x="1404620" y="-25677"/>
                  <a:pt x="1577340" y="-11707"/>
                  <a:pt x="1661160" y="65763"/>
                </a:cubicBezTo>
                <a:cubicBezTo>
                  <a:pt x="1744980" y="143233"/>
                  <a:pt x="1784350" y="381993"/>
                  <a:pt x="1821180" y="515343"/>
                </a:cubicBezTo>
                <a:cubicBezTo>
                  <a:pt x="1858010" y="648693"/>
                  <a:pt x="1850390" y="760453"/>
                  <a:pt x="1882140" y="865863"/>
                </a:cubicBezTo>
                <a:cubicBezTo>
                  <a:pt x="1913890" y="971273"/>
                  <a:pt x="1968500" y="1080493"/>
                  <a:pt x="2011680" y="1147803"/>
                </a:cubicBezTo>
                <a:cubicBezTo>
                  <a:pt x="2054860" y="1215113"/>
                  <a:pt x="2109470" y="1243053"/>
                  <a:pt x="2141220" y="1269723"/>
                </a:cubicBezTo>
                <a:cubicBezTo>
                  <a:pt x="2172970" y="1296393"/>
                  <a:pt x="2179320" y="1301473"/>
                  <a:pt x="2202180" y="1307823"/>
                </a:cubicBezTo>
                <a:cubicBezTo>
                  <a:pt x="2225040" y="1314173"/>
                  <a:pt x="2251710" y="1310998"/>
                  <a:pt x="2278380" y="130782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フリーフォーム 45"/>
          <p:cNvSpPr/>
          <p:nvPr/>
        </p:nvSpPr>
        <p:spPr>
          <a:xfrm>
            <a:off x="5356860" y="770493"/>
            <a:ext cx="1844040" cy="876987"/>
          </a:xfrm>
          <a:custGeom>
            <a:avLst/>
            <a:gdLst>
              <a:gd name="connsiteX0" fmla="*/ 0 w 2278380"/>
              <a:gd name="connsiteY0" fmla="*/ 1307823 h 1311489"/>
              <a:gd name="connsiteX1" fmla="*/ 624840 w 2278380"/>
              <a:gd name="connsiteY1" fmla="*/ 1124943 h 1311489"/>
              <a:gd name="connsiteX2" fmla="*/ 1143000 w 2278380"/>
              <a:gd name="connsiteY2" fmla="*/ 522963 h 1311489"/>
              <a:gd name="connsiteX3" fmla="*/ 1318260 w 2278380"/>
              <a:gd name="connsiteY3" fmla="*/ 50523 h 1311489"/>
              <a:gd name="connsiteX4" fmla="*/ 1661160 w 2278380"/>
              <a:gd name="connsiteY4" fmla="*/ 65763 h 1311489"/>
              <a:gd name="connsiteX5" fmla="*/ 1821180 w 2278380"/>
              <a:gd name="connsiteY5" fmla="*/ 515343 h 1311489"/>
              <a:gd name="connsiteX6" fmla="*/ 1882140 w 2278380"/>
              <a:gd name="connsiteY6" fmla="*/ 865863 h 1311489"/>
              <a:gd name="connsiteX7" fmla="*/ 2011680 w 2278380"/>
              <a:gd name="connsiteY7" fmla="*/ 1147803 h 1311489"/>
              <a:gd name="connsiteX8" fmla="*/ 2141220 w 2278380"/>
              <a:gd name="connsiteY8" fmla="*/ 1269723 h 1311489"/>
              <a:gd name="connsiteX9" fmla="*/ 2202180 w 2278380"/>
              <a:gd name="connsiteY9" fmla="*/ 1307823 h 1311489"/>
              <a:gd name="connsiteX10" fmla="*/ 2278380 w 2278380"/>
              <a:gd name="connsiteY10" fmla="*/ 1307823 h 13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8380" h="1311489">
                <a:moveTo>
                  <a:pt x="0" y="1307823"/>
                </a:moveTo>
                <a:cubicBezTo>
                  <a:pt x="217170" y="1281788"/>
                  <a:pt x="434340" y="1255753"/>
                  <a:pt x="624840" y="1124943"/>
                </a:cubicBezTo>
                <a:cubicBezTo>
                  <a:pt x="815340" y="994133"/>
                  <a:pt x="1027430" y="702033"/>
                  <a:pt x="1143000" y="522963"/>
                </a:cubicBezTo>
                <a:cubicBezTo>
                  <a:pt x="1258570" y="343893"/>
                  <a:pt x="1231900" y="126723"/>
                  <a:pt x="1318260" y="50523"/>
                </a:cubicBezTo>
                <a:cubicBezTo>
                  <a:pt x="1404620" y="-25677"/>
                  <a:pt x="1577340" y="-11707"/>
                  <a:pt x="1661160" y="65763"/>
                </a:cubicBezTo>
                <a:cubicBezTo>
                  <a:pt x="1744980" y="143233"/>
                  <a:pt x="1784350" y="381993"/>
                  <a:pt x="1821180" y="515343"/>
                </a:cubicBezTo>
                <a:cubicBezTo>
                  <a:pt x="1858010" y="648693"/>
                  <a:pt x="1850390" y="760453"/>
                  <a:pt x="1882140" y="865863"/>
                </a:cubicBezTo>
                <a:cubicBezTo>
                  <a:pt x="1913890" y="971273"/>
                  <a:pt x="1968500" y="1080493"/>
                  <a:pt x="2011680" y="1147803"/>
                </a:cubicBezTo>
                <a:cubicBezTo>
                  <a:pt x="2054860" y="1215113"/>
                  <a:pt x="2109470" y="1243053"/>
                  <a:pt x="2141220" y="1269723"/>
                </a:cubicBezTo>
                <a:cubicBezTo>
                  <a:pt x="2172970" y="1296393"/>
                  <a:pt x="2179320" y="1301473"/>
                  <a:pt x="2202180" y="1307823"/>
                </a:cubicBezTo>
                <a:cubicBezTo>
                  <a:pt x="2225040" y="1314173"/>
                  <a:pt x="2251710" y="1310998"/>
                  <a:pt x="2278380" y="1307823"/>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矢印コネクタ 46"/>
          <p:cNvCxnSpPr/>
          <p:nvPr/>
        </p:nvCxnSpPr>
        <p:spPr>
          <a:xfrm>
            <a:off x="4396414" y="1650894"/>
            <a:ext cx="38176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7231054" y="1300374"/>
            <a:ext cx="0" cy="13240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6503343" y="1628034"/>
            <a:ext cx="0" cy="10080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5783254" y="1940454"/>
            <a:ext cx="0" cy="684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正方形/長方形 50"/>
              <p:cNvSpPr/>
              <p:nvPr/>
            </p:nvSpPr>
            <p:spPr>
              <a:xfrm>
                <a:off x="5735517" y="1611009"/>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e>
                        <m:sub>
                          <m:r>
                            <a:rPr lang="en-US" altLang="ja-JP" i="1">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51" name="正方形/長方形 50"/>
              <p:cNvSpPr>
                <a:spLocks noRot="1" noChangeAspect="1" noMove="1" noResize="1" noEditPoints="1" noAdjustHandles="1" noChangeArrowheads="1" noChangeShapeType="1" noTextEdit="1"/>
              </p:cNvSpPr>
              <p:nvPr/>
            </p:nvSpPr>
            <p:spPr>
              <a:xfrm>
                <a:off x="5735517" y="1611009"/>
                <a:ext cx="446532" cy="369332"/>
              </a:xfrm>
              <a:prstGeom prst="rect">
                <a:avLst/>
              </a:prstGeom>
              <a:blipFill rotWithShape="0">
                <a:blip r:embed="rId11"/>
                <a:stretch>
                  <a:fillRect t="-6557" r="-123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正方形/長方形 51"/>
              <p:cNvSpPr/>
              <p:nvPr/>
            </p:nvSpPr>
            <p:spPr>
              <a:xfrm>
                <a:off x="7159876" y="1581747"/>
                <a:ext cx="4319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7159876" y="1581747"/>
                <a:ext cx="431913" cy="369332"/>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6449512" y="1571122"/>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53" name="正方形/長方形 52"/>
              <p:cNvSpPr>
                <a:spLocks noRot="1" noChangeAspect="1" noMove="1" noResize="1" noEditPoints="1" noAdjustHandles="1" noChangeArrowheads="1" noChangeShapeType="1" noTextEdit="1"/>
              </p:cNvSpPr>
              <p:nvPr/>
            </p:nvSpPr>
            <p:spPr>
              <a:xfrm>
                <a:off x="6449512" y="1571122"/>
                <a:ext cx="446532" cy="369332"/>
              </a:xfrm>
              <a:prstGeom prst="rect">
                <a:avLst/>
              </a:prstGeom>
              <a:blipFill rotWithShape="0">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6073222" y="2222038"/>
                <a:ext cx="1862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solidFill>
                            <a:srgbClr val="00B050"/>
                          </a:solidFill>
                          <a:latin typeface="Cambria Math" panose="02040503050406030204" pitchFamily="18" charset="0"/>
                        </a:rPr>
                        <m:t>𝑘</m:t>
                      </m:r>
                    </m:oMath>
                  </m:oMathPara>
                </a14:m>
                <a:endParaRPr kumimoji="1" lang="ja-JP" altLang="en-US" dirty="0">
                  <a:solidFill>
                    <a:srgbClr val="00B050"/>
                  </a:solidFill>
                </a:endParaRPr>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6073222" y="2222038"/>
                <a:ext cx="186268" cy="276999"/>
              </a:xfrm>
              <a:prstGeom prst="rect">
                <a:avLst/>
              </a:prstGeom>
              <a:blipFill rotWithShape="0">
                <a:blip r:embed="rId14"/>
                <a:stretch>
                  <a:fillRect l="-32258" r="-25806" b="-888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p:cNvSpPr txBox="1"/>
              <p:nvPr/>
            </p:nvSpPr>
            <p:spPr>
              <a:xfrm>
                <a:off x="6579870" y="2219284"/>
                <a:ext cx="590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solidFill>
                            <a:srgbClr val="FF0000"/>
                          </a:solidFill>
                          <a:latin typeface="Cambria Math" panose="02040503050406030204" pitchFamily="18" charset="0"/>
                        </a:rPr>
                        <m:t>1−</m:t>
                      </m:r>
                      <m:r>
                        <a:rPr lang="en-US" altLang="ja-JP" b="0" i="1" smtClean="0">
                          <a:solidFill>
                            <a:srgbClr val="FF0000"/>
                          </a:solidFill>
                          <a:latin typeface="Cambria Math" panose="02040503050406030204" pitchFamily="18" charset="0"/>
                        </a:rPr>
                        <m:t>𝑘</m:t>
                      </m:r>
                    </m:oMath>
                  </m:oMathPara>
                </a14:m>
                <a:endParaRPr kumimoji="1" lang="ja-JP" altLang="en-US" dirty="0">
                  <a:solidFill>
                    <a:srgbClr val="FF0000"/>
                  </a:solidFill>
                </a:endParaRPr>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6579870" y="2219284"/>
                <a:ext cx="590225" cy="276999"/>
              </a:xfrm>
              <a:prstGeom prst="rect">
                <a:avLst/>
              </a:prstGeom>
              <a:blipFill rotWithShape="0">
                <a:blip r:embed="rId15"/>
                <a:stretch>
                  <a:fillRect l="-8247" r="-8247" b="-8889"/>
                </a:stretch>
              </a:blipFill>
            </p:spPr>
            <p:txBody>
              <a:bodyPr/>
              <a:lstStyle/>
              <a:p>
                <a:r>
                  <a:rPr lang="ja-JP" altLang="en-US">
                    <a:noFill/>
                  </a:rPr>
                  <a:t> </a:t>
                </a:r>
              </a:p>
            </p:txBody>
          </p:sp>
        </mc:Fallback>
      </mc:AlternateContent>
      <p:cxnSp>
        <p:nvCxnSpPr>
          <p:cNvPr id="56" name="直線矢印コネクタ 55"/>
          <p:cNvCxnSpPr/>
          <p:nvPr/>
        </p:nvCxnSpPr>
        <p:spPr>
          <a:xfrm>
            <a:off x="5783254" y="2517093"/>
            <a:ext cx="72000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a:off x="6507154" y="2522232"/>
            <a:ext cx="72000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円/楕円 58"/>
          <p:cNvSpPr/>
          <p:nvPr/>
        </p:nvSpPr>
        <p:spPr>
          <a:xfrm>
            <a:off x="6035122" y="2222038"/>
            <a:ext cx="258263" cy="25998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p:nvSpPr>
        <p:spPr>
          <a:xfrm>
            <a:off x="6532313" y="2220174"/>
            <a:ext cx="684000" cy="25998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フリーフォーム 60"/>
          <p:cNvSpPr/>
          <p:nvPr/>
        </p:nvSpPr>
        <p:spPr>
          <a:xfrm>
            <a:off x="4564379" y="2785299"/>
            <a:ext cx="2034540" cy="1210063"/>
          </a:xfrm>
          <a:custGeom>
            <a:avLst/>
            <a:gdLst>
              <a:gd name="connsiteX0" fmla="*/ 0 w 2278380"/>
              <a:gd name="connsiteY0" fmla="*/ 1307823 h 1311489"/>
              <a:gd name="connsiteX1" fmla="*/ 624840 w 2278380"/>
              <a:gd name="connsiteY1" fmla="*/ 1124943 h 1311489"/>
              <a:gd name="connsiteX2" fmla="*/ 1143000 w 2278380"/>
              <a:gd name="connsiteY2" fmla="*/ 522963 h 1311489"/>
              <a:gd name="connsiteX3" fmla="*/ 1318260 w 2278380"/>
              <a:gd name="connsiteY3" fmla="*/ 50523 h 1311489"/>
              <a:gd name="connsiteX4" fmla="*/ 1661160 w 2278380"/>
              <a:gd name="connsiteY4" fmla="*/ 65763 h 1311489"/>
              <a:gd name="connsiteX5" fmla="*/ 1821180 w 2278380"/>
              <a:gd name="connsiteY5" fmla="*/ 515343 h 1311489"/>
              <a:gd name="connsiteX6" fmla="*/ 1882140 w 2278380"/>
              <a:gd name="connsiteY6" fmla="*/ 865863 h 1311489"/>
              <a:gd name="connsiteX7" fmla="*/ 2011680 w 2278380"/>
              <a:gd name="connsiteY7" fmla="*/ 1147803 h 1311489"/>
              <a:gd name="connsiteX8" fmla="*/ 2141220 w 2278380"/>
              <a:gd name="connsiteY8" fmla="*/ 1269723 h 1311489"/>
              <a:gd name="connsiteX9" fmla="*/ 2202180 w 2278380"/>
              <a:gd name="connsiteY9" fmla="*/ 1307823 h 1311489"/>
              <a:gd name="connsiteX10" fmla="*/ 2278380 w 2278380"/>
              <a:gd name="connsiteY10" fmla="*/ 1307823 h 13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8380" h="1311489">
                <a:moveTo>
                  <a:pt x="0" y="1307823"/>
                </a:moveTo>
                <a:cubicBezTo>
                  <a:pt x="217170" y="1281788"/>
                  <a:pt x="434340" y="1255753"/>
                  <a:pt x="624840" y="1124943"/>
                </a:cubicBezTo>
                <a:cubicBezTo>
                  <a:pt x="815340" y="994133"/>
                  <a:pt x="1027430" y="702033"/>
                  <a:pt x="1143000" y="522963"/>
                </a:cubicBezTo>
                <a:cubicBezTo>
                  <a:pt x="1258570" y="343893"/>
                  <a:pt x="1231900" y="126723"/>
                  <a:pt x="1318260" y="50523"/>
                </a:cubicBezTo>
                <a:cubicBezTo>
                  <a:pt x="1404620" y="-25677"/>
                  <a:pt x="1577340" y="-11707"/>
                  <a:pt x="1661160" y="65763"/>
                </a:cubicBezTo>
                <a:cubicBezTo>
                  <a:pt x="1744980" y="143233"/>
                  <a:pt x="1784350" y="381993"/>
                  <a:pt x="1821180" y="515343"/>
                </a:cubicBezTo>
                <a:cubicBezTo>
                  <a:pt x="1858010" y="648693"/>
                  <a:pt x="1850390" y="760453"/>
                  <a:pt x="1882140" y="865863"/>
                </a:cubicBezTo>
                <a:cubicBezTo>
                  <a:pt x="1913890" y="971273"/>
                  <a:pt x="1968500" y="1080493"/>
                  <a:pt x="2011680" y="1147803"/>
                </a:cubicBezTo>
                <a:cubicBezTo>
                  <a:pt x="2054860" y="1215113"/>
                  <a:pt x="2109470" y="1243053"/>
                  <a:pt x="2141220" y="1269723"/>
                </a:cubicBezTo>
                <a:cubicBezTo>
                  <a:pt x="2172970" y="1296393"/>
                  <a:pt x="2179320" y="1301473"/>
                  <a:pt x="2202180" y="1307823"/>
                </a:cubicBezTo>
                <a:cubicBezTo>
                  <a:pt x="2225040" y="1314173"/>
                  <a:pt x="2251710" y="1310998"/>
                  <a:pt x="2278380" y="1307823"/>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フリーフォーム 61"/>
          <p:cNvSpPr/>
          <p:nvPr/>
        </p:nvSpPr>
        <p:spPr>
          <a:xfrm>
            <a:off x="6202679" y="3323959"/>
            <a:ext cx="1508760" cy="682976"/>
          </a:xfrm>
          <a:custGeom>
            <a:avLst/>
            <a:gdLst>
              <a:gd name="connsiteX0" fmla="*/ 0 w 2278380"/>
              <a:gd name="connsiteY0" fmla="*/ 1307823 h 1311489"/>
              <a:gd name="connsiteX1" fmla="*/ 624840 w 2278380"/>
              <a:gd name="connsiteY1" fmla="*/ 1124943 h 1311489"/>
              <a:gd name="connsiteX2" fmla="*/ 1143000 w 2278380"/>
              <a:gd name="connsiteY2" fmla="*/ 522963 h 1311489"/>
              <a:gd name="connsiteX3" fmla="*/ 1318260 w 2278380"/>
              <a:gd name="connsiteY3" fmla="*/ 50523 h 1311489"/>
              <a:gd name="connsiteX4" fmla="*/ 1661160 w 2278380"/>
              <a:gd name="connsiteY4" fmla="*/ 65763 h 1311489"/>
              <a:gd name="connsiteX5" fmla="*/ 1821180 w 2278380"/>
              <a:gd name="connsiteY5" fmla="*/ 515343 h 1311489"/>
              <a:gd name="connsiteX6" fmla="*/ 1882140 w 2278380"/>
              <a:gd name="connsiteY6" fmla="*/ 865863 h 1311489"/>
              <a:gd name="connsiteX7" fmla="*/ 2011680 w 2278380"/>
              <a:gd name="connsiteY7" fmla="*/ 1147803 h 1311489"/>
              <a:gd name="connsiteX8" fmla="*/ 2141220 w 2278380"/>
              <a:gd name="connsiteY8" fmla="*/ 1269723 h 1311489"/>
              <a:gd name="connsiteX9" fmla="*/ 2202180 w 2278380"/>
              <a:gd name="connsiteY9" fmla="*/ 1307823 h 1311489"/>
              <a:gd name="connsiteX10" fmla="*/ 2278380 w 2278380"/>
              <a:gd name="connsiteY10" fmla="*/ 1307823 h 13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8380" h="1311489">
                <a:moveTo>
                  <a:pt x="0" y="1307823"/>
                </a:moveTo>
                <a:cubicBezTo>
                  <a:pt x="217170" y="1281788"/>
                  <a:pt x="434340" y="1255753"/>
                  <a:pt x="624840" y="1124943"/>
                </a:cubicBezTo>
                <a:cubicBezTo>
                  <a:pt x="815340" y="994133"/>
                  <a:pt x="1027430" y="702033"/>
                  <a:pt x="1143000" y="522963"/>
                </a:cubicBezTo>
                <a:cubicBezTo>
                  <a:pt x="1258570" y="343893"/>
                  <a:pt x="1231900" y="126723"/>
                  <a:pt x="1318260" y="50523"/>
                </a:cubicBezTo>
                <a:cubicBezTo>
                  <a:pt x="1404620" y="-25677"/>
                  <a:pt x="1577340" y="-11707"/>
                  <a:pt x="1661160" y="65763"/>
                </a:cubicBezTo>
                <a:cubicBezTo>
                  <a:pt x="1744980" y="143233"/>
                  <a:pt x="1784350" y="381993"/>
                  <a:pt x="1821180" y="515343"/>
                </a:cubicBezTo>
                <a:cubicBezTo>
                  <a:pt x="1858010" y="648693"/>
                  <a:pt x="1850390" y="760453"/>
                  <a:pt x="1882140" y="865863"/>
                </a:cubicBezTo>
                <a:cubicBezTo>
                  <a:pt x="1913890" y="971273"/>
                  <a:pt x="1968500" y="1080493"/>
                  <a:pt x="2011680" y="1147803"/>
                </a:cubicBezTo>
                <a:cubicBezTo>
                  <a:pt x="2054860" y="1215113"/>
                  <a:pt x="2109470" y="1243053"/>
                  <a:pt x="2141220" y="1269723"/>
                </a:cubicBezTo>
                <a:cubicBezTo>
                  <a:pt x="2172970" y="1296393"/>
                  <a:pt x="2179320" y="1301473"/>
                  <a:pt x="2202180" y="1307823"/>
                </a:cubicBezTo>
                <a:cubicBezTo>
                  <a:pt x="2225040" y="1314173"/>
                  <a:pt x="2251710" y="1310998"/>
                  <a:pt x="2278380" y="130782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フリーフォーム 62"/>
          <p:cNvSpPr/>
          <p:nvPr/>
        </p:nvSpPr>
        <p:spPr>
          <a:xfrm>
            <a:off x="5139689" y="2989250"/>
            <a:ext cx="1844040" cy="1015293"/>
          </a:xfrm>
          <a:custGeom>
            <a:avLst/>
            <a:gdLst>
              <a:gd name="connsiteX0" fmla="*/ 0 w 2278380"/>
              <a:gd name="connsiteY0" fmla="*/ 1307823 h 1311489"/>
              <a:gd name="connsiteX1" fmla="*/ 624840 w 2278380"/>
              <a:gd name="connsiteY1" fmla="*/ 1124943 h 1311489"/>
              <a:gd name="connsiteX2" fmla="*/ 1143000 w 2278380"/>
              <a:gd name="connsiteY2" fmla="*/ 522963 h 1311489"/>
              <a:gd name="connsiteX3" fmla="*/ 1318260 w 2278380"/>
              <a:gd name="connsiteY3" fmla="*/ 50523 h 1311489"/>
              <a:gd name="connsiteX4" fmla="*/ 1661160 w 2278380"/>
              <a:gd name="connsiteY4" fmla="*/ 65763 h 1311489"/>
              <a:gd name="connsiteX5" fmla="*/ 1821180 w 2278380"/>
              <a:gd name="connsiteY5" fmla="*/ 515343 h 1311489"/>
              <a:gd name="connsiteX6" fmla="*/ 1882140 w 2278380"/>
              <a:gd name="connsiteY6" fmla="*/ 865863 h 1311489"/>
              <a:gd name="connsiteX7" fmla="*/ 2011680 w 2278380"/>
              <a:gd name="connsiteY7" fmla="*/ 1147803 h 1311489"/>
              <a:gd name="connsiteX8" fmla="*/ 2141220 w 2278380"/>
              <a:gd name="connsiteY8" fmla="*/ 1269723 h 1311489"/>
              <a:gd name="connsiteX9" fmla="*/ 2202180 w 2278380"/>
              <a:gd name="connsiteY9" fmla="*/ 1307823 h 1311489"/>
              <a:gd name="connsiteX10" fmla="*/ 2278380 w 2278380"/>
              <a:gd name="connsiteY10" fmla="*/ 1307823 h 13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8380" h="1311489">
                <a:moveTo>
                  <a:pt x="0" y="1307823"/>
                </a:moveTo>
                <a:cubicBezTo>
                  <a:pt x="217170" y="1281788"/>
                  <a:pt x="434340" y="1255753"/>
                  <a:pt x="624840" y="1124943"/>
                </a:cubicBezTo>
                <a:cubicBezTo>
                  <a:pt x="815340" y="994133"/>
                  <a:pt x="1027430" y="702033"/>
                  <a:pt x="1143000" y="522963"/>
                </a:cubicBezTo>
                <a:cubicBezTo>
                  <a:pt x="1258570" y="343893"/>
                  <a:pt x="1231900" y="126723"/>
                  <a:pt x="1318260" y="50523"/>
                </a:cubicBezTo>
                <a:cubicBezTo>
                  <a:pt x="1404620" y="-25677"/>
                  <a:pt x="1577340" y="-11707"/>
                  <a:pt x="1661160" y="65763"/>
                </a:cubicBezTo>
                <a:cubicBezTo>
                  <a:pt x="1744980" y="143233"/>
                  <a:pt x="1784350" y="381993"/>
                  <a:pt x="1821180" y="515343"/>
                </a:cubicBezTo>
                <a:cubicBezTo>
                  <a:pt x="1858010" y="648693"/>
                  <a:pt x="1850390" y="760453"/>
                  <a:pt x="1882140" y="865863"/>
                </a:cubicBezTo>
                <a:cubicBezTo>
                  <a:pt x="1913890" y="971273"/>
                  <a:pt x="1968500" y="1080493"/>
                  <a:pt x="2011680" y="1147803"/>
                </a:cubicBezTo>
                <a:cubicBezTo>
                  <a:pt x="2054860" y="1215113"/>
                  <a:pt x="2109470" y="1243053"/>
                  <a:pt x="2141220" y="1269723"/>
                </a:cubicBezTo>
                <a:cubicBezTo>
                  <a:pt x="2172970" y="1296393"/>
                  <a:pt x="2179320" y="1301473"/>
                  <a:pt x="2202180" y="1307823"/>
                </a:cubicBezTo>
                <a:cubicBezTo>
                  <a:pt x="2225040" y="1314173"/>
                  <a:pt x="2251710" y="1310998"/>
                  <a:pt x="2278380" y="1307823"/>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4" name="直線矢印コネクタ 63"/>
          <p:cNvCxnSpPr/>
          <p:nvPr/>
        </p:nvCxnSpPr>
        <p:spPr>
          <a:xfrm>
            <a:off x="4415463" y="4007957"/>
            <a:ext cx="38176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a:off x="7250103" y="3657437"/>
            <a:ext cx="0" cy="13240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a:off x="6301412" y="4000337"/>
            <a:ext cx="0" cy="10080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a:off x="5802303" y="4297517"/>
            <a:ext cx="0" cy="684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正方形/長方形 67"/>
              <p:cNvSpPr/>
              <p:nvPr/>
            </p:nvSpPr>
            <p:spPr>
              <a:xfrm>
                <a:off x="5317363" y="3971541"/>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e>
                        <m:sub>
                          <m:r>
                            <a:rPr lang="en-US" altLang="ja-JP" i="1">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68" name="正方形/長方形 67"/>
              <p:cNvSpPr>
                <a:spLocks noRot="1" noChangeAspect="1" noMove="1" noResize="1" noEditPoints="1" noAdjustHandles="1" noChangeArrowheads="1" noChangeShapeType="1" noTextEdit="1"/>
              </p:cNvSpPr>
              <p:nvPr/>
            </p:nvSpPr>
            <p:spPr>
              <a:xfrm>
                <a:off x="5317363" y="3971541"/>
                <a:ext cx="446532" cy="369332"/>
              </a:xfrm>
              <a:prstGeom prst="rect">
                <a:avLst/>
              </a:prstGeom>
              <a:blipFill rotWithShape="0">
                <a:blip r:embed="rId16"/>
                <a:stretch>
                  <a:fillRect t="-4918" r="-121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7178925" y="3938810"/>
                <a:ext cx="4319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69" name="正方形/長方形 68"/>
              <p:cNvSpPr>
                <a:spLocks noRot="1" noChangeAspect="1" noMove="1" noResize="1" noEditPoints="1" noAdjustHandles="1" noChangeArrowheads="1" noChangeShapeType="1" noTextEdit="1"/>
              </p:cNvSpPr>
              <p:nvPr/>
            </p:nvSpPr>
            <p:spPr>
              <a:xfrm>
                <a:off x="7178925" y="3938810"/>
                <a:ext cx="431913" cy="369332"/>
              </a:xfrm>
              <a:prstGeom prst="rect">
                <a:avLst/>
              </a:prstGeom>
              <a:blipFill rotWithShape="0">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正方形/長方形 69"/>
              <p:cNvSpPr/>
              <p:nvPr/>
            </p:nvSpPr>
            <p:spPr>
              <a:xfrm>
                <a:off x="6301357" y="3928185"/>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70" name="正方形/長方形 69"/>
              <p:cNvSpPr>
                <a:spLocks noRot="1" noChangeAspect="1" noMove="1" noResize="1" noEditPoints="1" noAdjustHandles="1" noChangeArrowheads="1" noChangeShapeType="1" noTextEdit="1"/>
              </p:cNvSpPr>
              <p:nvPr/>
            </p:nvSpPr>
            <p:spPr>
              <a:xfrm>
                <a:off x="6301357" y="3928185"/>
                <a:ext cx="446532" cy="369332"/>
              </a:xfrm>
              <a:prstGeom prst="rect">
                <a:avLst/>
              </a:prstGeom>
              <a:blipFill rotWithShape="0">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テキスト ボックス 70"/>
              <p:cNvSpPr txBox="1"/>
              <p:nvPr/>
            </p:nvSpPr>
            <p:spPr>
              <a:xfrm>
                <a:off x="5955111" y="4579101"/>
                <a:ext cx="1862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solidFill>
                            <a:srgbClr val="00B050"/>
                          </a:solidFill>
                          <a:latin typeface="Cambria Math" panose="02040503050406030204" pitchFamily="18" charset="0"/>
                        </a:rPr>
                        <m:t>𝑘</m:t>
                      </m:r>
                    </m:oMath>
                  </m:oMathPara>
                </a14:m>
                <a:endParaRPr kumimoji="1" lang="ja-JP" altLang="en-US" dirty="0">
                  <a:solidFill>
                    <a:srgbClr val="00B050"/>
                  </a:solidFill>
                </a:endParaRPr>
              </a:p>
            </p:txBody>
          </p:sp>
        </mc:Choice>
        <mc:Fallback xmlns="">
          <p:sp>
            <p:nvSpPr>
              <p:cNvPr id="71" name="テキスト ボックス 70"/>
              <p:cNvSpPr txBox="1">
                <a:spLocks noRot="1" noChangeAspect="1" noMove="1" noResize="1" noEditPoints="1" noAdjustHandles="1" noChangeArrowheads="1" noChangeShapeType="1" noTextEdit="1"/>
              </p:cNvSpPr>
              <p:nvPr/>
            </p:nvSpPr>
            <p:spPr>
              <a:xfrm>
                <a:off x="5955111" y="4579101"/>
                <a:ext cx="186268" cy="276999"/>
              </a:xfrm>
              <a:prstGeom prst="rect">
                <a:avLst/>
              </a:prstGeom>
              <a:blipFill rotWithShape="0">
                <a:blip r:embed="rId19"/>
                <a:stretch>
                  <a:fillRect l="-33333" r="-30000" b="-65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p:cNvSpPr txBox="1"/>
              <p:nvPr/>
            </p:nvSpPr>
            <p:spPr>
              <a:xfrm>
                <a:off x="6492239" y="4576347"/>
                <a:ext cx="590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solidFill>
                            <a:srgbClr val="FF0000"/>
                          </a:solidFill>
                          <a:latin typeface="Cambria Math" panose="02040503050406030204" pitchFamily="18" charset="0"/>
                        </a:rPr>
                        <m:t>1−</m:t>
                      </m:r>
                      <m:r>
                        <a:rPr lang="en-US" altLang="ja-JP" b="0" i="1" smtClean="0">
                          <a:solidFill>
                            <a:srgbClr val="FF0000"/>
                          </a:solidFill>
                          <a:latin typeface="Cambria Math" panose="02040503050406030204" pitchFamily="18" charset="0"/>
                        </a:rPr>
                        <m:t>𝑘</m:t>
                      </m:r>
                    </m:oMath>
                  </m:oMathPara>
                </a14:m>
                <a:endParaRPr kumimoji="1" lang="ja-JP" altLang="en-US" dirty="0">
                  <a:solidFill>
                    <a:srgbClr val="FF0000"/>
                  </a:solidFill>
                </a:endParaRPr>
              </a:p>
            </p:txBody>
          </p:sp>
        </mc:Choice>
        <mc:Fallback xmlns="">
          <p:sp>
            <p:nvSpPr>
              <p:cNvPr id="72" name="テキスト ボックス 71"/>
              <p:cNvSpPr txBox="1">
                <a:spLocks noRot="1" noChangeAspect="1" noMove="1" noResize="1" noEditPoints="1" noAdjustHandles="1" noChangeArrowheads="1" noChangeShapeType="1" noTextEdit="1"/>
              </p:cNvSpPr>
              <p:nvPr/>
            </p:nvSpPr>
            <p:spPr>
              <a:xfrm>
                <a:off x="6492239" y="4576347"/>
                <a:ext cx="590225" cy="276999"/>
              </a:xfrm>
              <a:prstGeom prst="rect">
                <a:avLst/>
              </a:prstGeom>
              <a:blipFill rotWithShape="0">
                <a:blip r:embed="rId20"/>
                <a:stretch>
                  <a:fillRect l="-8247" r="-8247" b="-8889"/>
                </a:stretch>
              </a:blipFill>
            </p:spPr>
            <p:txBody>
              <a:bodyPr/>
              <a:lstStyle/>
              <a:p>
                <a:r>
                  <a:rPr lang="ja-JP" altLang="en-US">
                    <a:noFill/>
                  </a:rPr>
                  <a:t> </a:t>
                </a:r>
              </a:p>
            </p:txBody>
          </p:sp>
        </mc:Fallback>
      </mc:AlternateContent>
      <p:cxnSp>
        <p:nvCxnSpPr>
          <p:cNvPr id="73" name="直線矢印コネクタ 72"/>
          <p:cNvCxnSpPr/>
          <p:nvPr/>
        </p:nvCxnSpPr>
        <p:spPr>
          <a:xfrm>
            <a:off x="5802303" y="4874156"/>
            <a:ext cx="50400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6312843" y="4879295"/>
            <a:ext cx="93600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円/楕円 74"/>
          <p:cNvSpPr/>
          <p:nvPr/>
        </p:nvSpPr>
        <p:spPr>
          <a:xfrm>
            <a:off x="5917011" y="4579101"/>
            <a:ext cx="258263" cy="25998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p:nvSpPr>
        <p:spPr>
          <a:xfrm>
            <a:off x="6444682" y="4577237"/>
            <a:ext cx="684000" cy="25998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43" name="グラフ 42"/>
          <p:cNvGraphicFramePr/>
          <p:nvPr>
            <p:extLst>
              <p:ext uri="{D42A27DB-BD31-4B8C-83A1-F6EECF244321}">
                <p14:modId xmlns:p14="http://schemas.microsoft.com/office/powerpoint/2010/main" val="3976577800"/>
              </p:ext>
            </p:extLst>
          </p:nvPr>
        </p:nvGraphicFramePr>
        <p:xfrm>
          <a:off x="2233068" y="2245021"/>
          <a:ext cx="4437436" cy="2958291"/>
        </p:xfrm>
        <a:graphic>
          <a:graphicData uri="http://schemas.openxmlformats.org/drawingml/2006/chart">
            <c:chart xmlns:c="http://schemas.openxmlformats.org/drawingml/2006/chart" xmlns:r="http://schemas.openxmlformats.org/officeDocument/2006/relationships" r:id="rId21"/>
          </a:graphicData>
        </a:graphic>
      </p:graphicFrame>
    </p:spTree>
    <p:extLst>
      <p:ext uri="{BB962C8B-B14F-4D97-AF65-F5344CB8AC3E}">
        <p14:creationId xmlns:p14="http://schemas.microsoft.com/office/powerpoint/2010/main" val="4970061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コネクタ 5"/>
          <p:cNvCxnSpPr/>
          <p:nvPr/>
        </p:nvCxnSpPr>
        <p:spPr>
          <a:xfrm>
            <a:off x="1324773" y="1694070"/>
            <a:ext cx="0" cy="46800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正方形/長方形 6"/>
              <p:cNvSpPr/>
              <p:nvPr/>
            </p:nvSpPr>
            <p:spPr>
              <a:xfrm>
                <a:off x="1072268" y="2146477"/>
                <a:ext cx="5050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i="1" smtClean="0">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b="0" i="1" smtClean="0">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oMath>
                  </m:oMathPara>
                </a14:m>
                <a:endParaRPr lang="ja-JP" altLang="en-US" dirty="0">
                  <a:solidFill>
                    <a:srgbClr val="00B050"/>
                  </a:solidFill>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1072268" y="2146477"/>
                <a:ext cx="505010" cy="369332"/>
              </a:xfrm>
              <a:prstGeom prst="rect">
                <a:avLst/>
              </a:prstGeom>
              <a:blipFill rotWithShape="0">
                <a:blip r:embed="rId2"/>
                <a:stretch>
                  <a:fillRect t="-6557" r="-10843"/>
                </a:stretch>
              </a:blipFill>
            </p:spPr>
            <p:txBody>
              <a:bodyPr/>
              <a:lstStyle/>
              <a:p>
                <a:r>
                  <a:rPr lang="ja-JP" altLang="en-US">
                    <a:noFill/>
                  </a:rPr>
                  <a:t> </a:t>
                </a:r>
              </a:p>
            </p:txBody>
          </p:sp>
        </mc:Fallback>
      </mc:AlternateContent>
      <p:graphicFrame>
        <p:nvGraphicFramePr>
          <p:cNvPr id="9" name="グラフ 8"/>
          <p:cNvGraphicFramePr/>
          <p:nvPr>
            <p:extLst>
              <p:ext uri="{D42A27DB-BD31-4B8C-83A1-F6EECF244321}">
                <p14:modId xmlns:p14="http://schemas.microsoft.com/office/powerpoint/2010/main" val="1495906572"/>
              </p:ext>
            </p:extLst>
          </p:nvPr>
        </p:nvGraphicFramePr>
        <p:xfrm>
          <a:off x="176919" y="0"/>
          <a:ext cx="3421883" cy="2301884"/>
        </p:xfrm>
        <a:graphic>
          <a:graphicData uri="http://schemas.openxmlformats.org/drawingml/2006/chart">
            <c:chart xmlns:c="http://schemas.openxmlformats.org/drawingml/2006/chart" xmlns:r="http://schemas.openxmlformats.org/officeDocument/2006/relationships" r:id="rId3"/>
          </a:graphicData>
        </a:graphic>
      </p:graphicFrame>
      <p:sp>
        <p:nvSpPr>
          <p:cNvPr id="15" name="テキスト ボックス 14"/>
          <p:cNvSpPr txBox="1"/>
          <p:nvPr/>
        </p:nvSpPr>
        <p:spPr>
          <a:xfrm>
            <a:off x="2664636" y="0"/>
            <a:ext cx="934166" cy="307777"/>
          </a:xfrm>
          <a:prstGeom prst="rect">
            <a:avLst/>
          </a:prstGeom>
          <a:solidFill>
            <a:schemeClr val="bg1"/>
          </a:solidFill>
          <a:ln>
            <a:solidFill>
              <a:schemeClr val="tx1"/>
            </a:solidFill>
          </a:ln>
        </p:spPr>
        <p:txBody>
          <a:bodyPr wrap="square" rtlCol="0">
            <a:spAutoFit/>
          </a:bodyPr>
          <a:lstStyle/>
          <a:p>
            <a:pPr algn="ctr"/>
            <a:r>
              <a:rPr kumimoji="1" lang="ja-JP" altLang="en-US" sz="1400" dirty="0" smtClean="0"/>
              <a:t>状態空間</a:t>
            </a:r>
            <a:endParaRPr kumimoji="1" lang="ja-JP" altLang="en-US" sz="1400" dirty="0"/>
          </a:p>
        </p:txBody>
      </p:sp>
      <p:cxnSp>
        <p:nvCxnSpPr>
          <p:cNvPr id="17" name="直線コネクタ 16"/>
          <p:cNvCxnSpPr/>
          <p:nvPr/>
        </p:nvCxnSpPr>
        <p:spPr>
          <a:xfrm>
            <a:off x="1686723" y="1526640"/>
            <a:ext cx="0" cy="612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正方形/長方形 17"/>
              <p:cNvSpPr/>
              <p:nvPr/>
            </p:nvSpPr>
            <p:spPr>
              <a:xfrm>
                <a:off x="1463457" y="2146477"/>
                <a:ext cx="6661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chemeClr val="tx1"/>
                              </a:solidFill>
                              <a:latin typeface="Cambria Math" panose="02040503050406030204" pitchFamily="18" charset="0"/>
                              <a:ea typeface="Cambria Math" panose="02040503050406030204" pitchFamily="18" charset="0"/>
                            </a:rPr>
                          </m:ctrlPr>
                        </m:sSubPr>
                        <m:e>
                          <m:acc>
                            <m:accPr>
                              <m:chr m:val="̂"/>
                              <m:ctrlPr>
                                <a:rPr lang="ja-JP" altLang="en-US" i="1">
                                  <a:solidFill>
                                    <a:schemeClr val="tx1"/>
                                  </a:solidFill>
                                  <a:latin typeface="Cambria Math" panose="02040503050406030204" pitchFamily="18" charset="0"/>
                                  <a:ea typeface="Cambria Math" panose="02040503050406030204" pitchFamily="18" charset="0"/>
                                </a:rPr>
                              </m:ctrlPr>
                            </m:accPr>
                            <m:e>
                              <m:r>
                                <a:rPr lang="en-US" altLang="ja-JP" i="1">
                                  <a:solidFill>
                                    <a:schemeClr val="tx1"/>
                                  </a:solidFill>
                                  <a:latin typeface="Cambria Math" panose="02040503050406030204" pitchFamily="18" charset="0"/>
                                  <a:ea typeface="Cambria Math" panose="02040503050406030204" pitchFamily="18" charset="0"/>
                                </a:rPr>
                                <m:t>𝑥</m:t>
                              </m:r>
                            </m:e>
                          </m:acc>
                        </m:e>
                        <m:sub>
                          <m:r>
                            <a:rPr lang="en-US" altLang="ja-JP" i="1">
                              <a:solidFill>
                                <a:schemeClr val="tx1"/>
                              </a:solidFill>
                              <a:latin typeface="Cambria Math" panose="02040503050406030204" pitchFamily="18" charset="0"/>
                              <a:ea typeface="Cambria Math" panose="02040503050406030204" pitchFamily="18" charset="0"/>
                            </a:rPr>
                            <m:t>𝑡</m:t>
                          </m:r>
                          <m:r>
                            <a:rPr lang="en-US" altLang="ja-JP" b="0" i="1" smtClean="0">
                              <a:solidFill>
                                <a:schemeClr val="tx1"/>
                              </a:solidFill>
                              <a:latin typeface="Cambria Math" panose="02040503050406030204" pitchFamily="18" charset="0"/>
                              <a:ea typeface="Cambria Math" panose="02040503050406030204" pitchFamily="18" charset="0"/>
                            </a:rPr>
                            <m:t>−1</m:t>
                          </m:r>
                        </m:sub>
                      </m:sSub>
                    </m:oMath>
                  </m:oMathPara>
                </a14:m>
                <a:endParaRPr lang="ja-JP" altLang="en-US" dirty="0">
                  <a:solidFill>
                    <a:schemeClr val="tx1"/>
                  </a:solidFill>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1463457" y="2146477"/>
                <a:ext cx="666144" cy="369332"/>
              </a:xfrm>
              <a:prstGeom prst="rect">
                <a:avLst/>
              </a:prstGeom>
              <a:blipFill rotWithShape="0">
                <a:blip r:embed="rId4"/>
                <a:stretch>
                  <a:fillRect t="-6557"/>
                </a:stretch>
              </a:blipFill>
            </p:spPr>
            <p:txBody>
              <a:bodyPr/>
              <a:lstStyle/>
              <a:p>
                <a:r>
                  <a:rPr lang="ja-JP" altLang="en-US">
                    <a:noFill/>
                  </a:rPr>
                  <a:t> </a:t>
                </a:r>
              </a:p>
            </p:txBody>
          </p:sp>
        </mc:Fallback>
      </mc:AlternateContent>
      <p:sp>
        <p:nvSpPr>
          <p:cNvPr id="19" name="円弧 18"/>
          <p:cNvSpPr/>
          <p:nvPr/>
        </p:nvSpPr>
        <p:spPr>
          <a:xfrm rot="18900000">
            <a:off x="1307732" y="1344253"/>
            <a:ext cx="458539" cy="458539"/>
          </a:xfrm>
          <a:prstGeom prst="arc">
            <a:avLst>
              <a:gd name="adj1" fmla="val 12877788"/>
              <a:gd name="adj2" fmla="val 21595674"/>
            </a:avLst>
          </a:prstGeom>
          <a:ln>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テキスト ボックス 19"/>
          <p:cNvSpPr txBox="1"/>
          <p:nvPr/>
        </p:nvSpPr>
        <p:spPr>
          <a:xfrm>
            <a:off x="885346" y="981665"/>
            <a:ext cx="1602753" cy="338554"/>
          </a:xfrm>
          <a:prstGeom prst="rect">
            <a:avLst/>
          </a:prstGeom>
          <a:noFill/>
        </p:spPr>
        <p:txBody>
          <a:bodyPr wrap="square" rtlCol="0">
            <a:spAutoFit/>
          </a:bodyPr>
          <a:lstStyle/>
          <a:p>
            <a:r>
              <a:rPr lang="ja-JP" altLang="en-US" sz="1600" dirty="0">
                <a:solidFill>
                  <a:srgbClr val="00B050"/>
                </a:solidFill>
              </a:rPr>
              <a:t>システム</a:t>
            </a:r>
            <a:r>
              <a:rPr kumimoji="1" lang="ja-JP" altLang="en-US" sz="1600" dirty="0" smtClean="0">
                <a:solidFill>
                  <a:srgbClr val="00B050"/>
                </a:solidFill>
              </a:rPr>
              <a:t>モデル</a:t>
            </a:r>
            <a:endParaRPr kumimoji="1" lang="ja-JP" altLang="en-US" sz="1600" dirty="0">
              <a:solidFill>
                <a:srgbClr val="00B050"/>
              </a:solidFill>
            </a:endParaRPr>
          </a:p>
        </p:txBody>
      </p:sp>
      <mc:AlternateContent xmlns:mc="http://schemas.openxmlformats.org/markup-compatibility/2006" xmlns:a14="http://schemas.microsoft.com/office/drawing/2010/main">
        <mc:Choice Requires="a14">
          <p:sp>
            <p:nvSpPr>
              <p:cNvPr id="21" name="テキスト ボックス 20"/>
              <p:cNvSpPr txBox="1"/>
              <p:nvPr/>
            </p:nvSpPr>
            <p:spPr>
              <a:xfrm>
                <a:off x="4283686" y="912297"/>
                <a:ext cx="2590580" cy="3409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i="1" smtClean="0">
                              <a:solidFill>
                                <a:srgbClr val="00B050"/>
                              </a:solidFill>
                              <a:latin typeface="Cambria Math" panose="02040503050406030204" pitchFamily="18" charset="0"/>
                              <a:ea typeface="Cambria Math" panose="02040503050406030204" pitchFamily="18" charset="0"/>
                            </a:rPr>
                          </m:ctrlPr>
                        </m:sSubSupPr>
                        <m:e>
                          <m:r>
                            <a:rPr lang="ja-JP" altLang="en-US" i="1">
                              <a:solidFill>
                                <a:srgbClr val="00B050"/>
                              </a:solidFill>
                              <a:latin typeface="Cambria Math" panose="02040503050406030204" pitchFamily="18" charset="0"/>
                              <a:ea typeface="Cambria Math" panose="02040503050406030204" pitchFamily="18" charset="0"/>
                            </a:rPr>
                            <m:t>𝜎</m:t>
                          </m:r>
                        </m:e>
                        <m:sub>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sub>
                        <m:sup>
                          <m:r>
                            <a:rPr lang="en-US" altLang="ja-JP" i="1">
                              <a:solidFill>
                                <a:srgbClr val="00B050"/>
                              </a:solidFill>
                              <a:latin typeface="Cambria Math" panose="02040503050406030204" pitchFamily="18" charset="0"/>
                              <a:ea typeface="Cambria Math" panose="02040503050406030204" pitchFamily="18" charset="0"/>
                            </a:rPr>
                            <m:t>2</m:t>
                          </m:r>
                        </m:sup>
                      </m:sSubSup>
                      <m:r>
                        <a:rPr lang="en-US" altLang="ja-JP" b="0" i="1" smtClean="0">
                          <a:latin typeface="Cambria Math" panose="02040503050406030204" pitchFamily="18" charset="0"/>
                          <a:ea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𝑎</m:t>
                          </m:r>
                        </m:e>
                        <m:sup>
                          <m:r>
                            <a:rPr lang="en-US" altLang="ja-JP" b="0" i="1" smtClean="0">
                              <a:latin typeface="Cambria Math" panose="02040503050406030204" pitchFamily="18" charset="0"/>
                              <a:ea typeface="Cambria Math" panose="02040503050406030204" pitchFamily="18" charset="0"/>
                            </a:rPr>
                            <m:t>2</m:t>
                          </m:r>
                        </m:sup>
                      </m:sSup>
                      <m:sSubSup>
                        <m:sSubSupPr>
                          <m:ctrlPr>
                            <a:rPr lang="en-US" altLang="ja-JP" i="1">
                              <a:solidFill>
                                <a:srgbClr val="0070C0"/>
                              </a:solidFill>
                              <a:latin typeface="Cambria Math" panose="02040503050406030204" pitchFamily="18" charset="0"/>
                              <a:ea typeface="Cambria Math" panose="02040503050406030204" pitchFamily="18" charset="0"/>
                            </a:rPr>
                          </m:ctrlPr>
                        </m:sSubSupPr>
                        <m:e>
                          <m:r>
                            <a:rPr lang="ja-JP" altLang="en-US" i="1">
                              <a:solidFill>
                                <a:srgbClr val="0070C0"/>
                              </a:solidFill>
                              <a:latin typeface="Cambria Math" panose="02040503050406030204" pitchFamily="18" charset="0"/>
                              <a:ea typeface="Cambria Math" panose="02040503050406030204" pitchFamily="18" charset="0"/>
                            </a:rPr>
                            <m:t>𝜎</m:t>
                          </m:r>
                        </m:e>
                        <m:sub>
                          <m:sSub>
                            <m:sSubPr>
                              <m:ctrlPr>
                                <a:rPr lang="en-US" altLang="ja-JP" i="1">
                                  <a:solidFill>
                                    <a:srgbClr val="0070C0"/>
                                  </a:solidFill>
                                  <a:latin typeface="Cambria Math" panose="02040503050406030204" pitchFamily="18" charset="0"/>
                                  <a:ea typeface="Cambria Math" panose="02040503050406030204" pitchFamily="18" charset="0"/>
                                </a:rPr>
                              </m:ctrlPr>
                            </m:sSubPr>
                            <m:e>
                              <m:acc>
                                <m:accPr>
                                  <m:chr m:val="̂"/>
                                  <m:ctrlPr>
                                    <a:rPr lang="ja-JP" altLang="en-US" i="1">
                                      <a:solidFill>
                                        <a:srgbClr val="0070C0"/>
                                      </a:solidFill>
                                      <a:latin typeface="Cambria Math" panose="02040503050406030204" pitchFamily="18" charset="0"/>
                                      <a:ea typeface="Cambria Math" panose="02040503050406030204" pitchFamily="18" charset="0"/>
                                    </a:rPr>
                                  </m:ctrlPr>
                                </m:accPr>
                                <m:e>
                                  <m:r>
                                    <a:rPr lang="en-US" altLang="ja-JP" i="1">
                                      <a:solidFill>
                                        <a:srgbClr val="0070C0"/>
                                      </a:solidFill>
                                      <a:latin typeface="Cambria Math" panose="02040503050406030204" pitchFamily="18" charset="0"/>
                                      <a:ea typeface="Cambria Math" panose="02040503050406030204" pitchFamily="18" charset="0"/>
                                    </a:rPr>
                                    <m:t>𝑥</m:t>
                                  </m:r>
                                </m:e>
                              </m:acc>
                            </m:e>
                            <m:sub>
                              <m:r>
                                <a:rPr lang="en-US" altLang="ja-JP" i="1">
                                  <a:solidFill>
                                    <a:srgbClr val="0070C0"/>
                                  </a:solidFill>
                                  <a:latin typeface="Cambria Math" panose="02040503050406030204" pitchFamily="18" charset="0"/>
                                  <a:ea typeface="Cambria Math" panose="02040503050406030204" pitchFamily="18" charset="0"/>
                                </a:rPr>
                                <m:t>𝑡</m:t>
                              </m:r>
                              <m:r>
                                <a:rPr lang="en-US" altLang="ja-JP" b="0" i="1" smtClean="0">
                                  <a:solidFill>
                                    <a:srgbClr val="0070C0"/>
                                  </a:solidFill>
                                  <a:latin typeface="Cambria Math" panose="02040503050406030204" pitchFamily="18" charset="0"/>
                                  <a:ea typeface="Cambria Math" panose="02040503050406030204" pitchFamily="18" charset="0"/>
                                </a:rPr>
                                <m:t>−1</m:t>
                              </m:r>
                            </m:sub>
                          </m:sSub>
                        </m:sub>
                        <m:sup>
                          <m:r>
                            <a:rPr lang="en-US" altLang="ja-JP" i="1">
                              <a:solidFill>
                                <a:srgbClr val="0070C0"/>
                              </a:solidFill>
                              <a:latin typeface="Cambria Math" panose="02040503050406030204" pitchFamily="18" charset="0"/>
                              <a:ea typeface="Cambria Math" panose="02040503050406030204" pitchFamily="18" charset="0"/>
                            </a:rPr>
                            <m:t>2</m:t>
                          </m:r>
                        </m:sup>
                      </m:sSubSup>
                      <m:r>
                        <a:rPr lang="en-US" altLang="ja-JP" b="0" i="1" smtClean="0">
                          <a:latin typeface="Cambria Math" panose="02040503050406030204" pitchFamily="18" charset="0"/>
                          <a:ea typeface="Cambria Math" panose="02040503050406030204" pitchFamily="18" charset="0"/>
                        </a:rPr>
                        <m:t>+</m:t>
                      </m:r>
                      <m:sSup>
                        <m:sSupPr>
                          <m:ctrlPr>
                            <a:rPr lang="en-US" altLang="ja-JP" i="1">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𝑏</m:t>
                          </m:r>
                        </m:e>
                        <m:sup>
                          <m:r>
                            <a:rPr lang="en-US" altLang="ja-JP" i="1">
                              <a:latin typeface="Cambria Math" panose="02040503050406030204" pitchFamily="18" charset="0"/>
                              <a:ea typeface="Cambria Math" panose="02040503050406030204" pitchFamily="18" charset="0"/>
                            </a:rPr>
                            <m:t>2</m:t>
                          </m:r>
                        </m:sup>
                      </m:sSup>
                      <m:sSubSup>
                        <m:sSubSupPr>
                          <m:ctrlPr>
                            <a:rPr lang="en-US" altLang="ja-JP" i="1" smtClean="0">
                              <a:solidFill>
                                <a:schemeClr val="tx1"/>
                              </a:solidFill>
                              <a:latin typeface="Cambria Math" panose="02040503050406030204" pitchFamily="18" charset="0"/>
                              <a:ea typeface="Cambria Math" panose="02040503050406030204" pitchFamily="18" charset="0"/>
                            </a:rPr>
                          </m:ctrlPr>
                        </m:sSubSupPr>
                        <m:e>
                          <m:r>
                            <a:rPr lang="ja-JP" altLang="en-US" i="1">
                              <a:solidFill>
                                <a:schemeClr val="tx1"/>
                              </a:solidFill>
                              <a:latin typeface="Cambria Math" panose="02040503050406030204" pitchFamily="18" charset="0"/>
                              <a:ea typeface="Cambria Math" panose="02040503050406030204" pitchFamily="18" charset="0"/>
                            </a:rPr>
                            <m:t>𝜎</m:t>
                          </m:r>
                        </m:e>
                        <m:sub>
                          <m:r>
                            <a:rPr lang="en-US" altLang="ja-JP" b="0" i="1" smtClean="0">
                              <a:solidFill>
                                <a:schemeClr val="tx1"/>
                              </a:solidFill>
                              <a:latin typeface="Cambria Math" panose="02040503050406030204" pitchFamily="18" charset="0"/>
                              <a:ea typeface="Cambria Math" panose="02040503050406030204" pitchFamily="18" charset="0"/>
                            </a:rPr>
                            <m:t>𝑥</m:t>
                          </m:r>
                        </m:sub>
                        <m:sup>
                          <m:r>
                            <a:rPr lang="en-US" altLang="ja-JP" i="1">
                              <a:solidFill>
                                <a:schemeClr val="tx1"/>
                              </a:solidFill>
                              <a:latin typeface="Cambria Math" panose="02040503050406030204" pitchFamily="18" charset="0"/>
                              <a:ea typeface="Cambria Math" panose="02040503050406030204" pitchFamily="18" charset="0"/>
                            </a:rPr>
                            <m:t>2</m:t>
                          </m:r>
                        </m:sup>
                      </m:sSubSup>
                    </m:oMath>
                  </m:oMathPara>
                </a14:m>
                <a:endParaRPr kumimoji="1" lang="ja-JP" altLang="en-US" dirty="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4283686" y="912297"/>
                <a:ext cx="2590580" cy="340927"/>
              </a:xfrm>
              <a:prstGeom prst="rect">
                <a:avLst/>
              </a:prstGeom>
              <a:blipFill rotWithShape="0">
                <a:blip r:embed="rId5"/>
                <a:stretch>
                  <a:fillRect b="-16071"/>
                </a:stretch>
              </a:blipFill>
            </p:spPr>
            <p:txBody>
              <a:bodyPr/>
              <a:lstStyle/>
              <a:p>
                <a:r>
                  <a:rPr lang="ja-JP" altLang="en-US">
                    <a:noFill/>
                  </a:rPr>
                  <a:t> </a:t>
                </a:r>
              </a:p>
            </p:txBody>
          </p:sp>
        </mc:Fallback>
      </mc:AlternateContent>
      <p:cxnSp>
        <p:nvCxnSpPr>
          <p:cNvPr id="23" name="直線矢印コネクタ 22"/>
          <p:cNvCxnSpPr/>
          <p:nvPr/>
        </p:nvCxnSpPr>
        <p:spPr>
          <a:xfrm flipV="1">
            <a:off x="5217026" y="1204309"/>
            <a:ext cx="0" cy="288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6203816" y="1204309"/>
            <a:ext cx="0" cy="288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5011563" y="1514223"/>
            <a:ext cx="2343150" cy="461665"/>
          </a:xfrm>
          <a:prstGeom prst="rect">
            <a:avLst/>
          </a:prstGeom>
          <a:noFill/>
        </p:spPr>
        <p:txBody>
          <a:bodyPr wrap="square" rtlCol="0">
            <a:spAutoFit/>
          </a:bodyPr>
          <a:lstStyle/>
          <a:p>
            <a:pPr algn="ctr"/>
            <a:r>
              <a:rPr lang="ja-JP" altLang="en-US" sz="1200" dirty="0" smtClean="0"/>
              <a:t>確率変数に定数倍をかけると，</a:t>
            </a:r>
            <a:endParaRPr lang="en-US" altLang="ja-JP" sz="1200" dirty="0" smtClean="0"/>
          </a:p>
          <a:p>
            <a:pPr algn="ctr"/>
            <a:r>
              <a:rPr lang="ja-JP" altLang="en-US" sz="1200" dirty="0" smtClean="0"/>
              <a:t>分散には定数倍の二乗がかかる</a:t>
            </a:r>
            <a:endParaRPr kumimoji="1" lang="ja-JP" altLang="en-US" sz="1200" dirty="0"/>
          </a:p>
        </p:txBody>
      </p:sp>
      <p:sp>
        <p:nvSpPr>
          <p:cNvPr id="26" name="テキスト ボックス 25"/>
          <p:cNvSpPr txBox="1"/>
          <p:nvPr/>
        </p:nvSpPr>
        <p:spPr>
          <a:xfrm>
            <a:off x="4943581" y="189633"/>
            <a:ext cx="1270790" cy="461665"/>
          </a:xfrm>
          <a:prstGeom prst="rect">
            <a:avLst/>
          </a:prstGeom>
          <a:noFill/>
        </p:spPr>
        <p:txBody>
          <a:bodyPr wrap="square" rtlCol="0">
            <a:spAutoFit/>
          </a:bodyPr>
          <a:lstStyle/>
          <a:p>
            <a:pPr algn="ctr"/>
            <a:r>
              <a:rPr lang="en-US" altLang="ja-JP" sz="1200" dirty="0" smtClean="0">
                <a:solidFill>
                  <a:srgbClr val="0070C0"/>
                </a:solidFill>
              </a:rPr>
              <a:t>1</a:t>
            </a:r>
            <a:r>
              <a:rPr lang="ja-JP" altLang="en-US" sz="1200" dirty="0" smtClean="0">
                <a:solidFill>
                  <a:srgbClr val="0070C0"/>
                </a:solidFill>
              </a:rPr>
              <a:t>時刻前の推定</a:t>
            </a:r>
            <a:endParaRPr lang="en-US" altLang="ja-JP" sz="1200" dirty="0" smtClean="0">
              <a:solidFill>
                <a:srgbClr val="0070C0"/>
              </a:solidFill>
            </a:endParaRPr>
          </a:p>
          <a:p>
            <a:pPr algn="ctr"/>
            <a:r>
              <a:rPr lang="ja-JP" altLang="en-US" sz="1200" dirty="0" smtClean="0">
                <a:solidFill>
                  <a:srgbClr val="0070C0"/>
                </a:solidFill>
              </a:rPr>
              <a:t>の不確かさ</a:t>
            </a:r>
            <a:endParaRPr kumimoji="1" lang="ja-JP" altLang="en-US" sz="1200" dirty="0">
              <a:solidFill>
                <a:srgbClr val="0070C0"/>
              </a:solidFill>
            </a:endParaRPr>
          </a:p>
        </p:txBody>
      </p:sp>
      <p:cxnSp>
        <p:nvCxnSpPr>
          <p:cNvPr id="28" name="直線矢印コネクタ 27"/>
          <p:cNvCxnSpPr>
            <a:stCxn id="26" idx="2"/>
            <a:endCxn id="21" idx="0"/>
          </p:cNvCxnSpPr>
          <p:nvPr/>
        </p:nvCxnSpPr>
        <p:spPr>
          <a:xfrm>
            <a:off x="5578976" y="651298"/>
            <a:ext cx="0" cy="26099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6137140" y="189633"/>
            <a:ext cx="1810357" cy="461665"/>
          </a:xfrm>
          <a:prstGeom prst="rect">
            <a:avLst/>
          </a:prstGeom>
          <a:noFill/>
        </p:spPr>
        <p:txBody>
          <a:bodyPr wrap="square" rtlCol="0">
            <a:spAutoFit/>
          </a:bodyPr>
          <a:lstStyle/>
          <a:p>
            <a:pPr algn="ctr"/>
            <a:r>
              <a:rPr lang="ja-JP" altLang="en-US" sz="1200" dirty="0"/>
              <a:t>システム</a:t>
            </a:r>
            <a:r>
              <a:rPr kumimoji="1" lang="ja-JP" altLang="en-US" sz="1200" dirty="0" smtClean="0"/>
              <a:t>モデルへの</a:t>
            </a:r>
            <a:r>
              <a:rPr lang="ja-JP" altLang="en-US" sz="1200" dirty="0" smtClean="0"/>
              <a:t>入力</a:t>
            </a:r>
            <a:endParaRPr lang="en-US" altLang="ja-JP" sz="1200" dirty="0" smtClean="0"/>
          </a:p>
          <a:p>
            <a:pPr algn="ctr"/>
            <a:r>
              <a:rPr lang="ja-JP" altLang="en-US" sz="1200" dirty="0"/>
              <a:t>に対する</a:t>
            </a:r>
            <a:r>
              <a:rPr lang="ja-JP" altLang="en-US" sz="1200" dirty="0" smtClean="0"/>
              <a:t>不確かさ</a:t>
            </a:r>
            <a:endParaRPr kumimoji="1" lang="ja-JP" altLang="en-US" sz="1200" dirty="0"/>
          </a:p>
        </p:txBody>
      </p:sp>
      <p:cxnSp>
        <p:nvCxnSpPr>
          <p:cNvPr id="32" name="直線矢印コネクタ 31"/>
          <p:cNvCxnSpPr/>
          <p:nvPr/>
        </p:nvCxnSpPr>
        <p:spPr>
          <a:xfrm>
            <a:off x="6556889" y="651298"/>
            <a:ext cx="0" cy="260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176919" y="1526640"/>
            <a:ext cx="895349" cy="276999"/>
          </a:xfrm>
          <a:prstGeom prst="rect">
            <a:avLst/>
          </a:prstGeom>
          <a:noFill/>
        </p:spPr>
        <p:txBody>
          <a:bodyPr wrap="square" rtlCol="0">
            <a:spAutoFit/>
          </a:bodyPr>
          <a:lstStyle/>
          <a:p>
            <a:r>
              <a:rPr kumimoji="1" lang="ja-JP" altLang="en-US" sz="1200" dirty="0" smtClean="0">
                <a:solidFill>
                  <a:srgbClr val="00B050"/>
                </a:solidFill>
              </a:rPr>
              <a:t>少し広がる</a:t>
            </a:r>
            <a:endParaRPr kumimoji="1" lang="ja-JP" altLang="en-US" sz="1200" dirty="0">
              <a:solidFill>
                <a:srgbClr val="00B050"/>
              </a:solidFill>
            </a:endParaRPr>
          </a:p>
        </p:txBody>
      </p:sp>
      <p:sp>
        <p:nvSpPr>
          <p:cNvPr id="34" name="テキスト ボックス 33"/>
          <p:cNvSpPr txBox="1"/>
          <p:nvPr/>
        </p:nvSpPr>
        <p:spPr>
          <a:xfrm>
            <a:off x="3710811" y="1492309"/>
            <a:ext cx="1506215" cy="646331"/>
          </a:xfrm>
          <a:prstGeom prst="rect">
            <a:avLst/>
          </a:prstGeom>
          <a:noFill/>
        </p:spPr>
        <p:txBody>
          <a:bodyPr wrap="square" rtlCol="0">
            <a:spAutoFit/>
          </a:bodyPr>
          <a:lstStyle/>
          <a:p>
            <a:pPr algn="ctr"/>
            <a:r>
              <a:rPr kumimoji="1" lang="ja-JP" altLang="en-US" sz="1200" dirty="0" smtClean="0">
                <a:solidFill>
                  <a:srgbClr val="00B050"/>
                </a:solidFill>
              </a:rPr>
              <a:t>不確かさの</a:t>
            </a:r>
            <a:endParaRPr kumimoji="1" lang="en-US" altLang="ja-JP" sz="1200" dirty="0" smtClean="0">
              <a:solidFill>
                <a:srgbClr val="00B050"/>
              </a:solidFill>
            </a:endParaRPr>
          </a:p>
          <a:p>
            <a:pPr algn="ctr"/>
            <a:r>
              <a:rPr kumimoji="1" lang="ja-JP" altLang="en-US" sz="1200" dirty="0" smtClean="0">
                <a:solidFill>
                  <a:srgbClr val="00B050"/>
                </a:solidFill>
              </a:rPr>
              <a:t>重ね合わせで，</a:t>
            </a:r>
            <a:endParaRPr kumimoji="1" lang="en-US" altLang="ja-JP" sz="1200" dirty="0" smtClean="0">
              <a:solidFill>
                <a:srgbClr val="00B050"/>
              </a:solidFill>
            </a:endParaRPr>
          </a:p>
          <a:p>
            <a:pPr algn="ctr"/>
            <a:r>
              <a:rPr kumimoji="1" lang="ja-JP" altLang="en-US" sz="1200" dirty="0" smtClean="0">
                <a:solidFill>
                  <a:srgbClr val="00B050"/>
                </a:solidFill>
              </a:rPr>
              <a:t>少し広がる</a:t>
            </a:r>
            <a:endParaRPr kumimoji="1" lang="ja-JP" altLang="en-US" sz="1200" dirty="0">
              <a:solidFill>
                <a:srgbClr val="00B050"/>
              </a:solidFill>
            </a:endParaRPr>
          </a:p>
        </p:txBody>
      </p:sp>
      <p:cxnSp>
        <p:nvCxnSpPr>
          <p:cNvPr id="35" name="直線矢印コネクタ 34"/>
          <p:cNvCxnSpPr/>
          <p:nvPr/>
        </p:nvCxnSpPr>
        <p:spPr>
          <a:xfrm flipV="1">
            <a:off x="4641420" y="1226223"/>
            <a:ext cx="0" cy="2880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p:cNvSpPr txBox="1"/>
          <p:nvPr/>
        </p:nvSpPr>
        <p:spPr>
          <a:xfrm>
            <a:off x="3928161" y="194166"/>
            <a:ext cx="1092651" cy="461665"/>
          </a:xfrm>
          <a:prstGeom prst="rect">
            <a:avLst/>
          </a:prstGeom>
          <a:noFill/>
        </p:spPr>
        <p:txBody>
          <a:bodyPr wrap="square" rtlCol="0">
            <a:spAutoFit/>
          </a:bodyPr>
          <a:lstStyle/>
          <a:p>
            <a:pPr algn="ctr"/>
            <a:r>
              <a:rPr kumimoji="1" lang="ja-JP" altLang="en-US" sz="1200" dirty="0" smtClean="0">
                <a:solidFill>
                  <a:srgbClr val="00B050"/>
                </a:solidFill>
              </a:rPr>
              <a:t>予測の</a:t>
            </a:r>
            <a:endParaRPr kumimoji="1" lang="en-US" altLang="ja-JP" sz="1200" dirty="0" smtClean="0">
              <a:solidFill>
                <a:srgbClr val="00B050"/>
              </a:solidFill>
            </a:endParaRPr>
          </a:p>
          <a:p>
            <a:pPr algn="ctr"/>
            <a:r>
              <a:rPr lang="ja-JP" altLang="en-US" sz="1200" dirty="0">
                <a:solidFill>
                  <a:srgbClr val="00B050"/>
                </a:solidFill>
              </a:rPr>
              <a:t>不確かさ</a:t>
            </a:r>
            <a:endParaRPr kumimoji="1" lang="ja-JP" altLang="en-US" sz="1200" dirty="0">
              <a:solidFill>
                <a:srgbClr val="00B050"/>
              </a:solidFill>
            </a:endParaRPr>
          </a:p>
        </p:txBody>
      </p:sp>
      <p:cxnSp>
        <p:nvCxnSpPr>
          <p:cNvPr id="37" name="直線矢印コネクタ 36"/>
          <p:cNvCxnSpPr/>
          <p:nvPr/>
        </p:nvCxnSpPr>
        <p:spPr>
          <a:xfrm>
            <a:off x="4623991" y="651297"/>
            <a:ext cx="0" cy="26099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8285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テキスト ボックス 36"/>
              <p:cNvSpPr txBox="1"/>
              <p:nvPr/>
            </p:nvSpPr>
            <p:spPr>
              <a:xfrm>
                <a:off x="4693269" y="268529"/>
                <a:ext cx="248272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0070C0"/>
                              </a:solidFill>
                              <a:latin typeface="Cambria Math" panose="02040503050406030204" pitchFamily="18" charset="0"/>
                              <a:ea typeface="Cambria Math" panose="02040503050406030204" pitchFamily="18" charset="0"/>
                            </a:rPr>
                          </m:ctrlPr>
                        </m:sSubPr>
                        <m:e>
                          <m:acc>
                            <m:accPr>
                              <m:chr m:val="̂"/>
                              <m:ctrlPr>
                                <a:rPr lang="ja-JP" altLang="en-US" i="1">
                                  <a:solidFill>
                                    <a:srgbClr val="0070C0"/>
                                  </a:solidFill>
                                  <a:latin typeface="Cambria Math" panose="02040503050406030204" pitchFamily="18" charset="0"/>
                                  <a:ea typeface="Cambria Math" panose="02040503050406030204" pitchFamily="18" charset="0"/>
                                </a:rPr>
                              </m:ctrlPr>
                            </m:accPr>
                            <m:e>
                              <m:r>
                                <a:rPr lang="en-US" altLang="ja-JP" i="1">
                                  <a:solidFill>
                                    <a:srgbClr val="0070C0"/>
                                  </a:solidFill>
                                  <a:latin typeface="Cambria Math" panose="02040503050406030204" pitchFamily="18" charset="0"/>
                                  <a:ea typeface="Cambria Math" panose="02040503050406030204" pitchFamily="18" charset="0"/>
                                </a:rPr>
                                <m:t>𝑥</m:t>
                              </m:r>
                            </m:e>
                          </m:acc>
                        </m:e>
                        <m:sub>
                          <m:r>
                            <a:rPr lang="en-US" altLang="ja-JP" i="1">
                              <a:solidFill>
                                <a:srgbClr val="0070C0"/>
                              </a:solidFill>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m:t>
                      </m:r>
                      <m:sSub>
                        <m:sSubPr>
                          <m:ctrlPr>
                            <a:rPr lang="en-US" altLang="ja-JP" i="1" smtClean="0">
                              <a:solidFill>
                                <a:srgbClr val="0070C0"/>
                              </a:solidFill>
                              <a:latin typeface="Cambria Math" panose="02040503050406030204" pitchFamily="18" charset="0"/>
                              <a:ea typeface="Cambria Math" panose="02040503050406030204" pitchFamily="18" charset="0"/>
                            </a:rPr>
                          </m:ctrlPr>
                        </m:sSubPr>
                        <m:e>
                          <m:r>
                            <a:rPr lang="en-US" altLang="ja-JP" i="1">
                              <a:solidFill>
                                <a:srgbClr val="0070C0"/>
                              </a:solidFill>
                              <a:latin typeface="Cambria Math" panose="02040503050406030204" pitchFamily="18" charset="0"/>
                              <a:ea typeface="Cambria Math" panose="02040503050406030204" pitchFamily="18" charset="0"/>
                            </a:rPr>
                            <m:t>𝑘</m:t>
                          </m:r>
                        </m:e>
                        <m:sub>
                          <m:r>
                            <a:rPr lang="en-US" altLang="ja-JP" b="0" i="1" smtClean="0">
                              <a:solidFill>
                                <a:srgbClr val="0070C0"/>
                              </a:solidFill>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
                        <m:sSubPr>
                          <m:ctrlPr>
                            <a:rPr lang="en-US" altLang="ja-JP" i="1" smtClean="0">
                              <a:solidFill>
                                <a:srgbClr val="FF0000"/>
                              </a:solidFill>
                              <a:latin typeface="Cambria Math" panose="02040503050406030204" pitchFamily="18" charset="0"/>
                              <a:ea typeface="Cambria Math" panose="02040503050406030204" pitchFamily="18" charset="0"/>
                            </a:rPr>
                          </m:ctrlPr>
                        </m:sSubPr>
                        <m:e>
                          <m:r>
                            <a:rPr lang="en-US" altLang="ja-JP" b="0" i="1" smtClean="0">
                              <a:solidFill>
                                <a:srgbClr val="FF0000"/>
                              </a:solidFill>
                              <a:latin typeface="Cambria Math" panose="02040503050406030204" pitchFamily="18" charset="0"/>
                              <a:ea typeface="Cambria Math" panose="02040503050406030204" pitchFamily="18" charset="0"/>
                            </a:rPr>
                            <m:t>𝑧</m:t>
                          </m:r>
                        </m:e>
                        <m:sub>
                          <m:r>
                            <a:rPr lang="en-US" altLang="ja-JP" i="1">
                              <a:solidFill>
                                <a:srgbClr val="FF0000"/>
                              </a:solidFill>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4693269" y="268529"/>
                <a:ext cx="2482727" cy="276999"/>
              </a:xfrm>
              <a:prstGeom prst="rect">
                <a:avLst/>
              </a:prstGeom>
              <a:blipFill rotWithShape="0">
                <a:blip r:embed="rId3"/>
                <a:stretch>
                  <a:fillRect t="-24444" b="-35556"/>
                </a:stretch>
              </a:blipFill>
            </p:spPr>
            <p:txBody>
              <a:bodyPr/>
              <a:lstStyle/>
              <a:p>
                <a:r>
                  <a:rPr lang="ja-JP" altLang="en-US">
                    <a:noFill/>
                  </a:rPr>
                  <a:t> </a:t>
                </a:r>
              </a:p>
            </p:txBody>
          </p:sp>
        </mc:Fallback>
      </mc:AlternateContent>
      <p:cxnSp>
        <p:nvCxnSpPr>
          <p:cNvPr id="100" name="直線コネクタ 99"/>
          <p:cNvCxnSpPr/>
          <p:nvPr/>
        </p:nvCxnSpPr>
        <p:spPr>
          <a:xfrm>
            <a:off x="2746163" y="1201696"/>
            <a:ext cx="0" cy="146130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p:nvPr/>
        </p:nvCxnSpPr>
        <p:spPr>
          <a:xfrm>
            <a:off x="2269913" y="752116"/>
            <a:ext cx="0" cy="190586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a:off x="1324773" y="1694070"/>
            <a:ext cx="0" cy="97200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正方形/長方形 102"/>
              <p:cNvSpPr/>
              <p:nvPr/>
            </p:nvSpPr>
            <p:spPr>
              <a:xfrm>
                <a:off x="878822" y="2143581"/>
                <a:ext cx="5050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i="1" smtClean="0">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b="0" i="1" smtClean="0">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oMath>
                  </m:oMathPara>
                </a14:m>
                <a:endParaRPr lang="ja-JP" altLang="en-US" dirty="0">
                  <a:solidFill>
                    <a:srgbClr val="00B050"/>
                  </a:solidFill>
                </a:endParaRPr>
              </a:p>
            </p:txBody>
          </p:sp>
        </mc:Choice>
        <mc:Fallback xmlns="">
          <p:sp>
            <p:nvSpPr>
              <p:cNvPr id="103" name="正方形/長方形 102"/>
              <p:cNvSpPr>
                <a:spLocks noRot="1" noChangeAspect="1" noMove="1" noResize="1" noEditPoints="1" noAdjustHandles="1" noChangeArrowheads="1" noChangeShapeType="1" noTextEdit="1"/>
              </p:cNvSpPr>
              <p:nvPr/>
            </p:nvSpPr>
            <p:spPr>
              <a:xfrm>
                <a:off x="878822" y="2143581"/>
                <a:ext cx="505010" cy="369332"/>
              </a:xfrm>
              <a:prstGeom prst="rect">
                <a:avLst/>
              </a:prstGeom>
              <a:blipFill rotWithShape="0">
                <a:blip r:embed="rId4"/>
                <a:stretch>
                  <a:fillRect t="-6667" r="-120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正方形/長方形 103"/>
              <p:cNvSpPr/>
              <p:nvPr/>
            </p:nvSpPr>
            <p:spPr>
              <a:xfrm>
                <a:off x="2675490" y="2105369"/>
                <a:ext cx="4319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ea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𝑧</m:t>
                          </m:r>
                        </m:e>
                        <m:sub>
                          <m:r>
                            <a:rPr lang="en-US" altLang="ja-JP" i="1">
                              <a:solidFill>
                                <a:srgbClr val="FF0000"/>
                              </a:solidFill>
                              <a:latin typeface="Cambria Math" panose="02040503050406030204" pitchFamily="18" charset="0"/>
                              <a:ea typeface="Cambria Math" panose="02040503050406030204" pitchFamily="18" charset="0"/>
                            </a:rPr>
                            <m:t>𝑡</m:t>
                          </m:r>
                        </m:sub>
                      </m:sSub>
                    </m:oMath>
                  </m:oMathPara>
                </a14:m>
                <a:endParaRPr lang="ja-JP" altLang="en-US" dirty="0">
                  <a:solidFill>
                    <a:srgbClr val="FF0000"/>
                  </a:solidFill>
                </a:endParaRPr>
              </a:p>
            </p:txBody>
          </p:sp>
        </mc:Choice>
        <mc:Fallback xmlns="">
          <p:sp>
            <p:nvSpPr>
              <p:cNvPr id="104" name="正方形/長方形 103"/>
              <p:cNvSpPr>
                <a:spLocks noRot="1" noChangeAspect="1" noMove="1" noResize="1" noEditPoints="1" noAdjustHandles="1" noChangeArrowheads="1" noChangeShapeType="1" noTextEdit="1"/>
              </p:cNvSpPr>
              <p:nvPr/>
            </p:nvSpPr>
            <p:spPr>
              <a:xfrm>
                <a:off x="2675490" y="2105369"/>
                <a:ext cx="431913" cy="369332"/>
              </a:xfrm>
              <a:prstGeom prst="rect">
                <a:avLst/>
              </a:prstGeom>
              <a:blipFill rotWithShape="0">
                <a:blip r:embed="rId5"/>
                <a:stretch>
                  <a:fillRect/>
                </a:stretch>
              </a:blipFill>
            </p:spPr>
            <p:txBody>
              <a:bodyPr/>
              <a:lstStyle/>
              <a:p>
                <a:r>
                  <a:rPr lang="ja-JP" altLang="en-US">
                    <a:noFill/>
                  </a:rPr>
                  <a:t> </a:t>
                </a:r>
              </a:p>
            </p:txBody>
          </p:sp>
        </mc:Fallback>
      </mc:AlternateContent>
      <p:graphicFrame>
        <p:nvGraphicFramePr>
          <p:cNvPr id="110" name="グラフ 109"/>
          <p:cNvGraphicFramePr/>
          <p:nvPr>
            <p:extLst>
              <p:ext uri="{D42A27DB-BD31-4B8C-83A1-F6EECF244321}">
                <p14:modId xmlns:p14="http://schemas.microsoft.com/office/powerpoint/2010/main" val="4227030559"/>
              </p:ext>
            </p:extLst>
          </p:nvPr>
        </p:nvGraphicFramePr>
        <p:xfrm>
          <a:off x="176919" y="0"/>
          <a:ext cx="3421883" cy="2301884"/>
        </p:xfrm>
        <a:graphic>
          <a:graphicData uri="http://schemas.openxmlformats.org/drawingml/2006/chart">
            <c:chart xmlns:c="http://schemas.openxmlformats.org/drawingml/2006/chart" xmlns:r="http://schemas.openxmlformats.org/officeDocument/2006/relationships" r:id="rId6"/>
          </a:graphicData>
        </a:graphic>
      </p:graphicFrame>
      <p:sp>
        <p:nvSpPr>
          <p:cNvPr id="116" name="右矢印 115"/>
          <p:cNvSpPr/>
          <p:nvPr/>
        </p:nvSpPr>
        <p:spPr>
          <a:xfrm>
            <a:off x="1324048" y="2250784"/>
            <a:ext cx="1404000" cy="144000"/>
          </a:xfrm>
          <a:prstGeom prst="rightArrow">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右矢印 116"/>
          <p:cNvSpPr/>
          <p:nvPr/>
        </p:nvSpPr>
        <p:spPr>
          <a:xfrm>
            <a:off x="1324048" y="2669576"/>
            <a:ext cx="936000" cy="14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8" name="直線コネクタ 117"/>
          <p:cNvCxnSpPr>
            <a:stCxn id="116" idx="1"/>
            <a:endCxn id="117" idx="1"/>
          </p:cNvCxnSpPr>
          <p:nvPr/>
        </p:nvCxnSpPr>
        <p:spPr>
          <a:xfrm>
            <a:off x="1324048" y="2322784"/>
            <a:ext cx="0" cy="418792"/>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a:stCxn id="116" idx="3"/>
            <a:endCxn id="117" idx="3"/>
          </p:cNvCxnSpPr>
          <p:nvPr/>
        </p:nvCxnSpPr>
        <p:spPr>
          <a:xfrm flipH="1">
            <a:off x="2260048" y="2322784"/>
            <a:ext cx="468000" cy="418792"/>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テキスト ボックス 120"/>
              <p:cNvSpPr txBox="1"/>
              <p:nvPr/>
            </p:nvSpPr>
            <p:spPr>
              <a:xfrm>
                <a:off x="1698914" y="2394889"/>
                <a:ext cx="2673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70C0"/>
                              </a:solidFill>
                              <a:latin typeface="Cambria Math" panose="02040503050406030204" pitchFamily="18" charset="0"/>
                              <a:ea typeface="Cambria Math" panose="02040503050406030204" pitchFamily="18" charset="0"/>
                            </a:rPr>
                          </m:ctrlPr>
                        </m:sSubPr>
                        <m:e>
                          <m:r>
                            <a:rPr lang="en-US" altLang="ja-JP" i="1">
                              <a:solidFill>
                                <a:srgbClr val="0070C0"/>
                              </a:solidFill>
                              <a:latin typeface="Cambria Math" panose="02040503050406030204" pitchFamily="18" charset="0"/>
                              <a:ea typeface="Cambria Math" panose="02040503050406030204" pitchFamily="18" charset="0"/>
                            </a:rPr>
                            <m:t>𝑘</m:t>
                          </m:r>
                        </m:e>
                        <m:sub>
                          <m:r>
                            <a:rPr lang="en-US" altLang="ja-JP" i="1">
                              <a:solidFill>
                                <a:srgbClr val="0070C0"/>
                              </a:solidFill>
                              <a:latin typeface="Cambria Math" panose="02040503050406030204" pitchFamily="18" charset="0"/>
                              <a:ea typeface="Cambria Math" panose="02040503050406030204" pitchFamily="18" charset="0"/>
                            </a:rPr>
                            <m:t>𝑡</m:t>
                          </m:r>
                        </m:sub>
                      </m:sSub>
                    </m:oMath>
                  </m:oMathPara>
                </a14:m>
                <a:endParaRPr kumimoji="1" lang="ja-JP" altLang="en-US" dirty="0">
                  <a:solidFill>
                    <a:srgbClr val="0070C0"/>
                  </a:solidFill>
                </a:endParaRPr>
              </a:p>
            </p:txBody>
          </p:sp>
        </mc:Choice>
        <mc:Fallback xmlns="">
          <p:sp>
            <p:nvSpPr>
              <p:cNvPr id="121" name="テキスト ボックス 120"/>
              <p:cNvSpPr txBox="1">
                <a:spLocks noRot="1" noChangeAspect="1" noMove="1" noResize="1" noEditPoints="1" noAdjustHandles="1" noChangeArrowheads="1" noChangeShapeType="1" noTextEdit="1"/>
              </p:cNvSpPr>
              <p:nvPr/>
            </p:nvSpPr>
            <p:spPr>
              <a:xfrm>
                <a:off x="1698914" y="2394889"/>
                <a:ext cx="267317" cy="276999"/>
              </a:xfrm>
              <a:prstGeom prst="rect">
                <a:avLst/>
              </a:prstGeom>
              <a:blipFill rotWithShape="0">
                <a:blip r:embed="rId7"/>
                <a:stretch>
                  <a:fillRect l="-22727" r="-4545" b="-15556"/>
                </a:stretch>
              </a:blipFill>
            </p:spPr>
            <p:txBody>
              <a:bodyPr/>
              <a:lstStyle/>
              <a:p>
                <a:r>
                  <a:rPr lang="ja-JP" altLang="en-US">
                    <a:noFill/>
                  </a:rPr>
                  <a:t> </a:t>
                </a:r>
              </a:p>
            </p:txBody>
          </p:sp>
        </mc:Fallback>
      </mc:AlternateContent>
      <p:sp>
        <p:nvSpPr>
          <p:cNvPr id="8" name="テキスト ボックス 7"/>
          <p:cNvSpPr txBox="1"/>
          <p:nvPr/>
        </p:nvSpPr>
        <p:spPr>
          <a:xfrm>
            <a:off x="2664636" y="0"/>
            <a:ext cx="934166" cy="307777"/>
          </a:xfrm>
          <a:prstGeom prst="rect">
            <a:avLst/>
          </a:prstGeom>
          <a:solidFill>
            <a:schemeClr val="bg1"/>
          </a:solidFill>
          <a:ln>
            <a:solidFill>
              <a:schemeClr val="tx1"/>
            </a:solidFill>
          </a:ln>
        </p:spPr>
        <p:txBody>
          <a:bodyPr wrap="square" rtlCol="0">
            <a:spAutoFit/>
          </a:bodyPr>
          <a:lstStyle/>
          <a:p>
            <a:pPr algn="ctr"/>
            <a:r>
              <a:rPr kumimoji="1" lang="ja-JP" altLang="en-US" sz="1400" dirty="0" smtClean="0"/>
              <a:t>状態空間</a:t>
            </a:r>
            <a:endParaRPr kumimoji="1" lang="ja-JP" altLang="en-US" sz="1400" dirty="0"/>
          </a:p>
        </p:txBody>
      </p:sp>
      <mc:AlternateContent xmlns:mc="http://schemas.openxmlformats.org/markup-compatibility/2006" xmlns:a14="http://schemas.microsoft.com/office/drawing/2010/main">
        <mc:Choice Requires="a14">
          <p:sp>
            <p:nvSpPr>
              <p:cNvPr id="144" name="正方形/長方形 143"/>
              <p:cNvSpPr/>
              <p:nvPr/>
            </p:nvSpPr>
            <p:spPr>
              <a:xfrm>
                <a:off x="2049099" y="2813576"/>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70C0"/>
                              </a:solidFill>
                              <a:latin typeface="Cambria Math" panose="02040503050406030204" pitchFamily="18" charset="0"/>
                              <a:ea typeface="Cambria Math" panose="02040503050406030204" pitchFamily="18" charset="0"/>
                            </a:rPr>
                          </m:ctrlPr>
                        </m:sSubPr>
                        <m:e>
                          <m:acc>
                            <m:accPr>
                              <m:chr m:val="̂"/>
                              <m:ctrlPr>
                                <a:rPr lang="ja-JP" altLang="en-US" i="1">
                                  <a:solidFill>
                                    <a:srgbClr val="0070C0"/>
                                  </a:solidFill>
                                  <a:latin typeface="Cambria Math" panose="02040503050406030204" pitchFamily="18" charset="0"/>
                                  <a:ea typeface="Cambria Math" panose="02040503050406030204" pitchFamily="18" charset="0"/>
                                </a:rPr>
                              </m:ctrlPr>
                            </m:accPr>
                            <m:e>
                              <m:r>
                                <a:rPr lang="en-US" altLang="ja-JP" i="1">
                                  <a:solidFill>
                                    <a:srgbClr val="0070C0"/>
                                  </a:solidFill>
                                  <a:latin typeface="Cambria Math" panose="02040503050406030204" pitchFamily="18" charset="0"/>
                                  <a:ea typeface="Cambria Math" panose="02040503050406030204" pitchFamily="18" charset="0"/>
                                </a:rPr>
                                <m:t>𝑥</m:t>
                              </m:r>
                            </m:e>
                          </m:acc>
                        </m:e>
                        <m:sub>
                          <m:r>
                            <a:rPr lang="en-US" altLang="ja-JP" i="1">
                              <a:solidFill>
                                <a:srgbClr val="0070C0"/>
                              </a:solidFill>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144" name="正方形/長方形 143"/>
              <p:cNvSpPr>
                <a:spLocks noRot="1" noChangeAspect="1" noMove="1" noResize="1" noEditPoints="1" noAdjustHandles="1" noChangeArrowheads="1" noChangeShapeType="1" noTextEdit="1"/>
              </p:cNvSpPr>
              <p:nvPr/>
            </p:nvSpPr>
            <p:spPr>
              <a:xfrm>
                <a:off x="2049099" y="2813576"/>
                <a:ext cx="446532" cy="369332"/>
              </a:xfrm>
              <a:prstGeom prst="rect">
                <a:avLst/>
              </a:prstGeom>
              <a:blipFill rotWithShape="0">
                <a:blip r:embed="rId8"/>
                <a:stretch>
                  <a:fillRect t="-6667" r="-13699"/>
                </a:stretch>
              </a:blipFill>
            </p:spPr>
            <p:txBody>
              <a:bodyPr/>
              <a:lstStyle/>
              <a:p>
                <a:r>
                  <a:rPr lang="ja-JP" altLang="en-US">
                    <a:noFill/>
                  </a:rPr>
                  <a:t> </a:t>
                </a:r>
              </a:p>
            </p:txBody>
          </p:sp>
        </mc:Fallback>
      </mc:AlternateContent>
      <p:sp>
        <p:nvSpPr>
          <p:cNvPr id="12" name="テキスト ボックス 11"/>
          <p:cNvSpPr txBox="1"/>
          <p:nvPr/>
        </p:nvSpPr>
        <p:spPr>
          <a:xfrm>
            <a:off x="3102188" y="2175762"/>
            <a:ext cx="2013625" cy="307777"/>
          </a:xfrm>
          <a:prstGeom prst="rect">
            <a:avLst/>
          </a:prstGeom>
          <a:noFill/>
        </p:spPr>
        <p:txBody>
          <a:bodyPr wrap="square" rtlCol="0">
            <a:spAutoFit/>
          </a:bodyPr>
          <a:lstStyle/>
          <a:p>
            <a:r>
              <a:rPr kumimoji="1" lang="ja-JP" altLang="en-US" sz="1400" dirty="0" smtClean="0">
                <a:solidFill>
                  <a:srgbClr val="FF0000"/>
                </a:solidFill>
              </a:rPr>
              <a:t>イノベーションベクトル</a:t>
            </a:r>
            <a:endParaRPr kumimoji="1" lang="ja-JP" altLang="en-US" sz="1400" dirty="0">
              <a:solidFill>
                <a:srgbClr val="FF0000"/>
              </a:solidFill>
            </a:endParaRPr>
          </a:p>
        </p:txBody>
      </p:sp>
      <p:sp>
        <p:nvSpPr>
          <p:cNvPr id="148" name="テキスト ボックス 147"/>
          <p:cNvSpPr txBox="1"/>
          <p:nvPr/>
        </p:nvSpPr>
        <p:spPr>
          <a:xfrm>
            <a:off x="2374899" y="2618701"/>
            <a:ext cx="2213726" cy="307777"/>
          </a:xfrm>
          <a:prstGeom prst="rect">
            <a:avLst/>
          </a:prstGeom>
          <a:noFill/>
        </p:spPr>
        <p:txBody>
          <a:bodyPr wrap="square" rtlCol="0">
            <a:spAutoFit/>
          </a:bodyPr>
          <a:lstStyle/>
          <a:p>
            <a:r>
              <a:rPr kumimoji="1" lang="ja-JP" altLang="en-US" sz="1400" dirty="0" smtClean="0">
                <a:solidFill>
                  <a:srgbClr val="0070C0"/>
                </a:solidFill>
              </a:rPr>
              <a:t>カルマンゲインによる修正</a:t>
            </a:r>
            <a:endParaRPr kumimoji="1" lang="ja-JP" altLang="en-US" sz="1400" dirty="0">
              <a:solidFill>
                <a:srgbClr val="0070C0"/>
              </a:solidFill>
            </a:endParaRPr>
          </a:p>
        </p:txBody>
      </p:sp>
      <mc:AlternateContent xmlns:mc="http://schemas.openxmlformats.org/markup-compatibility/2006" xmlns:a14="http://schemas.microsoft.com/office/drawing/2010/main">
        <mc:Choice Requires="a14">
          <p:sp>
            <p:nvSpPr>
              <p:cNvPr id="149" name="テキスト ボックス 148"/>
              <p:cNvSpPr txBox="1"/>
              <p:nvPr/>
            </p:nvSpPr>
            <p:spPr>
              <a:xfrm>
                <a:off x="5326220" y="826934"/>
                <a:ext cx="1003223" cy="215444"/>
              </a:xfrm>
              <a:prstGeom prst="rect">
                <a:avLst/>
              </a:prstGeom>
              <a:noFill/>
            </p:spPr>
            <p:txBody>
              <a:bodyPr wrap="none" lIns="0" tIns="0" rIns="0" bIns="0" rtlCol="0">
                <a:spAutoFit/>
              </a:bodyPr>
              <a:lstStyle/>
              <a:p>
                <a:r>
                  <a:rPr lang="ja-JP" altLang="en-US" sz="1400" dirty="0" smtClean="0">
                    <a:solidFill>
                      <a:srgbClr val="0070C0"/>
                    </a:solidFill>
                  </a:rPr>
                  <a:t>修正ゲイン</a:t>
                </a:r>
                <a14:m>
                  <m:oMath xmlns:m="http://schemas.openxmlformats.org/officeDocument/2006/math">
                    <m:sSub>
                      <m:sSubPr>
                        <m:ctrlPr>
                          <a:rPr lang="en-US" altLang="ja-JP" sz="1400" i="1">
                            <a:solidFill>
                              <a:srgbClr val="0070C0"/>
                            </a:solidFill>
                            <a:latin typeface="Cambria Math" panose="02040503050406030204" pitchFamily="18" charset="0"/>
                            <a:ea typeface="Cambria Math" panose="02040503050406030204" pitchFamily="18" charset="0"/>
                          </a:rPr>
                        </m:ctrlPr>
                      </m:sSubPr>
                      <m:e>
                        <m:r>
                          <a:rPr lang="en-US" altLang="ja-JP" sz="1400" i="1">
                            <a:solidFill>
                              <a:srgbClr val="0070C0"/>
                            </a:solidFill>
                            <a:latin typeface="Cambria Math" panose="02040503050406030204" pitchFamily="18" charset="0"/>
                            <a:ea typeface="Cambria Math" panose="02040503050406030204" pitchFamily="18" charset="0"/>
                          </a:rPr>
                          <m:t>𝑘</m:t>
                        </m:r>
                      </m:e>
                      <m:sub>
                        <m:r>
                          <a:rPr lang="en-US" altLang="ja-JP" sz="1400" i="1">
                            <a:solidFill>
                              <a:srgbClr val="0070C0"/>
                            </a:solidFill>
                            <a:latin typeface="Cambria Math" panose="02040503050406030204" pitchFamily="18" charset="0"/>
                            <a:ea typeface="Cambria Math" panose="02040503050406030204" pitchFamily="18" charset="0"/>
                          </a:rPr>
                          <m:t>𝑡</m:t>
                        </m:r>
                      </m:sub>
                    </m:sSub>
                  </m:oMath>
                </a14:m>
                <a:endParaRPr kumimoji="1" lang="ja-JP" altLang="en-US" sz="1400" dirty="0">
                  <a:solidFill>
                    <a:srgbClr val="0070C0"/>
                  </a:solidFill>
                </a:endParaRPr>
              </a:p>
            </p:txBody>
          </p:sp>
        </mc:Choice>
        <mc:Fallback xmlns="">
          <p:sp>
            <p:nvSpPr>
              <p:cNvPr id="149" name="テキスト ボックス 148"/>
              <p:cNvSpPr txBox="1">
                <a:spLocks noRot="1" noChangeAspect="1" noMove="1" noResize="1" noEditPoints="1" noAdjustHandles="1" noChangeArrowheads="1" noChangeShapeType="1" noTextEdit="1"/>
              </p:cNvSpPr>
              <p:nvPr/>
            </p:nvSpPr>
            <p:spPr>
              <a:xfrm>
                <a:off x="5326220" y="826934"/>
                <a:ext cx="1003223" cy="215444"/>
              </a:xfrm>
              <a:prstGeom prst="rect">
                <a:avLst/>
              </a:prstGeom>
              <a:blipFill rotWithShape="0">
                <a:blip r:embed="rId9"/>
                <a:stretch>
                  <a:fillRect l="-10976" t="-34286" r="-1829" b="-45714"/>
                </a:stretch>
              </a:blipFill>
            </p:spPr>
            <p:txBody>
              <a:bodyPr/>
              <a:lstStyle/>
              <a:p>
                <a:r>
                  <a:rPr lang="ja-JP" altLang="en-US">
                    <a:noFill/>
                  </a:rPr>
                  <a:t> </a:t>
                </a:r>
              </a:p>
            </p:txBody>
          </p:sp>
        </mc:Fallback>
      </mc:AlternateContent>
      <p:sp>
        <p:nvSpPr>
          <p:cNvPr id="150" name="テキスト ボックス 149"/>
          <p:cNvSpPr txBox="1"/>
          <p:nvPr/>
        </p:nvSpPr>
        <p:spPr>
          <a:xfrm>
            <a:off x="6468763" y="778474"/>
            <a:ext cx="1263099" cy="307777"/>
          </a:xfrm>
          <a:prstGeom prst="rect">
            <a:avLst/>
          </a:prstGeom>
          <a:noFill/>
        </p:spPr>
        <p:txBody>
          <a:bodyPr wrap="square" rtlCol="0">
            <a:spAutoFit/>
          </a:bodyPr>
          <a:lstStyle/>
          <a:p>
            <a:r>
              <a:rPr kumimoji="1" lang="ja-JP" altLang="en-US" sz="1400" dirty="0" smtClean="0"/>
              <a:t>イノベーション</a:t>
            </a:r>
            <a:endParaRPr kumimoji="1" lang="ja-JP" altLang="en-US" sz="1400" dirty="0"/>
          </a:p>
        </p:txBody>
      </p:sp>
      <p:cxnSp>
        <p:nvCxnSpPr>
          <p:cNvPr id="151" name="直線矢印コネクタ 150"/>
          <p:cNvCxnSpPr/>
          <p:nvPr/>
        </p:nvCxnSpPr>
        <p:spPr>
          <a:xfrm flipH="1" flipV="1">
            <a:off x="6560611" y="568784"/>
            <a:ext cx="181862" cy="209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a:stCxn id="149" idx="0"/>
          </p:cNvCxnSpPr>
          <p:nvPr/>
        </p:nvCxnSpPr>
        <p:spPr>
          <a:xfrm flipV="1">
            <a:off x="5827832" y="568784"/>
            <a:ext cx="58042" cy="25815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テキスト ボックス 152"/>
              <p:cNvSpPr txBox="1"/>
              <p:nvPr/>
            </p:nvSpPr>
            <p:spPr>
              <a:xfrm>
                <a:off x="5115813" y="1034904"/>
                <a:ext cx="2679644" cy="7262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m:t>
                      </m:r>
                      <m:f>
                        <m:fPr>
                          <m:ctrlPr>
                            <a:rPr lang="en-US" altLang="ja-JP" i="1" smtClean="0">
                              <a:solidFill>
                                <a:srgbClr val="0070C0"/>
                              </a:solidFill>
                              <a:latin typeface="Cambria Math" panose="02040503050406030204" pitchFamily="18" charset="0"/>
                              <a:ea typeface="Cambria Math" panose="02040503050406030204" pitchFamily="18" charset="0"/>
                            </a:rPr>
                          </m:ctrlPr>
                        </m:fPr>
                        <m:num>
                          <m:sSubSup>
                            <m:sSubSupPr>
                              <m:ctrlPr>
                                <a:rPr lang="en-US" altLang="ja-JP" i="1" smtClean="0">
                                  <a:solidFill>
                                    <a:srgbClr val="0070C0"/>
                                  </a:solidFill>
                                  <a:latin typeface="Cambria Math" panose="02040503050406030204" pitchFamily="18" charset="0"/>
                                  <a:ea typeface="Cambria Math" panose="02040503050406030204" pitchFamily="18" charset="0"/>
                                </a:rPr>
                              </m:ctrlPr>
                            </m:sSubSupPr>
                            <m:e>
                              <m:r>
                                <a:rPr lang="ja-JP" altLang="en-US" i="1">
                                  <a:solidFill>
                                    <a:srgbClr val="0070C0"/>
                                  </a:solidFill>
                                  <a:latin typeface="Cambria Math" panose="02040503050406030204" pitchFamily="18" charset="0"/>
                                  <a:ea typeface="Cambria Math" panose="02040503050406030204" pitchFamily="18" charset="0"/>
                                </a:rPr>
                                <m:t>𝜎</m:t>
                              </m:r>
                            </m:e>
                            <m:sub>
                              <m:sSubSup>
                                <m:sSubSupPr>
                                  <m:ctrlPr>
                                    <a:rPr lang="en-US" altLang="ja-JP" i="1">
                                      <a:solidFill>
                                        <a:srgbClr val="0070C0"/>
                                      </a:solidFill>
                                      <a:latin typeface="Cambria Math" panose="02040503050406030204" pitchFamily="18" charset="0"/>
                                      <a:ea typeface="Cambria Math" panose="02040503050406030204" pitchFamily="18" charset="0"/>
                                    </a:rPr>
                                  </m:ctrlPr>
                                </m:sSubSupPr>
                                <m:e>
                                  <m:acc>
                                    <m:accPr>
                                      <m:chr m:val="̂"/>
                                      <m:ctrlPr>
                                        <a:rPr lang="ja-JP" altLang="en-US" i="1">
                                          <a:solidFill>
                                            <a:srgbClr val="0070C0"/>
                                          </a:solidFill>
                                          <a:latin typeface="Cambria Math" panose="02040503050406030204" pitchFamily="18" charset="0"/>
                                          <a:ea typeface="Cambria Math" panose="02040503050406030204" pitchFamily="18" charset="0"/>
                                        </a:rPr>
                                      </m:ctrlPr>
                                    </m:accPr>
                                    <m:e>
                                      <m:r>
                                        <a:rPr lang="en-US" altLang="ja-JP" i="1">
                                          <a:solidFill>
                                            <a:srgbClr val="0070C0"/>
                                          </a:solidFill>
                                          <a:latin typeface="Cambria Math" panose="02040503050406030204" pitchFamily="18" charset="0"/>
                                          <a:ea typeface="Cambria Math" panose="02040503050406030204" pitchFamily="18" charset="0"/>
                                        </a:rPr>
                                        <m:t>𝑥</m:t>
                                      </m:r>
                                    </m:e>
                                  </m:acc>
                                </m:e>
                                <m:sub>
                                  <m:r>
                                    <a:rPr lang="en-US" altLang="ja-JP" i="1">
                                      <a:solidFill>
                                        <a:srgbClr val="0070C0"/>
                                      </a:solidFill>
                                      <a:latin typeface="Cambria Math" panose="02040503050406030204" pitchFamily="18" charset="0"/>
                                      <a:ea typeface="Cambria Math" panose="02040503050406030204" pitchFamily="18" charset="0"/>
                                    </a:rPr>
                                    <m:t>𝑡</m:t>
                                  </m:r>
                                </m:sub>
                                <m:sup>
                                  <m:r>
                                    <a:rPr lang="en-US" altLang="ja-JP" i="1">
                                      <a:solidFill>
                                        <a:srgbClr val="0070C0"/>
                                      </a:solidFill>
                                      <a:latin typeface="Cambria Math" panose="02040503050406030204" pitchFamily="18" charset="0"/>
                                      <a:ea typeface="Cambria Math" panose="02040503050406030204" pitchFamily="18" charset="0"/>
                                    </a:rPr>
                                    <m:t>−</m:t>
                                  </m:r>
                                </m:sup>
                              </m:sSubSup>
                            </m:sub>
                            <m:sup>
                              <m:r>
                                <a:rPr lang="en-US" altLang="ja-JP" i="1">
                                  <a:solidFill>
                                    <a:srgbClr val="0070C0"/>
                                  </a:solidFill>
                                  <a:latin typeface="Cambria Math" panose="02040503050406030204" pitchFamily="18" charset="0"/>
                                  <a:ea typeface="Cambria Math" panose="02040503050406030204" pitchFamily="18" charset="0"/>
                                </a:rPr>
                                <m:t>2</m:t>
                              </m:r>
                            </m:sup>
                          </m:sSubSup>
                        </m:num>
                        <m:den>
                          <m:sSubSup>
                            <m:sSubSupPr>
                              <m:ctrlPr>
                                <a:rPr lang="en-US" altLang="ja-JP" i="1" smtClean="0">
                                  <a:solidFill>
                                    <a:srgbClr val="0070C0"/>
                                  </a:solidFill>
                                  <a:latin typeface="Cambria Math" panose="02040503050406030204" pitchFamily="18" charset="0"/>
                                  <a:ea typeface="Cambria Math" panose="02040503050406030204" pitchFamily="18" charset="0"/>
                                </a:rPr>
                              </m:ctrlPr>
                            </m:sSubSupPr>
                            <m:e>
                              <m:r>
                                <a:rPr lang="ja-JP" altLang="en-US" i="1">
                                  <a:solidFill>
                                    <a:srgbClr val="0070C0"/>
                                  </a:solidFill>
                                  <a:latin typeface="Cambria Math" panose="02040503050406030204" pitchFamily="18" charset="0"/>
                                  <a:ea typeface="Cambria Math" panose="02040503050406030204" pitchFamily="18" charset="0"/>
                                </a:rPr>
                                <m:t>𝜎</m:t>
                              </m:r>
                            </m:e>
                            <m:sub>
                              <m:sSubSup>
                                <m:sSubSupPr>
                                  <m:ctrlPr>
                                    <a:rPr lang="en-US" altLang="ja-JP" i="1">
                                      <a:solidFill>
                                        <a:srgbClr val="0070C0"/>
                                      </a:solidFill>
                                      <a:latin typeface="Cambria Math" panose="02040503050406030204" pitchFamily="18" charset="0"/>
                                      <a:ea typeface="Cambria Math" panose="02040503050406030204" pitchFamily="18" charset="0"/>
                                    </a:rPr>
                                  </m:ctrlPr>
                                </m:sSubSupPr>
                                <m:e>
                                  <m:acc>
                                    <m:accPr>
                                      <m:chr m:val="̂"/>
                                      <m:ctrlPr>
                                        <a:rPr lang="ja-JP" altLang="en-US" i="1">
                                          <a:solidFill>
                                            <a:srgbClr val="0070C0"/>
                                          </a:solidFill>
                                          <a:latin typeface="Cambria Math" panose="02040503050406030204" pitchFamily="18" charset="0"/>
                                          <a:ea typeface="Cambria Math" panose="02040503050406030204" pitchFamily="18" charset="0"/>
                                        </a:rPr>
                                      </m:ctrlPr>
                                    </m:accPr>
                                    <m:e>
                                      <m:r>
                                        <a:rPr lang="en-US" altLang="ja-JP" i="1">
                                          <a:solidFill>
                                            <a:srgbClr val="0070C0"/>
                                          </a:solidFill>
                                          <a:latin typeface="Cambria Math" panose="02040503050406030204" pitchFamily="18" charset="0"/>
                                          <a:ea typeface="Cambria Math" panose="02040503050406030204" pitchFamily="18" charset="0"/>
                                        </a:rPr>
                                        <m:t>𝑥</m:t>
                                      </m:r>
                                    </m:e>
                                  </m:acc>
                                </m:e>
                                <m:sub>
                                  <m:r>
                                    <a:rPr lang="en-US" altLang="ja-JP" i="1">
                                      <a:solidFill>
                                        <a:srgbClr val="0070C0"/>
                                      </a:solidFill>
                                      <a:latin typeface="Cambria Math" panose="02040503050406030204" pitchFamily="18" charset="0"/>
                                      <a:ea typeface="Cambria Math" panose="02040503050406030204" pitchFamily="18" charset="0"/>
                                    </a:rPr>
                                    <m:t>𝑡</m:t>
                                  </m:r>
                                </m:sub>
                                <m:sup>
                                  <m:r>
                                    <a:rPr lang="en-US" altLang="ja-JP" i="1">
                                      <a:solidFill>
                                        <a:srgbClr val="0070C0"/>
                                      </a:solidFill>
                                      <a:latin typeface="Cambria Math" panose="02040503050406030204" pitchFamily="18" charset="0"/>
                                      <a:ea typeface="Cambria Math" panose="02040503050406030204" pitchFamily="18" charset="0"/>
                                    </a:rPr>
                                    <m:t>−</m:t>
                                  </m:r>
                                </m:sup>
                              </m:sSubSup>
                            </m:sub>
                            <m:sup>
                              <m:r>
                                <a:rPr lang="en-US" altLang="ja-JP" i="1">
                                  <a:solidFill>
                                    <a:srgbClr val="0070C0"/>
                                  </a:solidFill>
                                  <a:latin typeface="Cambria Math" panose="02040503050406030204" pitchFamily="18" charset="0"/>
                                  <a:ea typeface="Cambria Math" panose="02040503050406030204" pitchFamily="18" charset="0"/>
                                </a:rPr>
                                <m:t>2</m:t>
                              </m:r>
                            </m:sup>
                          </m:sSubSup>
                          <m:r>
                            <a:rPr lang="en-US" altLang="ja-JP" i="1">
                              <a:solidFill>
                                <a:srgbClr val="0070C0"/>
                              </a:solidFill>
                              <a:latin typeface="Cambria Math" panose="02040503050406030204" pitchFamily="18" charset="0"/>
                              <a:ea typeface="Cambria Math" panose="02040503050406030204" pitchFamily="18" charset="0"/>
                            </a:rPr>
                            <m:t>+</m:t>
                          </m:r>
                          <m:sSubSup>
                            <m:sSubSupPr>
                              <m:ctrlPr>
                                <a:rPr lang="en-US" altLang="ja-JP" i="1" smtClean="0">
                                  <a:solidFill>
                                    <a:srgbClr val="0070C0"/>
                                  </a:solidFill>
                                  <a:latin typeface="Cambria Math" panose="02040503050406030204" pitchFamily="18" charset="0"/>
                                  <a:ea typeface="Cambria Math" panose="02040503050406030204" pitchFamily="18" charset="0"/>
                                </a:rPr>
                              </m:ctrlPr>
                            </m:sSubSupPr>
                            <m:e>
                              <m:r>
                                <a:rPr lang="ja-JP" altLang="en-US" i="1">
                                  <a:solidFill>
                                    <a:srgbClr val="0070C0"/>
                                  </a:solidFill>
                                  <a:latin typeface="Cambria Math" panose="02040503050406030204" pitchFamily="18" charset="0"/>
                                  <a:ea typeface="Cambria Math" panose="02040503050406030204" pitchFamily="18" charset="0"/>
                                </a:rPr>
                                <m:t>𝜎</m:t>
                              </m:r>
                            </m:e>
                            <m:sub>
                              <m:r>
                                <a:rPr lang="en-US" altLang="ja-JP" i="1">
                                  <a:solidFill>
                                    <a:srgbClr val="0070C0"/>
                                  </a:solidFill>
                                  <a:latin typeface="Cambria Math" panose="02040503050406030204" pitchFamily="18" charset="0"/>
                                  <a:ea typeface="Cambria Math" panose="02040503050406030204" pitchFamily="18" charset="0"/>
                                </a:rPr>
                                <m:t>𝑧</m:t>
                              </m:r>
                            </m:sub>
                            <m:sup>
                              <m:r>
                                <a:rPr lang="en-US" altLang="ja-JP" i="1">
                                  <a:solidFill>
                                    <a:srgbClr val="0070C0"/>
                                  </a:solidFill>
                                  <a:latin typeface="Cambria Math" panose="02040503050406030204" pitchFamily="18" charset="0"/>
                                  <a:ea typeface="Cambria Math" panose="02040503050406030204" pitchFamily="18" charset="0"/>
                                </a:rPr>
                                <m:t>2</m:t>
                              </m:r>
                            </m:sup>
                          </m:sSubSup>
                        </m:den>
                      </m:f>
                      <m:r>
                        <a:rPr lang="en-US" altLang="ja-JP" i="1">
                          <a:latin typeface="Cambria Math" panose="02040503050406030204" pitchFamily="18" charset="0"/>
                          <a:ea typeface="Cambria Math" panose="02040503050406030204" pitchFamily="18" charset="0"/>
                        </a:rPr>
                        <m:t>(</m:t>
                      </m:r>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𝑧</m:t>
                          </m:r>
                        </m:e>
                        <m:sub>
                          <m:r>
                            <a:rPr lang="en-US" altLang="ja-JP" i="1">
                              <a:solidFill>
                                <a:srgbClr val="FF0000"/>
                              </a:solidFill>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i="1">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153" name="テキスト ボックス 152"/>
              <p:cNvSpPr txBox="1">
                <a:spLocks noRot="1" noChangeAspect="1" noMove="1" noResize="1" noEditPoints="1" noAdjustHandles="1" noChangeArrowheads="1" noChangeShapeType="1" noTextEdit="1"/>
              </p:cNvSpPr>
              <p:nvPr/>
            </p:nvSpPr>
            <p:spPr>
              <a:xfrm>
                <a:off x="5115813" y="1034904"/>
                <a:ext cx="2679644" cy="726289"/>
              </a:xfrm>
              <a:prstGeom prst="rect">
                <a:avLst/>
              </a:prstGeom>
              <a:blipFill rotWithShape="0">
                <a:blip r:embed="rId10"/>
                <a:stretch>
                  <a:fillRect b="-840"/>
                </a:stretch>
              </a:blipFill>
            </p:spPr>
            <p:txBody>
              <a:bodyPr/>
              <a:lstStyle/>
              <a:p>
                <a:r>
                  <a:rPr lang="ja-JP" altLang="en-US">
                    <a:noFill/>
                  </a:rPr>
                  <a:t> </a:t>
                </a:r>
              </a:p>
            </p:txBody>
          </p:sp>
        </mc:Fallback>
      </mc:AlternateContent>
      <p:sp>
        <p:nvSpPr>
          <p:cNvPr id="33" name="四角形吹き出し 32"/>
          <p:cNvSpPr/>
          <p:nvPr/>
        </p:nvSpPr>
        <p:spPr>
          <a:xfrm>
            <a:off x="5931556" y="1939047"/>
            <a:ext cx="1448898" cy="311737"/>
          </a:xfrm>
          <a:prstGeom prst="wedgeRectCallout">
            <a:avLst>
              <a:gd name="adj1" fmla="val -22272"/>
              <a:gd name="adj2" fmla="val -10288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rPr>
              <a:t>こいつは何者か？</a:t>
            </a:r>
            <a:endParaRPr kumimoji="1" lang="ja-JP" altLang="en-US" sz="1200" dirty="0">
              <a:solidFill>
                <a:schemeClr val="tx1"/>
              </a:solidFill>
            </a:endParaRPr>
          </a:p>
        </p:txBody>
      </p:sp>
    </p:spTree>
    <p:extLst>
      <p:ext uri="{BB962C8B-B14F-4D97-AF65-F5344CB8AC3E}">
        <p14:creationId xmlns:p14="http://schemas.microsoft.com/office/powerpoint/2010/main" val="38009832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線コネクタ 15"/>
          <p:cNvCxnSpPr/>
          <p:nvPr/>
        </p:nvCxnSpPr>
        <p:spPr>
          <a:xfrm>
            <a:off x="10458373" y="5342492"/>
            <a:ext cx="0" cy="146130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9982123" y="4892912"/>
            <a:ext cx="0" cy="190586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9036983" y="5822166"/>
            <a:ext cx="0" cy="97200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正方形/長方形 20"/>
              <p:cNvSpPr/>
              <p:nvPr/>
            </p:nvSpPr>
            <p:spPr>
              <a:xfrm>
                <a:off x="8639705" y="6246165"/>
                <a:ext cx="5050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oMath>
                  </m:oMathPara>
                </a14:m>
                <a:endParaRPr lang="ja-JP" altLang="en-US" dirty="0">
                  <a:solidFill>
                    <a:srgbClr val="00B050"/>
                  </a:solidFill>
                </a:endParaRPr>
              </a:p>
            </p:txBody>
          </p:sp>
        </mc:Choice>
        <mc:Fallback xmlns="">
          <p:sp>
            <p:nvSpPr>
              <p:cNvPr id="21" name="正方形/長方形 20"/>
              <p:cNvSpPr>
                <a:spLocks noRot="1" noChangeAspect="1" noMove="1" noResize="1" noEditPoints="1" noAdjustHandles="1" noChangeArrowheads="1" noChangeShapeType="1" noTextEdit="1"/>
              </p:cNvSpPr>
              <p:nvPr/>
            </p:nvSpPr>
            <p:spPr>
              <a:xfrm>
                <a:off x="8639705" y="6246165"/>
                <a:ext cx="505010" cy="369332"/>
              </a:xfrm>
              <a:prstGeom prst="rect">
                <a:avLst/>
              </a:prstGeom>
              <a:blipFill rotWithShape="0">
                <a:blip r:embed="rId3"/>
                <a:stretch>
                  <a:fillRect t="-6667" r="-120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10387700" y="6246165"/>
                <a:ext cx="4319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ea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𝑧</m:t>
                          </m:r>
                        </m:e>
                        <m:sub>
                          <m:r>
                            <a:rPr lang="en-US" altLang="ja-JP" i="1">
                              <a:solidFill>
                                <a:srgbClr val="FF0000"/>
                              </a:solidFill>
                              <a:latin typeface="Cambria Math" panose="02040503050406030204" pitchFamily="18" charset="0"/>
                              <a:ea typeface="Cambria Math" panose="02040503050406030204" pitchFamily="18" charset="0"/>
                            </a:rPr>
                            <m:t>𝑡</m:t>
                          </m:r>
                        </m:sub>
                      </m:sSub>
                    </m:oMath>
                  </m:oMathPara>
                </a14:m>
                <a:endParaRPr lang="ja-JP" altLang="en-US" dirty="0">
                  <a:solidFill>
                    <a:srgbClr val="FF0000"/>
                  </a:solidFill>
                </a:endParaRPr>
              </a:p>
            </p:txBody>
          </p:sp>
        </mc:Choice>
        <mc:Fallback xmlns="">
          <p:sp>
            <p:nvSpPr>
              <p:cNvPr id="22" name="正方形/長方形 21"/>
              <p:cNvSpPr>
                <a:spLocks noRot="1" noChangeAspect="1" noMove="1" noResize="1" noEditPoints="1" noAdjustHandles="1" noChangeArrowheads="1" noChangeShapeType="1" noTextEdit="1"/>
              </p:cNvSpPr>
              <p:nvPr/>
            </p:nvSpPr>
            <p:spPr>
              <a:xfrm>
                <a:off x="10387700" y="6246165"/>
                <a:ext cx="431913" cy="369332"/>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p:cNvSpPr txBox="1"/>
              <p:nvPr/>
            </p:nvSpPr>
            <p:spPr>
              <a:xfrm>
                <a:off x="9420269" y="6758727"/>
                <a:ext cx="1862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solidFill>
                            <a:srgbClr val="0070C0"/>
                          </a:solidFill>
                          <a:latin typeface="Cambria Math" panose="02040503050406030204" pitchFamily="18" charset="0"/>
                        </a:rPr>
                        <m:t>𝑘</m:t>
                      </m:r>
                    </m:oMath>
                  </m:oMathPara>
                </a14:m>
                <a:endParaRPr kumimoji="1" lang="ja-JP" altLang="en-US" dirty="0">
                  <a:solidFill>
                    <a:srgbClr val="0070C0"/>
                  </a:solidFill>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9420269" y="6758727"/>
                <a:ext cx="186268" cy="276999"/>
              </a:xfrm>
              <a:prstGeom prst="rect">
                <a:avLst/>
              </a:prstGeom>
              <a:blipFill rotWithShape="0">
                <a:blip r:embed="rId5"/>
                <a:stretch>
                  <a:fillRect l="-32258" r="-25806" b="-888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p:cNvSpPr txBox="1"/>
              <p:nvPr/>
            </p:nvSpPr>
            <p:spPr>
              <a:xfrm>
                <a:off x="9928636" y="6758727"/>
                <a:ext cx="590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solidFill>
                            <a:schemeClr val="accent2"/>
                          </a:solidFill>
                          <a:latin typeface="Cambria Math" panose="02040503050406030204" pitchFamily="18" charset="0"/>
                        </a:rPr>
                        <m:t>1−</m:t>
                      </m:r>
                      <m:r>
                        <a:rPr lang="en-US" altLang="ja-JP" b="0" i="1" smtClean="0">
                          <a:solidFill>
                            <a:schemeClr val="accent2"/>
                          </a:solidFill>
                          <a:latin typeface="Cambria Math" panose="02040503050406030204" pitchFamily="18" charset="0"/>
                        </a:rPr>
                        <m:t>𝑘</m:t>
                      </m:r>
                    </m:oMath>
                  </m:oMathPara>
                </a14:m>
                <a:endParaRPr kumimoji="1" lang="ja-JP" altLang="en-US" dirty="0">
                  <a:solidFill>
                    <a:schemeClr val="accent2"/>
                  </a:solidFill>
                </a:endParaRPr>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9928636" y="6758727"/>
                <a:ext cx="590225" cy="276999"/>
              </a:xfrm>
              <a:prstGeom prst="rect">
                <a:avLst/>
              </a:prstGeom>
              <a:blipFill rotWithShape="0">
                <a:blip r:embed="rId6"/>
                <a:stretch>
                  <a:fillRect l="-9278" r="-8247" b="-8889"/>
                </a:stretch>
              </a:blipFill>
            </p:spPr>
            <p:txBody>
              <a:bodyPr/>
              <a:lstStyle/>
              <a:p>
                <a:r>
                  <a:rPr lang="ja-JP" altLang="en-US">
                    <a:noFill/>
                  </a:rPr>
                  <a:t> </a:t>
                </a:r>
              </a:p>
            </p:txBody>
          </p:sp>
        </mc:Fallback>
      </mc:AlternateContent>
      <p:cxnSp>
        <p:nvCxnSpPr>
          <p:cNvPr id="34" name="直線矢印コネクタ 33"/>
          <p:cNvCxnSpPr/>
          <p:nvPr/>
        </p:nvCxnSpPr>
        <p:spPr>
          <a:xfrm>
            <a:off x="9041575" y="6645295"/>
            <a:ext cx="937260" cy="0"/>
          </a:xfrm>
          <a:prstGeom prst="straightConnector1">
            <a:avLst/>
          </a:prstGeom>
          <a:ln>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9986455" y="6645295"/>
            <a:ext cx="468000" cy="0"/>
          </a:xfrm>
          <a:prstGeom prst="straightConnector1">
            <a:avLst/>
          </a:prstGeom>
          <a:ln>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テキスト ボックス 39"/>
              <p:cNvSpPr txBox="1"/>
              <p:nvPr/>
            </p:nvSpPr>
            <p:spPr>
              <a:xfrm>
                <a:off x="3697790" y="547599"/>
                <a:ext cx="3116494" cy="5934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0070C0"/>
                              </a:solidFill>
                              <a:latin typeface="Cambria Math" panose="02040503050406030204" pitchFamily="18" charset="0"/>
                              <a:ea typeface="Cambria Math" panose="02040503050406030204" pitchFamily="18" charset="0"/>
                            </a:rPr>
                          </m:ctrlPr>
                        </m:sSubPr>
                        <m:e>
                          <m:acc>
                            <m:accPr>
                              <m:chr m:val="̂"/>
                              <m:ctrlPr>
                                <a:rPr lang="ja-JP" altLang="en-US" i="1">
                                  <a:solidFill>
                                    <a:srgbClr val="0070C0"/>
                                  </a:solidFill>
                                  <a:latin typeface="Cambria Math" panose="02040503050406030204" pitchFamily="18" charset="0"/>
                                  <a:ea typeface="Cambria Math" panose="02040503050406030204" pitchFamily="18" charset="0"/>
                                </a:rPr>
                              </m:ctrlPr>
                            </m:accPr>
                            <m:e>
                              <m:r>
                                <a:rPr lang="en-US" altLang="ja-JP" i="1">
                                  <a:solidFill>
                                    <a:srgbClr val="0070C0"/>
                                  </a:solidFill>
                                  <a:latin typeface="Cambria Math" panose="02040503050406030204" pitchFamily="18" charset="0"/>
                                  <a:ea typeface="Cambria Math" panose="02040503050406030204" pitchFamily="18" charset="0"/>
                                </a:rPr>
                                <m:t>𝑥</m:t>
                              </m:r>
                            </m:e>
                          </m:acc>
                        </m:e>
                        <m:sub>
                          <m:r>
                            <a:rPr lang="en-US" altLang="ja-JP" i="1">
                              <a:solidFill>
                                <a:srgbClr val="0070C0"/>
                              </a:solidFill>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f>
                        <m:fPr>
                          <m:ctrlPr>
                            <a:rPr lang="en-US" altLang="ja-JP" b="0" i="1" smtClean="0">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m:t>
                          </m:r>
                          <m:r>
                            <a:rPr lang="en-US" altLang="ja-JP" i="1" smtClean="0">
                              <a:solidFill>
                                <a:schemeClr val="accent2"/>
                              </a:solidFill>
                              <a:latin typeface="Cambria Math" panose="02040503050406030204" pitchFamily="18" charset="0"/>
                              <a:ea typeface="Cambria Math" panose="02040503050406030204" pitchFamily="18" charset="0"/>
                            </a:rPr>
                            <m:t>1−</m:t>
                          </m:r>
                          <m:r>
                            <a:rPr lang="en-US" altLang="ja-JP" i="1" smtClean="0">
                              <a:solidFill>
                                <a:schemeClr val="accent2"/>
                              </a:solidFill>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num>
                        <m:den>
                          <m:r>
                            <a:rPr lang="en-US" altLang="ja-JP" b="0" i="1" smtClean="0">
                              <a:solidFill>
                                <a:srgbClr val="0070C0"/>
                              </a:solidFill>
                              <a:latin typeface="Cambria Math" panose="02040503050406030204" pitchFamily="18" charset="0"/>
                              <a:ea typeface="Cambria Math" panose="02040503050406030204" pitchFamily="18" charset="0"/>
                            </a:rPr>
                            <m:t>𝑘</m:t>
                          </m:r>
                          <m:r>
                            <a:rPr lang="en-US" altLang="ja-JP" b="0" i="1" smtClean="0">
                              <a:latin typeface="Cambria Math" panose="02040503050406030204" pitchFamily="18" charset="0"/>
                              <a:ea typeface="Cambria Math" panose="02040503050406030204" pitchFamily="18" charset="0"/>
                            </a:rPr>
                            <m:t>+(</m:t>
                          </m:r>
                          <m:r>
                            <a:rPr lang="en-US" altLang="ja-JP" b="0" i="1" smtClean="0">
                              <a:solidFill>
                                <a:schemeClr val="accent2"/>
                              </a:solidFill>
                              <a:latin typeface="Cambria Math" panose="02040503050406030204" pitchFamily="18" charset="0"/>
                              <a:ea typeface="Cambria Math" panose="02040503050406030204" pitchFamily="18" charset="0"/>
                            </a:rPr>
                            <m:t>1−</m:t>
                          </m:r>
                          <m:r>
                            <a:rPr lang="en-US" altLang="ja-JP" b="0" i="1" smtClean="0">
                              <a:solidFill>
                                <a:schemeClr val="accent2"/>
                              </a:solidFill>
                              <a:latin typeface="Cambria Math" panose="02040503050406030204" pitchFamily="18" charset="0"/>
                              <a:ea typeface="Cambria Math" panose="02040503050406030204" pitchFamily="18" charset="0"/>
                            </a:rPr>
                            <m:t>𝑘</m:t>
                          </m:r>
                          <m:r>
                            <a:rPr lang="en-US" altLang="ja-JP" b="0" i="1" smtClean="0">
                              <a:latin typeface="Cambria Math" panose="02040503050406030204" pitchFamily="18" charset="0"/>
                              <a:ea typeface="Cambria Math" panose="02040503050406030204" pitchFamily="18" charset="0"/>
                            </a:rPr>
                            <m:t>)</m:t>
                          </m:r>
                        </m:den>
                      </m:f>
                      <m:r>
                        <a:rPr lang="en-US" altLang="ja-JP" b="0" i="1" smtClean="0">
                          <a:latin typeface="Cambria Math" panose="02040503050406030204" pitchFamily="18" charset="0"/>
                          <a:ea typeface="Cambria Math" panose="02040503050406030204" pitchFamily="18" charset="0"/>
                        </a:rPr>
                        <m:t>+</m:t>
                      </m:r>
                      <m:f>
                        <m:fPr>
                          <m:ctrlPr>
                            <a:rPr lang="en-US" altLang="ja-JP" i="1">
                              <a:latin typeface="Cambria Math" panose="02040503050406030204" pitchFamily="18" charset="0"/>
                              <a:ea typeface="Cambria Math" panose="02040503050406030204" pitchFamily="18" charset="0"/>
                            </a:rPr>
                          </m:ctrlPr>
                        </m:fPr>
                        <m:num>
                          <m:r>
                            <a:rPr lang="en-US" altLang="ja-JP" i="1" smtClean="0">
                              <a:solidFill>
                                <a:srgbClr val="0070C0"/>
                              </a:solidFill>
                              <a:latin typeface="Cambria Math" panose="02040503050406030204" pitchFamily="18" charset="0"/>
                              <a:ea typeface="Cambria Math" panose="02040503050406030204" pitchFamily="18" charset="0"/>
                            </a:rPr>
                            <m:t>𝑘</m:t>
                          </m:r>
                          <m:sSub>
                            <m:sSubPr>
                              <m:ctrlPr>
                                <a:rPr lang="en-US" altLang="ja-JP" i="1" smtClean="0">
                                  <a:solidFill>
                                    <a:srgbClr val="FF0000"/>
                                  </a:solidFill>
                                  <a:latin typeface="Cambria Math" panose="02040503050406030204" pitchFamily="18" charset="0"/>
                                  <a:ea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𝑧</m:t>
                              </m:r>
                            </m:e>
                            <m:sub>
                              <m:r>
                                <a:rPr lang="en-US" altLang="ja-JP" i="1">
                                  <a:solidFill>
                                    <a:srgbClr val="FF0000"/>
                                  </a:solidFill>
                                  <a:latin typeface="Cambria Math" panose="02040503050406030204" pitchFamily="18" charset="0"/>
                                  <a:ea typeface="Cambria Math" panose="02040503050406030204" pitchFamily="18" charset="0"/>
                                </a:rPr>
                                <m:t>𝑡</m:t>
                              </m:r>
                            </m:sub>
                          </m:sSub>
                        </m:num>
                        <m:den>
                          <m:r>
                            <a:rPr lang="en-US" altLang="ja-JP" i="1" smtClean="0">
                              <a:solidFill>
                                <a:srgbClr val="0070C0"/>
                              </a:solidFill>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r>
                            <a:rPr lang="en-US" altLang="ja-JP" i="1" smtClean="0">
                              <a:solidFill>
                                <a:schemeClr val="accent2"/>
                              </a:solidFill>
                              <a:latin typeface="Cambria Math" panose="02040503050406030204" pitchFamily="18" charset="0"/>
                              <a:ea typeface="Cambria Math" panose="02040503050406030204" pitchFamily="18" charset="0"/>
                            </a:rPr>
                            <m:t>1−</m:t>
                          </m:r>
                          <m:r>
                            <a:rPr lang="en-US" altLang="ja-JP" i="1" smtClean="0">
                              <a:solidFill>
                                <a:schemeClr val="accent2"/>
                              </a:solidFill>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den>
                      </m:f>
                    </m:oMath>
                  </m:oMathPara>
                </a14:m>
                <a:endParaRPr kumimoji="1" lang="ja-JP" altLang="en-US" dirty="0"/>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3697790" y="547599"/>
                <a:ext cx="3116494" cy="593432"/>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p:cNvSpPr txBox="1"/>
              <p:nvPr/>
            </p:nvSpPr>
            <p:spPr>
              <a:xfrm>
                <a:off x="3859577" y="1347600"/>
                <a:ext cx="2111113"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ea typeface="Cambria Math" panose="02040503050406030204" pitchFamily="18" charset="0"/>
                        </a:rPr>
                        <m:t>=(</m:t>
                      </m:r>
                      <m:r>
                        <a:rPr lang="en-US" altLang="ja-JP" i="1">
                          <a:solidFill>
                            <a:schemeClr val="accent2"/>
                          </a:solidFill>
                          <a:latin typeface="Cambria Math" panose="02040503050406030204" pitchFamily="18" charset="0"/>
                          <a:ea typeface="Cambria Math" panose="02040503050406030204" pitchFamily="18" charset="0"/>
                        </a:rPr>
                        <m:t>1−</m:t>
                      </m:r>
                      <m:r>
                        <a:rPr lang="en-US" altLang="ja-JP" i="1">
                          <a:solidFill>
                            <a:schemeClr val="accent2"/>
                          </a:solidFill>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m:t>
                      </m:r>
                      <m:r>
                        <a:rPr lang="en-US" altLang="ja-JP" i="1" smtClean="0">
                          <a:solidFill>
                            <a:srgbClr val="0070C0"/>
                          </a:solidFill>
                          <a:latin typeface="Cambria Math" panose="02040503050406030204" pitchFamily="18" charset="0"/>
                          <a:ea typeface="Cambria Math" panose="02040503050406030204" pitchFamily="18" charset="0"/>
                        </a:rPr>
                        <m:t>𝑘</m:t>
                      </m:r>
                      <m:sSub>
                        <m:sSubPr>
                          <m:ctrlPr>
                            <a:rPr lang="en-US" altLang="ja-JP" i="1" smtClean="0">
                              <a:solidFill>
                                <a:srgbClr val="FF0000"/>
                              </a:solidFill>
                              <a:latin typeface="Cambria Math" panose="02040503050406030204" pitchFamily="18" charset="0"/>
                              <a:ea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𝑧</m:t>
                          </m:r>
                        </m:e>
                        <m:sub>
                          <m:r>
                            <a:rPr lang="en-US" altLang="ja-JP" i="1">
                              <a:solidFill>
                                <a:srgbClr val="FF0000"/>
                              </a:solidFill>
                              <a:latin typeface="Cambria Math" panose="02040503050406030204" pitchFamily="18" charset="0"/>
                              <a:ea typeface="Cambria Math" panose="02040503050406030204" pitchFamily="18" charset="0"/>
                            </a:rPr>
                            <m:t>𝑡</m:t>
                          </m:r>
                        </m:sub>
                      </m:sSub>
                    </m:oMath>
                  </m:oMathPara>
                </a14:m>
                <a:endParaRPr lang="en-US" altLang="ja-JP" i="1" dirty="0" smtClean="0">
                  <a:solidFill>
                    <a:srgbClr val="FF0000"/>
                  </a:solidFill>
                  <a:latin typeface="Cambria Math" panose="02040503050406030204" pitchFamily="18" charset="0"/>
                  <a:ea typeface="Cambria Math" panose="02040503050406030204" pitchFamily="18" charset="0"/>
                </a:endParaRPr>
              </a:p>
              <a:p>
                <a:r>
                  <a:rPr lang="ja-JP" altLang="en-US" sz="800" i="1" dirty="0" smtClean="0">
                    <a:solidFill>
                      <a:srgbClr val="FF0000"/>
                    </a:solidFill>
                    <a:latin typeface="Cambria Math" panose="02040503050406030204" pitchFamily="18" charset="0"/>
                    <a:ea typeface="Cambria Math" panose="02040503050406030204" pitchFamily="18" charset="0"/>
                  </a:rPr>
                  <a:t>　</a:t>
                </a:r>
                <a:endParaRPr lang="en-US" altLang="ja-JP" i="1" dirty="0" smtClean="0">
                  <a:solidFill>
                    <a:srgbClr val="FF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i="1">
                          <a:latin typeface="Cambria Math" panose="02040503050406030204" pitchFamily="18" charset="0"/>
                          <a:ea typeface="Cambria Math" panose="02040503050406030204" pitchFamily="18" charset="0"/>
                        </a:rPr>
                        <m:t>+</m:t>
                      </m:r>
                      <m:r>
                        <a:rPr lang="en-US" altLang="ja-JP" i="1" smtClean="0">
                          <a:solidFill>
                            <a:srgbClr val="0070C0"/>
                          </a:solidFill>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sSub>
                        <m:sSubPr>
                          <m:ctrlPr>
                            <a:rPr lang="en-US" altLang="ja-JP" i="1" smtClean="0">
                              <a:solidFill>
                                <a:srgbClr val="FF0000"/>
                              </a:solidFill>
                              <a:latin typeface="Cambria Math" panose="02040503050406030204" pitchFamily="18" charset="0"/>
                              <a:ea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𝑧</m:t>
                          </m:r>
                        </m:e>
                        <m:sub>
                          <m:r>
                            <a:rPr lang="en-US" altLang="ja-JP" i="1">
                              <a:solidFill>
                                <a:srgbClr val="FF0000"/>
                              </a:solidFill>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sSubSup>
                        <m:sSubSupPr>
                          <m:ctrlPr>
                            <a:rPr lang="en-US" altLang="ja-JP" i="1" smtClean="0">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i="1">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3859577" y="1347600"/>
                <a:ext cx="2111113" cy="677108"/>
              </a:xfrm>
              <a:prstGeom prst="rect">
                <a:avLst/>
              </a:prstGeom>
              <a:blipFill rotWithShape="0">
                <a:blip r:embed="rId8"/>
                <a:stretch>
                  <a:fillRect t="-9009" r="-578" b="-135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正方形/長方形 67"/>
              <p:cNvSpPr/>
              <p:nvPr/>
            </p:nvSpPr>
            <p:spPr>
              <a:xfrm>
                <a:off x="8854389" y="2235144"/>
                <a:ext cx="5050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oMath>
                  </m:oMathPara>
                </a14:m>
                <a:endParaRPr lang="ja-JP" altLang="en-US" dirty="0">
                  <a:solidFill>
                    <a:srgbClr val="00B050"/>
                  </a:solidFill>
                </a:endParaRPr>
              </a:p>
            </p:txBody>
          </p:sp>
        </mc:Choice>
        <mc:Fallback xmlns="">
          <p:sp>
            <p:nvSpPr>
              <p:cNvPr id="68" name="正方形/長方形 67"/>
              <p:cNvSpPr>
                <a:spLocks noRot="1" noChangeAspect="1" noMove="1" noResize="1" noEditPoints="1" noAdjustHandles="1" noChangeArrowheads="1" noChangeShapeType="1" noTextEdit="1"/>
              </p:cNvSpPr>
              <p:nvPr/>
            </p:nvSpPr>
            <p:spPr>
              <a:xfrm>
                <a:off x="8854389" y="2235144"/>
                <a:ext cx="505010" cy="369332"/>
              </a:xfrm>
              <a:prstGeom prst="rect">
                <a:avLst/>
              </a:prstGeom>
              <a:blipFill rotWithShape="0">
                <a:blip r:embed="rId9"/>
                <a:stretch>
                  <a:fillRect t="-6667" r="-120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正方形/長方形 68"/>
              <p:cNvSpPr/>
              <p:nvPr/>
            </p:nvSpPr>
            <p:spPr>
              <a:xfrm>
                <a:off x="10613834" y="2235144"/>
                <a:ext cx="4319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ea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𝑧</m:t>
                          </m:r>
                        </m:e>
                        <m:sub>
                          <m:r>
                            <a:rPr lang="en-US" altLang="ja-JP" i="1">
                              <a:solidFill>
                                <a:srgbClr val="FF0000"/>
                              </a:solidFill>
                              <a:latin typeface="Cambria Math" panose="02040503050406030204" pitchFamily="18" charset="0"/>
                              <a:ea typeface="Cambria Math" panose="02040503050406030204" pitchFamily="18" charset="0"/>
                            </a:rPr>
                            <m:t>𝑡</m:t>
                          </m:r>
                        </m:sub>
                      </m:sSub>
                    </m:oMath>
                  </m:oMathPara>
                </a14:m>
                <a:endParaRPr lang="ja-JP" altLang="en-US" dirty="0">
                  <a:solidFill>
                    <a:srgbClr val="FF0000"/>
                  </a:solidFill>
                </a:endParaRPr>
              </a:p>
            </p:txBody>
          </p:sp>
        </mc:Choice>
        <mc:Fallback xmlns="">
          <p:sp>
            <p:nvSpPr>
              <p:cNvPr id="69" name="正方形/長方形 68"/>
              <p:cNvSpPr>
                <a:spLocks noRot="1" noChangeAspect="1" noMove="1" noResize="1" noEditPoints="1" noAdjustHandles="1" noChangeArrowheads="1" noChangeShapeType="1" noTextEdit="1"/>
              </p:cNvSpPr>
              <p:nvPr/>
            </p:nvSpPr>
            <p:spPr>
              <a:xfrm>
                <a:off x="10613834" y="2235144"/>
                <a:ext cx="431913" cy="369332"/>
              </a:xfrm>
              <a:prstGeom prst="rect">
                <a:avLst/>
              </a:prstGeom>
              <a:blipFill rotWithShape="0">
                <a:blip r:embed="rId10"/>
                <a:stretch>
                  <a:fillRect/>
                </a:stretch>
              </a:blipFill>
            </p:spPr>
            <p:txBody>
              <a:bodyPr/>
              <a:lstStyle/>
              <a:p>
                <a:r>
                  <a:rPr lang="ja-JP" altLang="en-US">
                    <a:noFill/>
                  </a:rPr>
                  <a:t> </a:t>
                </a:r>
              </a:p>
            </p:txBody>
          </p:sp>
        </mc:Fallback>
      </mc:AlternateContent>
      <p:graphicFrame>
        <p:nvGraphicFramePr>
          <p:cNvPr id="43" name="グラフ 42"/>
          <p:cNvGraphicFramePr/>
          <p:nvPr>
            <p:extLst>
              <p:ext uri="{D42A27DB-BD31-4B8C-83A1-F6EECF244321}">
                <p14:modId xmlns:p14="http://schemas.microsoft.com/office/powerpoint/2010/main" val="606041446"/>
              </p:ext>
            </p:extLst>
          </p:nvPr>
        </p:nvGraphicFramePr>
        <p:xfrm>
          <a:off x="7889129" y="4140796"/>
          <a:ext cx="3421883" cy="2301884"/>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77" name="グラフ 76"/>
          <p:cNvGraphicFramePr/>
          <p:nvPr>
            <p:extLst>
              <p:ext uri="{D42A27DB-BD31-4B8C-83A1-F6EECF244321}">
                <p14:modId xmlns:p14="http://schemas.microsoft.com/office/powerpoint/2010/main" val="1900792659"/>
              </p:ext>
            </p:extLst>
          </p:nvPr>
        </p:nvGraphicFramePr>
        <p:xfrm>
          <a:off x="11595586" y="128013"/>
          <a:ext cx="3421883" cy="2301884"/>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78" name="グラフ 77"/>
          <p:cNvGraphicFramePr/>
          <p:nvPr>
            <p:extLst>
              <p:ext uri="{D42A27DB-BD31-4B8C-83A1-F6EECF244321}">
                <p14:modId xmlns:p14="http://schemas.microsoft.com/office/powerpoint/2010/main" val="438508313"/>
              </p:ext>
            </p:extLst>
          </p:nvPr>
        </p:nvGraphicFramePr>
        <p:xfrm>
          <a:off x="8101743" y="128013"/>
          <a:ext cx="3421883" cy="2301884"/>
        </p:xfrm>
        <a:graphic>
          <a:graphicData uri="http://schemas.openxmlformats.org/drawingml/2006/chart">
            <c:chart xmlns:c="http://schemas.openxmlformats.org/drawingml/2006/chart" xmlns:r="http://schemas.openxmlformats.org/officeDocument/2006/relationships" r:id="rId13"/>
          </a:graphicData>
        </a:graphic>
      </p:graphicFrame>
      <mc:AlternateContent xmlns:mc="http://schemas.openxmlformats.org/markup-compatibility/2006" xmlns:a14="http://schemas.microsoft.com/office/drawing/2010/main">
        <mc:Choice Requires="a14">
          <p:sp>
            <p:nvSpPr>
              <p:cNvPr id="79" name="正方形/長方形 78"/>
              <p:cNvSpPr/>
              <p:nvPr/>
            </p:nvSpPr>
            <p:spPr>
              <a:xfrm>
                <a:off x="12346710" y="2233382"/>
                <a:ext cx="5050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oMath>
                  </m:oMathPara>
                </a14:m>
                <a:endParaRPr lang="ja-JP" altLang="en-US" dirty="0">
                  <a:solidFill>
                    <a:srgbClr val="00B050"/>
                  </a:solidFill>
                </a:endParaRPr>
              </a:p>
            </p:txBody>
          </p:sp>
        </mc:Choice>
        <mc:Fallback xmlns="">
          <p:sp>
            <p:nvSpPr>
              <p:cNvPr id="79" name="正方形/長方形 78"/>
              <p:cNvSpPr>
                <a:spLocks noRot="1" noChangeAspect="1" noMove="1" noResize="1" noEditPoints="1" noAdjustHandles="1" noChangeArrowheads="1" noChangeShapeType="1" noTextEdit="1"/>
              </p:cNvSpPr>
              <p:nvPr/>
            </p:nvSpPr>
            <p:spPr>
              <a:xfrm>
                <a:off x="12346710" y="2233382"/>
                <a:ext cx="505010" cy="369332"/>
              </a:xfrm>
              <a:prstGeom prst="rect">
                <a:avLst/>
              </a:prstGeom>
              <a:blipFill rotWithShape="0">
                <a:blip r:embed="rId14"/>
                <a:stretch>
                  <a:fillRect t="-6557" r="-120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正方形/長方形 79"/>
              <p:cNvSpPr/>
              <p:nvPr/>
            </p:nvSpPr>
            <p:spPr>
              <a:xfrm>
                <a:off x="14117558" y="2233382"/>
                <a:ext cx="4319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ea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𝑧</m:t>
                          </m:r>
                        </m:e>
                        <m:sub>
                          <m:r>
                            <a:rPr lang="en-US" altLang="ja-JP" i="1">
                              <a:solidFill>
                                <a:srgbClr val="FF0000"/>
                              </a:solidFill>
                              <a:latin typeface="Cambria Math" panose="02040503050406030204" pitchFamily="18" charset="0"/>
                              <a:ea typeface="Cambria Math" panose="02040503050406030204" pitchFamily="18" charset="0"/>
                            </a:rPr>
                            <m:t>𝑡</m:t>
                          </m:r>
                        </m:sub>
                      </m:sSub>
                    </m:oMath>
                  </m:oMathPara>
                </a14:m>
                <a:endParaRPr lang="ja-JP" altLang="en-US" dirty="0">
                  <a:solidFill>
                    <a:srgbClr val="FF0000"/>
                  </a:solidFill>
                </a:endParaRPr>
              </a:p>
            </p:txBody>
          </p:sp>
        </mc:Choice>
        <mc:Fallback xmlns="">
          <p:sp>
            <p:nvSpPr>
              <p:cNvPr id="80" name="正方形/長方形 79"/>
              <p:cNvSpPr>
                <a:spLocks noRot="1" noChangeAspect="1" noMove="1" noResize="1" noEditPoints="1" noAdjustHandles="1" noChangeArrowheads="1" noChangeShapeType="1" noTextEdit="1"/>
              </p:cNvSpPr>
              <p:nvPr/>
            </p:nvSpPr>
            <p:spPr>
              <a:xfrm>
                <a:off x="14117558" y="2233382"/>
                <a:ext cx="431913" cy="369332"/>
              </a:xfrm>
              <a:prstGeom prst="rect">
                <a:avLst/>
              </a:prstGeom>
              <a:blipFill rotWithShape="0">
                <a:blip r:embed="rId15"/>
                <a:stretch>
                  <a:fillRect/>
                </a:stretch>
              </a:blipFill>
            </p:spPr>
            <p:txBody>
              <a:bodyPr/>
              <a:lstStyle/>
              <a:p>
                <a:r>
                  <a:rPr lang="ja-JP" altLang="en-US">
                    <a:noFill/>
                  </a:rPr>
                  <a:t> </a:t>
                </a:r>
              </a:p>
            </p:txBody>
          </p:sp>
        </mc:Fallback>
      </mc:AlternateContent>
      <p:cxnSp>
        <p:nvCxnSpPr>
          <p:cNvPr id="83" name="直線コネクタ 82"/>
          <p:cNvCxnSpPr/>
          <p:nvPr/>
        </p:nvCxnSpPr>
        <p:spPr>
          <a:xfrm>
            <a:off x="14171177" y="1330419"/>
            <a:ext cx="0" cy="146130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12747632" y="1356214"/>
            <a:ext cx="0" cy="146130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13455466" y="356097"/>
            <a:ext cx="0" cy="241200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a:off x="12757190" y="2632512"/>
            <a:ext cx="684000" cy="0"/>
          </a:xfrm>
          <a:prstGeom prst="straightConnector1">
            <a:avLst/>
          </a:prstGeom>
          <a:ln>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直線矢印コネクタ 90"/>
          <p:cNvCxnSpPr/>
          <p:nvPr/>
        </p:nvCxnSpPr>
        <p:spPr>
          <a:xfrm>
            <a:off x="13459585" y="2632512"/>
            <a:ext cx="684000" cy="0"/>
          </a:xfrm>
          <a:prstGeom prst="straightConnector1">
            <a:avLst/>
          </a:prstGeom>
          <a:ln>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10679649" y="1822864"/>
            <a:ext cx="0" cy="97200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9253789" y="1333564"/>
            <a:ext cx="0" cy="146130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a:off x="9718598" y="889004"/>
            <a:ext cx="0" cy="190586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a:off x="9732864" y="2648446"/>
            <a:ext cx="937260" cy="0"/>
          </a:xfrm>
          <a:prstGeom prst="straightConnector1">
            <a:avLst/>
          </a:prstGeom>
          <a:ln>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9240006" y="2649695"/>
            <a:ext cx="468000" cy="0"/>
          </a:xfrm>
          <a:prstGeom prst="straightConnector1">
            <a:avLst/>
          </a:prstGeom>
          <a:ln>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テキスト ボックス 124"/>
              <p:cNvSpPr txBox="1"/>
              <p:nvPr/>
            </p:nvSpPr>
            <p:spPr>
              <a:xfrm>
                <a:off x="3963157" y="2647398"/>
                <a:ext cx="2679644" cy="7262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m:t>
                      </m:r>
                      <m:f>
                        <m:fPr>
                          <m:ctrlPr>
                            <a:rPr lang="en-US" altLang="ja-JP" i="1" smtClean="0">
                              <a:solidFill>
                                <a:srgbClr val="0070C0"/>
                              </a:solidFill>
                              <a:latin typeface="Cambria Math" panose="02040503050406030204" pitchFamily="18" charset="0"/>
                              <a:ea typeface="Cambria Math" panose="02040503050406030204" pitchFamily="18" charset="0"/>
                            </a:rPr>
                          </m:ctrlPr>
                        </m:fPr>
                        <m:num>
                          <m:sSubSup>
                            <m:sSubSupPr>
                              <m:ctrlPr>
                                <a:rPr lang="en-US" altLang="ja-JP" i="1" smtClean="0">
                                  <a:solidFill>
                                    <a:srgbClr val="00B050"/>
                                  </a:solidFill>
                                  <a:latin typeface="Cambria Math" panose="02040503050406030204" pitchFamily="18" charset="0"/>
                                  <a:ea typeface="Cambria Math" panose="02040503050406030204" pitchFamily="18" charset="0"/>
                                </a:rPr>
                              </m:ctrlPr>
                            </m:sSubSupPr>
                            <m:e>
                              <m:r>
                                <a:rPr lang="ja-JP" altLang="en-US" i="1">
                                  <a:solidFill>
                                    <a:srgbClr val="00B050"/>
                                  </a:solidFill>
                                  <a:latin typeface="Cambria Math" panose="02040503050406030204" pitchFamily="18" charset="0"/>
                                  <a:ea typeface="Cambria Math" panose="02040503050406030204" pitchFamily="18" charset="0"/>
                                </a:rPr>
                                <m:t>𝜎</m:t>
                              </m:r>
                            </m:e>
                            <m:sub>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sub>
                            <m:sup>
                              <m:r>
                                <a:rPr lang="en-US" altLang="ja-JP" i="1">
                                  <a:solidFill>
                                    <a:srgbClr val="00B050"/>
                                  </a:solidFill>
                                  <a:latin typeface="Cambria Math" panose="02040503050406030204" pitchFamily="18" charset="0"/>
                                  <a:ea typeface="Cambria Math" panose="02040503050406030204" pitchFamily="18" charset="0"/>
                                </a:rPr>
                                <m:t>2</m:t>
                              </m:r>
                            </m:sup>
                          </m:sSubSup>
                        </m:num>
                        <m:den>
                          <m:sSubSup>
                            <m:sSubSupPr>
                              <m:ctrlPr>
                                <a:rPr lang="en-US" altLang="ja-JP" i="1" smtClean="0">
                                  <a:solidFill>
                                    <a:srgbClr val="00B050"/>
                                  </a:solidFill>
                                  <a:latin typeface="Cambria Math" panose="02040503050406030204" pitchFamily="18" charset="0"/>
                                  <a:ea typeface="Cambria Math" panose="02040503050406030204" pitchFamily="18" charset="0"/>
                                </a:rPr>
                              </m:ctrlPr>
                            </m:sSubSupPr>
                            <m:e>
                              <m:r>
                                <a:rPr lang="ja-JP" altLang="en-US" i="1">
                                  <a:solidFill>
                                    <a:srgbClr val="00B050"/>
                                  </a:solidFill>
                                  <a:latin typeface="Cambria Math" panose="02040503050406030204" pitchFamily="18" charset="0"/>
                                  <a:ea typeface="Cambria Math" panose="02040503050406030204" pitchFamily="18" charset="0"/>
                                </a:rPr>
                                <m:t>𝜎</m:t>
                              </m:r>
                            </m:e>
                            <m:sub>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sub>
                            <m:sup>
                              <m:r>
                                <a:rPr lang="en-US" altLang="ja-JP" i="1">
                                  <a:solidFill>
                                    <a:srgbClr val="00B050"/>
                                  </a:solidFill>
                                  <a:latin typeface="Cambria Math" panose="02040503050406030204" pitchFamily="18" charset="0"/>
                                  <a:ea typeface="Cambria Math" panose="02040503050406030204" pitchFamily="18" charset="0"/>
                                </a:rPr>
                                <m:t>2</m:t>
                              </m:r>
                            </m:sup>
                          </m:sSubSup>
                          <m:r>
                            <a:rPr lang="en-US" altLang="ja-JP" i="1">
                              <a:solidFill>
                                <a:srgbClr val="0070C0"/>
                              </a:solidFill>
                              <a:latin typeface="Cambria Math" panose="02040503050406030204" pitchFamily="18" charset="0"/>
                              <a:ea typeface="Cambria Math" panose="02040503050406030204" pitchFamily="18" charset="0"/>
                            </a:rPr>
                            <m:t>+</m:t>
                          </m:r>
                          <m:sSubSup>
                            <m:sSubSupPr>
                              <m:ctrlPr>
                                <a:rPr lang="en-US" altLang="ja-JP" i="1" smtClean="0">
                                  <a:solidFill>
                                    <a:srgbClr val="FF0000"/>
                                  </a:solidFill>
                                  <a:latin typeface="Cambria Math" panose="02040503050406030204" pitchFamily="18" charset="0"/>
                                  <a:ea typeface="Cambria Math" panose="02040503050406030204" pitchFamily="18" charset="0"/>
                                </a:rPr>
                              </m:ctrlPr>
                            </m:sSubSupPr>
                            <m:e>
                              <m:r>
                                <a:rPr lang="ja-JP" altLang="en-US" i="1">
                                  <a:solidFill>
                                    <a:srgbClr val="FF0000"/>
                                  </a:solidFill>
                                  <a:latin typeface="Cambria Math" panose="02040503050406030204" pitchFamily="18" charset="0"/>
                                  <a:ea typeface="Cambria Math" panose="02040503050406030204" pitchFamily="18" charset="0"/>
                                </a:rPr>
                                <m:t>𝜎</m:t>
                              </m:r>
                            </m:e>
                            <m:sub>
                              <m:r>
                                <a:rPr lang="en-US" altLang="ja-JP" i="1">
                                  <a:solidFill>
                                    <a:srgbClr val="FF0000"/>
                                  </a:solidFill>
                                  <a:latin typeface="Cambria Math" panose="02040503050406030204" pitchFamily="18" charset="0"/>
                                  <a:ea typeface="Cambria Math" panose="02040503050406030204" pitchFamily="18" charset="0"/>
                                </a:rPr>
                                <m:t>𝑧</m:t>
                              </m:r>
                            </m:sub>
                            <m:sup>
                              <m:r>
                                <a:rPr lang="en-US" altLang="ja-JP" i="1">
                                  <a:solidFill>
                                    <a:srgbClr val="FF0000"/>
                                  </a:solidFill>
                                  <a:latin typeface="Cambria Math" panose="02040503050406030204" pitchFamily="18" charset="0"/>
                                  <a:ea typeface="Cambria Math" panose="02040503050406030204" pitchFamily="18" charset="0"/>
                                </a:rPr>
                                <m:t>2</m:t>
                              </m:r>
                            </m:sup>
                          </m:sSubSup>
                        </m:den>
                      </m:f>
                      <m:r>
                        <a:rPr lang="en-US" altLang="ja-JP" i="1">
                          <a:latin typeface="Cambria Math" panose="02040503050406030204" pitchFamily="18" charset="0"/>
                          <a:ea typeface="Cambria Math" panose="02040503050406030204" pitchFamily="18" charset="0"/>
                        </a:rPr>
                        <m:t>(</m:t>
                      </m:r>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𝑧</m:t>
                          </m:r>
                        </m:e>
                        <m:sub>
                          <m:r>
                            <a:rPr lang="en-US" altLang="ja-JP" i="1">
                              <a:solidFill>
                                <a:srgbClr val="FF0000"/>
                              </a:solidFill>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i="1">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125" name="テキスト ボックス 124"/>
              <p:cNvSpPr txBox="1">
                <a:spLocks noRot="1" noChangeAspect="1" noMove="1" noResize="1" noEditPoints="1" noAdjustHandles="1" noChangeArrowheads="1" noChangeShapeType="1" noTextEdit="1"/>
              </p:cNvSpPr>
              <p:nvPr/>
            </p:nvSpPr>
            <p:spPr>
              <a:xfrm>
                <a:off x="3963157" y="2647398"/>
                <a:ext cx="2679644" cy="726289"/>
              </a:xfrm>
              <a:prstGeom prst="rect">
                <a:avLst/>
              </a:prstGeom>
              <a:blipFill rotWithShape="0">
                <a:blip r:embed="rId16"/>
                <a:stretch>
                  <a:fillRect b="-84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テキスト ボックス 131"/>
              <p:cNvSpPr txBox="1"/>
              <p:nvPr/>
            </p:nvSpPr>
            <p:spPr>
              <a:xfrm>
                <a:off x="12895740" y="2716261"/>
                <a:ext cx="399660" cy="3404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i="1" smtClean="0">
                              <a:solidFill>
                                <a:srgbClr val="00B050"/>
                              </a:solidFill>
                              <a:latin typeface="Cambria Math" panose="02040503050406030204" pitchFamily="18" charset="0"/>
                              <a:ea typeface="Cambria Math" panose="02040503050406030204" pitchFamily="18" charset="0"/>
                            </a:rPr>
                          </m:ctrlPr>
                        </m:sSubSupPr>
                        <m:e>
                          <m:r>
                            <a:rPr lang="ja-JP" altLang="en-US" i="1">
                              <a:solidFill>
                                <a:srgbClr val="00B050"/>
                              </a:solidFill>
                              <a:latin typeface="Cambria Math" panose="02040503050406030204" pitchFamily="18" charset="0"/>
                              <a:ea typeface="Cambria Math" panose="02040503050406030204" pitchFamily="18" charset="0"/>
                            </a:rPr>
                            <m:t>𝜎</m:t>
                          </m:r>
                        </m:e>
                        <m:sub>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sub>
                        <m:sup>
                          <m:r>
                            <a:rPr lang="en-US" altLang="ja-JP" i="1">
                              <a:solidFill>
                                <a:srgbClr val="00B050"/>
                              </a:solidFill>
                              <a:latin typeface="Cambria Math" panose="02040503050406030204" pitchFamily="18" charset="0"/>
                              <a:ea typeface="Cambria Math" panose="02040503050406030204" pitchFamily="18" charset="0"/>
                            </a:rPr>
                            <m:t>2</m:t>
                          </m:r>
                        </m:sup>
                      </m:sSubSup>
                    </m:oMath>
                  </m:oMathPara>
                </a14:m>
                <a:endParaRPr kumimoji="1" lang="ja-JP" altLang="en-US" dirty="0">
                  <a:solidFill>
                    <a:srgbClr val="00B050"/>
                  </a:solidFill>
                </a:endParaRPr>
              </a:p>
            </p:txBody>
          </p:sp>
        </mc:Choice>
        <mc:Fallback xmlns="">
          <p:sp>
            <p:nvSpPr>
              <p:cNvPr id="132" name="テキスト ボックス 131"/>
              <p:cNvSpPr txBox="1">
                <a:spLocks noRot="1" noChangeAspect="1" noMove="1" noResize="1" noEditPoints="1" noAdjustHandles="1" noChangeArrowheads="1" noChangeShapeType="1" noTextEdit="1"/>
              </p:cNvSpPr>
              <p:nvPr/>
            </p:nvSpPr>
            <p:spPr>
              <a:xfrm>
                <a:off x="12895740" y="2716261"/>
                <a:ext cx="399660" cy="340478"/>
              </a:xfrm>
              <a:prstGeom prst="rect">
                <a:avLst/>
              </a:prstGeom>
              <a:blipFill rotWithShape="0">
                <a:blip r:embed="rId17"/>
                <a:stretch>
                  <a:fillRect l="-7576" r="-27273" b="-181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3" name="テキスト ボックス 132"/>
              <p:cNvSpPr txBox="1"/>
              <p:nvPr/>
            </p:nvSpPr>
            <p:spPr>
              <a:xfrm>
                <a:off x="13638714" y="2726841"/>
                <a:ext cx="3084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i="1" smtClean="0">
                              <a:solidFill>
                                <a:srgbClr val="FF0000"/>
                              </a:solidFill>
                              <a:latin typeface="Cambria Math" panose="02040503050406030204" pitchFamily="18" charset="0"/>
                              <a:ea typeface="Cambria Math" panose="02040503050406030204" pitchFamily="18" charset="0"/>
                            </a:rPr>
                          </m:ctrlPr>
                        </m:sSubSupPr>
                        <m:e>
                          <m:r>
                            <a:rPr lang="ja-JP" altLang="en-US" i="1">
                              <a:solidFill>
                                <a:srgbClr val="FF0000"/>
                              </a:solidFill>
                              <a:latin typeface="Cambria Math" panose="02040503050406030204" pitchFamily="18" charset="0"/>
                              <a:ea typeface="Cambria Math" panose="02040503050406030204" pitchFamily="18" charset="0"/>
                            </a:rPr>
                            <m:t>𝜎</m:t>
                          </m:r>
                        </m:e>
                        <m:sub>
                          <m:r>
                            <a:rPr lang="en-US" altLang="ja-JP" i="1">
                              <a:solidFill>
                                <a:srgbClr val="FF0000"/>
                              </a:solidFill>
                              <a:latin typeface="Cambria Math" panose="02040503050406030204" pitchFamily="18" charset="0"/>
                              <a:ea typeface="Cambria Math" panose="02040503050406030204" pitchFamily="18" charset="0"/>
                            </a:rPr>
                            <m:t>𝑧</m:t>
                          </m:r>
                        </m:sub>
                        <m:sup>
                          <m:r>
                            <a:rPr lang="en-US" altLang="ja-JP" i="1">
                              <a:solidFill>
                                <a:srgbClr val="FF0000"/>
                              </a:solidFill>
                              <a:latin typeface="Cambria Math" panose="02040503050406030204" pitchFamily="18" charset="0"/>
                              <a:ea typeface="Cambria Math" panose="02040503050406030204" pitchFamily="18" charset="0"/>
                            </a:rPr>
                            <m:t>2</m:t>
                          </m:r>
                        </m:sup>
                      </m:sSubSup>
                    </m:oMath>
                  </m:oMathPara>
                </a14:m>
                <a:endParaRPr kumimoji="1" lang="ja-JP" altLang="en-US" dirty="0">
                  <a:solidFill>
                    <a:srgbClr val="FF0000"/>
                  </a:solidFill>
                </a:endParaRPr>
              </a:p>
            </p:txBody>
          </p:sp>
        </mc:Choice>
        <mc:Fallback xmlns="">
          <p:sp>
            <p:nvSpPr>
              <p:cNvPr id="133" name="テキスト ボックス 132"/>
              <p:cNvSpPr txBox="1">
                <a:spLocks noRot="1" noChangeAspect="1" noMove="1" noResize="1" noEditPoints="1" noAdjustHandles="1" noChangeArrowheads="1" noChangeShapeType="1" noTextEdit="1"/>
              </p:cNvSpPr>
              <p:nvPr/>
            </p:nvSpPr>
            <p:spPr>
              <a:xfrm>
                <a:off x="13638714" y="2726841"/>
                <a:ext cx="308418" cy="276999"/>
              </a:xfrm>
              <a:prstGeom prst="rect">
                <a:avLst/>
              </a:prstGeom>
              <a:blipFill rotWithShape="0">
                <a:blip r:embed="rId18"/>
                <a:stretch>
                  <a:fillRect l="-9804" t="-4348" r="-7843" b="-108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8" name="テキスト ボックス 137"/>
              <p:cNvSpPr txBox="1"/>
              <p:nvPr/>
            </p:nvSpPr>
            <p:spPr>
              <a:xfrm>
                <a:off x="4354218" y="4962985"/>
                <a:ext cx="1812291" cy="3404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i="1" smtClean="0">
                              <a:solidFill>
                                <a:srgbClr val="0070C0"/>
                              </a:solidFill>
                              <a:latin typeface="Cambria Math" panose="02040503050406030204" pitchFamily="18" charset="0"/>
                              <a:ea typeface="Cambria Math" panose="02040503050406030204" pitchFamily="18" charset="0"/>
                            </a:rPr>
                          </m:ctrlPr>
                        </m:sSubSupPr>
                        <m:e>
                          <m:r>
                            <a:rPr lang="ja-JP" altLang="en-US" i="1">
                              <a:solidFill>
                                <a:srgbClr val="0070C0"/>
                              </a:solidFill>
                              <a:latin typeface="Cambria Math" panose="02040503050406030204" pitchFamily="18" charset="0"/>
                              <a:ea typeface="Cambria Math" panose="02040503050406030204" pitchFamily="18" charset="0"/>
                            </a:rPr>
                            <m:t>𝜎</m:t>
                          </m:r>
                        </m:e>
                        <m:sub>
                          <m:sSub>
                            <m:sSubPr>
                              <m:ctrlPr>
                                <a:rPr lang="en-US" altLang="ja-JP" i="1" smtClean="0">
                                  <a:solidFill>
                                    <a:srgbClr val="0070C0"/>
                                  </a:solidFill>
                                  <a:latin typeface="Cambria Math" panose="02040503050406030204" pitchFamily="18" charset="0"/>
                                  <a:ea typeface="Cambria Math" panose="02040503050406030204" pitchFamily="18" charset="0"/>
                                </a:rPr>
                              </m:ctrlPr>
                            </m:sSubPr>
                            <m:e>
                              <m:acc>
                                <m:accPr>
                                  <m:chr m:val="̂"/>
                                  <m:ctrlPr>
                                    <a:rPr lang="ja-JP" altLang="en-US" i="1">
                                      <a:solidFill>
                                        <a:srgbClr val="0070C0"/>
                                      </a:solidFill>
                                      <a:latin typeface="Cambria Math" panose="02040503050406030204" pitchFamily="18" charset="0"/>
                                      <a:ea typeface="Cambria Math" panose="02040503050406030204" pitchFamily="18" charset="0"/>
                                    </a:rPr>
                                  </m:ctrlPr>
                                </m:accPr>
                                <m:e>
                                  <m:r>
                                    <a:rPr lang="en-US" altLang="ja-JP" i="1">
                                      <a:solidFill>
                                        <a:srgbClr val="0070C0"/>
                                      </a:solidFill>
                                      <a:latin typeface="Cambria Math" panose="02040503050406030204" pitchFamily="18" charset="0"/>
                                      <a:ea typeface="Cambria Math" panose="02040503050406030204" pitchFamily="18" charset="0"/>
                                    </a:rPr>
                                    <m:t>𝑥</m:t>
                                  </m:r>
                                </m:e>
                              </m:acc>
                            </m:e>
                            <m:sub>
                              <m:r>
                                <a:rPr lang="en-US" altLang="ja-JP" i="1">
                                  <a:solidFill>
                                    <a:srgbClr val="0070C0"/>
                                  </a:solidFill>
                                  <a:latin typeface="Cambria Math" panose="02040503050406030204" pitchFamily="18" charset="0"/>
                                  <a:ea typeface="Cambria Math" panose="02040503050406030204" pitchFamily="18" charset="0"/>
                                </a:rPr>
                                <m:t>𝑡</m:t>
                              </m:r>
                            </m:sub>
                          </m:sSub>
                        </m:sub>
                        <m:sup>
                          <m:r>
                            <a:rPr lang="en-US" altLang="ja-JP" i="1">
                              <a:solidFill>
                                <a:srgbClr val="0070C0"/>
                              </a:solidFill>
                              <a:latin typeface="Cambria Math" panose="02040503050406030204" pitchFamily="18" charset="0"/>
                              <a:ea typeface="Cambria Math" panose="02040503050406030204" pitchFamily="18" charset="0"/>
                            </a:rPr>
                            <m:t>2</m:t>
                          </m:r>
                        </m:sup>
                      </m:sSubSup>
                      <m:r>
                        <a:rPr lang="en-US" altLang="ja-JP" b="0" i="1" smtClean="0">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m:t>
                      </m:r>
                      <m:r>
                        <a:rPr lang="en-US" altLang="ja-JP" i="1" smtClean="0">
                          <a:solidFill>
                            <a:schemeClr val="accent2"/>
                          </a:solidFill>
                          <a:latin typeface="Cambria Math" panose="02040503050406030204" pitchFamily="18" charset="0"/>
                          <a:ea typeface="Cambria Math" panose="02040503050406030204" pitchFamily="18" charset="0"/>
                        </a:rPr>
                        <m:t>1−</m:t>
                      </m:r>
                      <m:sSub>
                        <m:sSubPr>
                          <m:ctrlPr>
                            <a:rPr lang="en-US" altLang="ja-JP" i="1" smtClean="0">
                              <a:solidFill>
                                <a:schemeClr val="accent2"/>
                              </a:solidFill>
                              <a:latin typeface="Cambria Math" panose="02040503050406030204" pitchFamily="18" charset="0"/>
                              <a:ea typeface="Cambria Math" panose="02040503050406030204" pitchFamily="18" charset="0"/>
                            </a:rPr>
                          </m:ctrlPr>
                        </m:sSubPr>
                        <m:e>
                          <m:r>
                            <a:rPr lang="en-US" altLang="ja-JP" i="1">
                              <a:solidFill>
                                <a:schemeClr val="accent2"/>
                              </a:solidFill>
                              <a:latin typeface="Cambria Math" panose="02040503050406030204" pitchFamily="18" charset="0"/>
                              <a:ea typeface="Cambria Math" panose="02040503050406030204" pitchFamily="18" charset="0"/>
                            </a:rPr>
                            <m:t>𝑘</m:t>
                          </m:r>
                        </m:e>
                        <m:sub>
                          <m:r>
                            <a:rPr lang="en-US" altLang="ja-JP" i="1">
                              <a:solidFill>
                                <a:schemeClr val="accent2"/>
                              </a:solidFill>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r>
                            <a:rPr lang="ja-JP" altLang="en-US" i="1">
                              <a:solidFill>
                                <a:srgbClr val="00B050"/>
                              </a:solidFill>
                              <a:latin typeface="Cambria Math" panose="02040503050406030204" pitchFamily="18" charset="0"/>
                              <a:ea typeface="Cambria Math" panose="02040503050406030204" pitchFamily="18" charset="0"/>
                            </a:rPr>
                            <m:t>𝜎</m:t>
                          </m:r>
                        </m:e>
                        <m:sub>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sub>
                        <m:sup>
                          <m:r>
                            <a:rPr lang="en-US" altLang="ja-JP" i="1">
                              <a:solidFill>
                                <a:srgbClr val="00B050"/>
                              </a:solidFill>
                              <a:latin typeface="Cambria Math" panose="02040503050406030204" pitchFamily="18" charset="0"/>
                              <a:ea typeface="Cambria Math" panose="02040503050406030204" pitchFamily="18" charset="0"/>
                            </a:rPr>
                            <m:t>2</m:t>
                          </m:r>
                        </m:sup>
                      </m:sSubSup>
                    </m:oMath>
                  </m:oMathPara>
                </a14:m>
                <a:endParaRPr lang="ja-JP" altLang="en-US" dirty="0"/>
              </a:p>
            </p:txBody>
          </p:sp>
        </mc:Choice>
        <mc:Fallback xmlns="">
          <p:sp>
            <p:nvSpPr>
              <p:cNvPr id="138" name="テキスト ボックス 137"/>
              <p:cNvSpPr txBox="1">
                <a:spLocks noRot="1" noChangeAspect="1" noMove="1" noResize="1" noEditPoints="1" noAdjustHandles="1" noChangeArrowheads="1" noChangeShapeType="1" noTextEdit="1"/>
              </p:cNvSpPr>
              <p:nvPr/>
            </p:nvSpPr>
            <p:spPr>
              <a:xfrm>
                <a:off x="4354218" y="4962985"/>
                <a:ext cx="1812291" cy="340478"/>
              </a:xfrm>
              <a:prstGeom prst="rect">
                <a:avLst/>
              </a:prstGeom>
              <a:blipFill rotWithShape="0">
                <a:blip r:embed="rId19"/>
                <a:stretch>
                  <a:fillRect l="-1342" r="-5705" b="-16071"/>
                </a:stretch>
              </a:blipFill>
            </p:spPr>
            <p:txBody>
              <a:bodyPr/>
              <a:lstStyle/>
              <a:p>
                <a:r>
                  <a:rPr lang="ja-JP" altLang="en-US">
                    <a:noFill/>
                  </a:rPr>
                  <a:t> </a:t>
                </a:r>
              </a:p>
            </p:txBody>
          </p:sp>
        </mc:Fallback>
      </mc:AlternateContent>
      <p:sp>
        <p:nvSpPr>
          <p:cNvPr id="6" name="円/楕円 5"/>
          <p:cNvSpPr/>
          <p:nvPr/>
        </p:nvSpPr>
        <p:spPr>
          <a:xfrm>
            <a:off x="12901370" y="2692740"/>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円/楕円 138"/>
          <p:cNvSpPr/>
          <p:nvPr/>
        </p:nvSpPr>
        <p:spPr>
          <a:xfrm>
            <a:off x="13580764" y="2692740"/>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テキスト ボックス 139"/>
          <p:cNvSpPr txBox="1"/>
          <p:nvPr/>
        </p:nvSpPr>
        <p:spPr>
          <a:xfrm>
            <a:off x="10376846" y="4140796"/>
            <a:ext cx="934166" cy="307777"/>
          </a:xfrm>
          <a:prstGeom prst="rect">
            <a:avLst/>
          </a:prstGeom>
          <a:solidFill>
            <a:schemeClr val="bg1"/>
          </a:solidFill>
          <a:ln>
            <a:solidFill>
              <a:schemeClr val="tx1"/>
            </a:solidFill>
          </a:ln>
        </p:spPr>
        <p:txBody>
          <a:bodyPr wrap="square" rtlCol="0">
            <a:spAutoFit/>
          </a:bodyPr>
          <a:lstStyle/>
          <a:p>
            <a:pPr algn="ctr"/>
            <a:r>
              <a:rPr kumimoji="1" lang="ja-JP" altLang="en-US" sz="1400" dirty="0" smtClean="0"/>
              <a:t>状態空間</a:t>
            </a:r>
            <a:endParaRPr kumimoji="1" lang="ja-JP" altLang="en-US" sz="1400" dirty="0"/>
          </a:p>
        </p:txBody>
      </p:sp>
      <p:sp>
        <p:nvSpPr>
          <p:cNvPr id="141" name="テキスト ボックス 140"/>
          <p:cNvSpPr txBox="1"/>
          <p:nvPr/>
        </p:nvSpPr>
        <p:spPr>
          <a:xfrm>
            <a:off x="14083303" y="128013"/>
            <a:ext cx="934166" cy="307777"/>
          </a:xfrm>
          <a:prstGeom prst="rect">
            <a:avLst/>
          </a:prstGeom>
          <a:solidFill>
            <a:schemeClr val="bg1"/>
          </a:solidFill>
          <a:ln>
            <a:solidFill>
              <a:schemeClr val="tx1"/>
            </a:solidFill>
          </a:ln>
        </p:spPr>
        <p:txBody>
          <a:bodyPr wrap="square" rtlCol="0">
            <a:spAutoFit/>
          </a:bodyPr>
          <a:lstStyle/>
          <a:p>
            <a:pPr algn="ctr"/>
            <a:r>
              <a:rPr kumimoji="1" lang="ja-JP" altLang="en-US" sz="1400" dirty="0" smtClean="0"/>
              <a:t>状態空間</a:t>
            </a:r>
            <a:endParaRPr kumimoji="1" lang="ja-JP" altLang="en-US" sz="1400" dirty="0"/>
          </a:p>
        </p:txBody>
      </p:sp>
      <p:sp>
        <p:nvSpPr>
          <p:cNvPr id="142" name="テキスト ボックス 141"/>
          <p:cNvSpPr txBox="1"/>
          <p:nvPr/>
        </p:nvSpPr>
        <p:spPr>
          <a:xfrm>
            <a:off x="10589460" y="128013"/>
            <a:ext cx="934166" cy="307777"/>
          </a:xfrm>
          <a:prstGeom prst="rect">
            <a:avLst/>
          </a:prstGeom>
          <a:solidFill>
            <a:schemeClr val="bg1"/>
          </a:solidFill>
          <a:ln>
            <a:solidFill>
              <a:schemeClr val="tx1"/>
            </a:solidFill>
          </a:ln>
        </p:spPr>
        <p:txBody>
          <a:bodyPr wrap="square" rtlCol="0">
            <a:spAutoFit/>
          </a:bodyPr>
          <a:lstStyle/>
          <a:p>
            <a:pPr algn="ctr"/>
            <a:r>
              <a:rPr kumimoji="1" lang="ja-JP" altLang="en-US" sz="1400" dirty="0" smtClean="0"/>
              <a:t>状態空間</a:t>
            </a:r>
            <a:endParaRPr kumimoji="1" lang="ja-JP" altLang="en-US" sz="1400" dirty="0"/>
          </a:p>
        </p:txBody>
      </p:sp>
      <mc:AlternateContent xmlns:mc="http://schemas.openxmlformats.org/markup-compatibility/2006" xmlns:a14="http://schemas.microsoft.com/office/drawing/2010/main">
        <mc:Choice Requires="a14">
          <p:sp>
            <p:nvSpPr>
              <p:cNvPr id="145" name="正方形/長方形 144"/>
              <p:cNvSpPr/>
              <p:nvPr/>
            </p:nvSpPr>
            <p:spPr>
              <a:xfrm>
                <a:off x="9912988" y="6245258"/>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70C0"/>
                              </a:solidFill>
                              <a:latin typeface="Cambria Math" panose="02040503050406030204" pitchFamily="18" charset="0"/>
                              <a:ea typeface="Cambria Math" panose="02040503050406030204" pitchFamily="18" charset="0"/>
                            </a:rPr>
                          </m:ctrlPr>
                        </m:sSubPr>
                        <m:e>
                          <m:acc>
                            <m:accPr>
                              <m:chr m:val="̂"/>
                              <m:ctrlPr>
                                <a:rPr lang="ja-JP" altLang="en-US" i="1">
                                  <a:solidFill>
                                    <a:srgbClr val="0070C0"/>
                                  </a:solidFill>
                                  <a:latin typeface="Cambria Math" panose="02040503050406030204" pitchFamily="18" charset="0"/>
                                  <a:ea typeface="Cambria Math" panose="02040503050406030204" pitchFamily="18" charset="0"/>
                                </a:rPr>
                              </m:ctrlPr>
                            </m:accPr>
                            <m:e>
                              <m:r>
                                <a:rPr lang="en-US" altLang="ja-JP" i="1">
                                  <a:solidFill>
                                    <a:srgbClr val="0070C0"/>
                                  </a:solidFill>
                                  <a:latin typeface="Cambria Math" panose="02040503050406030204" pitchFamily="18" charset="0"/>
                                  <a:ea typeface="Cambria Math" panose="02040503050406030204" pitchFamily="18" charset="0"/>
                                </a:rPr>
                                <m:t>𝑥</m:t>
                              </m:r>
                            </m:e>
                          </m:acc>
                        </m:e>
                        <m:sub>
                          <m:r>
                            <a:rPr lang="en-US" altLang="ja-JP" i="1">
                              <a:solidFill>
                                <a:srgbClr val="0070C0"/>
                              </a:solidFill>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145" name="正方形/長方形 144"/>
              <p:cNvSpPr>
                <a:spLocks noRot="1" noChangeAspect="1" noMove="1" noResize="1" noEditPoints="1" noAdjustHandles="1" noChangeArrowheads="1" noChangeShapeType="1" noTextEdit="1"/>
              </p:cNvSpPr>
              <p:nvPr/>
            </p:nvSpPr>
            <p:spPr>
              <a:xfrm>
                <a:off x="9912988" y="6245258"/>
                <a:ext cx="446532" cy="369332"/>
              </a:xfrm>
              <a:prstGeom prst="rect">
                <a:avLst/>
              </a:prstGeom>
              <a:blipFill rotWithShape="0">
                <a:blip r:embed="rId20"/>
                <a:stretch>
                  <a:fillRect t="-6557" r="-1369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6" name="正方形/長方形 145"/>
              <p:cNvSpPr/>
              <p:nvPr/>
            </p:nvSpPr>
            <p:spPr>
              <a:xfrm>
                <a:off x="13408159" y="2232475"/>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70C0"/>
                              </a:solidFill>
                              <a:latin typeface="Cambria Math" panose="02040503050406030204" pitchFamily="18" charset="0"/>
                              <a:ea typeface="Cambria Math" panose="02040503050406030204" pitchFamily="18" charset="0"/>
                            </a:rPr>
                          </m:ctrlPr>
                        </m:sSubPr>
                        <m:e>
                          <m:acc>
                            <m:accPr>
                              <m:chr m:val="̂"/>
                              <m:ctrlPr>
                                <a:rPr lang="ja-JP" altLang="en-US" i="1">
                                  <a:solidFill>
                                    <a:srgbClr val="0070C0"/>
                                  </a:solidFill>
                                  <a:latin typeface="Cambria Math" panose="02040503050406030204" pitchFamily="18" charset="0"/>
                                  <a:ea typeface="Cambria Math" panose="02040503050406030204" pitchFamily="18" charset="0"/>
                                </a:rPr>
                              </m:ctrlPr>
                            </m:accPr>
                            <m:e>
                              <m:r>
                                <a:rPr lang="en-US" altLang="ja-JP" i="1">
                                  <a:solidFill>
                                    <a:srgbClr val="0070C0"/>
                                  </a:solidFill>
                                  <a:latin typeface="Cambria Math" panose="02040503050406030204" pitchFamily="18" charset="0"/>
                                  <a:ea typeface="Cambria Math" panose="02040503050406030204" pitchFamily="18" charset="0"/>
                                </a:rPr>
                                <m:t>𝑥</m:t>
                              </m:r>
                            </m:e>
                          </m:acc>
                        </m:e>
                        <m:sub>
                          <m:r>
                            <a:rPr lang="en-US" altLang="ja-JP" i="1">
                              <a:solidFill>
                                <a:srgbClr val="0070C0"/>
                              </a:solidFill>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146" name="正方形/長方形 145"/>
              <p:cNvSpPr>
                <a:spLocks noRot="1" noChangeAspect="1" noMove="1" noResize="1" noEditPoints="1" noAdjustHandles="1" noChangeArrowheads="1" noChangeShapeType="1" noTextEdit="1"/>
              </p:cNvSpPr>
              <p:nvPr/>
            </p:nvSpPr>
            <p:spPr>
              <a:xfrm>
                <a:off x="13408159" y="2232475"/>
                <a:ext cx="446532" cy="369332"/>
              </a:xfrm>
              <a:prstGeom prst="rect">
                <a:avLst/>
              </a:prstGeom>
              <a:blipFill rotWithShape="0">
                <a:blip r:embed="rId21"/>
                <a:stretch>
                  <a:fillRect t="-6557" r="-123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7" name="正方形/長方形 146"/>
              <p:cNvSpPr/>
              <p:nvPr/>
            </p:nvSpPr>
            <p:spPr>
              <a:xfrm>
                <a:off x="9653190" y="2234936"/>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70C0"/>
                              </a:solidFill>
                              <a:latin typeface="Cambria Math" panose="02040503050406030204" pitchFamily="18" charset="0"/>
                              <a:ea typeface="Cambria Math" panose="02040503050406030204" pitchFamily="18" charset="0"/>
                            </a:rPr>
                          </m:ctrlPr>
                        </m:sSubPr>
                        <m:e>
                          <m:acc>
                            <m:accPr>
                              <m:chr m:val="̂"/>
                              <m:ctrlPr>
                                <a:rPr lang="ja-JP" altLang="en-US" i="1">
                                  <a:solidFill>
                                    <a:srgbClr val="0070C0"/>
                                  </a:solidFill>
                                  <a:latin typeface="Cambria Math" panose="02040503050406030204" pitchFamily="18" charset="0"/>
                                  <a:ea typeface="Cambria Math" panose="02040503050406030204" pitchFamily="18" charset="0"/>
                                </a:rPr>
                              </m:ctrlPr>
                            </m:accPr>
                            <m:e>
                              <m:r>
                                <a:rPr lang="en-US" altLang="ja-JP" i="1">
                                  <a:solidFill>
                                    <a:srgbClr val="0070C0"/>
                                  </a:solidFill>
                                  <a:latin typeface="Cambria Math" panose="02040503050406030204" pitchFamily="18" charset="0"/>
                                  <a:ea typeface="Cambria Math" panose="02040503050406030204" pitchFamily="18" charset="0"/>
                                </a:rPr>
                                <m:t>𝑥</m:t>
                              </m:r>
                            </m:e>
                          </m:acc>
                        </m:e>
                        <m:sub>
                          <m:r>
                            <a:rPr lang="en-US" altLang="ja-JP" i="1">
                              <a:solidFill>
                                <a:srgbClr val="0070C0"/>
                              </a:solidFill>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147" name="正方形/長方形 146"/>
              <p:cNvSpPr>
                <a:spLocks noRot="1" noChangeAspect="1" noMove="1" noResize="1" noEditPoints="1" noAdjustHandles="1" noChangeArrowheads="1" noChangeShapeType="1" noTextEdit="1"/>
              </p:cNvSpPr>
              <p:nvPr/>
            </p:nvSpPr>
            <p:spPr>
              <a:xfrm>
                <a:off x="9653190" y="2234936"/>
                <a:ext cx="446532" cy="369332"/>
              </a:xfrm>
              <a:prstGeom prst="rect">
                <a:avLst/>
              </a:prstGeom>
              <a:blipFill rotWithShape="0">
                <a:blip r:embed="rId22"/>
                <a:stretch>
                  <a:fillRect t="-6667" r="-12329"/>
                </a:stretch>
              </a:blipFill>
            </p:spPr>
            <p:txBody>
              <a:bodyPr/>
              <a:lstStyle/>
              <a:p>
                <a:r>
                  <a:rPr lang="ja-JP" altLang="en-US">
                    <a:noFill/>
                  </a:rPr>
                  <a:t> </a:t>
                </a:r>
              </a:p>
            </p:txBody>
          </p:sp>
        </mc:Fallback>
      </mc:AlternateContent>
      <p:sp>
        <p:nvSpPr>
          <p:cNvPr id="2" name="テキスト ボックス 1"/>
          <p:cNvSpPr txBox="1"/>
          <p:nvPr/>
        </p:nvSpPr>
        <p:spPr>
          <a:xfrm>
            <a:off x="4417266" y="0"/>
            <a:ext cx="2186262" cy="307777"/>
          </a:xfrm>
          <a:prstGeom prst="rect">
            <a:avLst/>
          </a:prstGeom>
          <a:noFill/>
        </p:spPr>
        <p:txBody>
          <a:bodyPr wrap="square" rtlCol="0">
            <a:spAutoFit/>
          </a:bodyPr>
          <a:lstStyle/>
          <a:p>
            <a:r>
              <a:rPr kumimoji="1" lang="ja-JP" altLang="en-US" sz="1400" dirty="0" smtClean="0"/>
              <a:t>高校数学の内分点の公式</a:t>
            </a:r>
            <a:endParaRPr kumimoji="1" lang="ja-JP" altLang="en-US" sz="1400" dirty="0"/>
          </a:p>
        </p:txBody>
      </p:sp>
      <p:sp>
        <p:nvSpPr>
          <p:cNvPr id="73" name="テキスト ボックス 72"/>
          <p:cNvSpPr txBox="1"/>
          <p:nvPr/>
        </p:nvSpPr>
        <p:spPr>
          <a:xfrm>
            <a:off x="4107439" y="2292060"/>
            <a:ext cx="2186262" cy="307777"/>
          </a:xfrm>
          <a:prstGeom prst="rect">
            <a:avLst/>
          </a:prstGeom>
          <a:noFill/>
        </p:spPr>
        <p:txBody>
          <a:bodyPr wrap="square" rtlCol="0">
            <a:spAutoFit/>
          </a:bodyPr>
          <a:lstStyle/>
          <a:p>
            <a:r>
              <a:rPr kumimoji="1" lang="ja-JP" altLang="en-US" sz="1400" dirty="0" smtClean="0"/>
              <a:t>観測更新の式と完全一致</a:t>
            </a:r>
            <a:endParaRPr kumimoji="1" lang="ja-JP" altLang="en-US" sz="1400" dirty="0"/>
          </a:p>
        </p:txBody>
      </p:sp>
      <p:cxnSp>
        <p:nvCxnSpPr>
          <p:cNvPr id="4" name="直線矢印コネクタ 3"/>
          <p:cNvCxnSpPr>
            <a:stCxn id="2" idx="2"/>
          </p:cNvCxnSpPr>
          <p:nvPr/>
        </p:nvCxnSpPr>
        <p:spPr>
          <a:xfrm>
            <a:off x="5510397" y="307777"/>
            <a:ext cx="0" cy="2328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a:stCxn id="73" idx="0"/>
          </p:cNvCxnSpPr>
          <p:nvPr/>
        </p:nvCxnSpPr>
        <p:spPr>
          <a:xfrm flipV="1">
            <a:off x="5200570" y="2038759"/>
            <a:ext cx="0" cy="2533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533326" y="3991926"/>
            <a:ext cx="3932091" cy="523220"/>
          </a:xfrm>
          <a:prstGeom prst="rect">
            <a:avLst/>
          </a:prstGeom>
          <a:noFill/>
        </p:spPr>
        <p:txBody>
          <a:bodyPr wrap="square" rtlCol="0">
            <a:spAutoFit/>
          </a:bodyPr>
          <a:lstStyle/>
          <a:p>
            <a:pPr algn="ctr"/>
            <a:r>
              <a:rPr kumimoji="1" lang="ja-JP" altLang="en-US" sz="1400" dirty="0" smtClean="0">
                <a:solidFill>
                  <a:srgbClr val="0070C0"/>
                </a:solidFill>
              </a:rPr>
              <a:t>内分点の位置</a:t>
            </a:r>
            <a:r>
              <a:rPr kumimoji="1" lang="ja-JP" altLang="en-US" sz="1400" dirty="0" smtClean="0"/>
              <a:t>は，</a:t>
            </a:r>
            <a:endParaRPr kumimoji="1" lang="en-US" altLang="ja-JP" sz="1400" dirty="0" smtClean="0"/>
          </a:p>
          <a:p>
            <a:pPr algn="ctr"/>
            <a:r>
              <a:rPr lang="ja-JP" altLang="en-US" sz="1400" dirty="0" smtClean="0">
                <a:solidFill>
                  <a:srgbClr val="00B050"/>
                </a:solidFill>
              </a:rPr>
              <a:t>事前分布</a:t>
            </a:r>
            <a:r>
              <a:rPr lang="ja-JP" altLang="en-US" sz="1400" dirty="0" smtClean="0"/>
              <a:t>と</a:t>
            </a:r>
            <a:r>
              <a:rPr lang="ja-JP" altLang="en-US" sz="1400" dirty="0" smtClean="0">
                <a:solidFill>
                  <a:srgbClr val="FF0000"/>
                </a:solidFill>
              </a:rPr>
              <a:t>観測分布</a:t>
            </a:r>
            <a:r>
              <a:rPr lang="ja-JP" altLang="en-US" sz="1400" dirty="0" smtClean="0"/>
              <a:t>の分散の比によって決まる</a:t>
            </a:r>
            <a:endParaRPr kumimoji="1" lang="ja-JP" altLang="en-US" sz="1400" dirty="0"/>
          </a:p>
        </p:txBody>
      </p:sp>
      <mc:AlternateContent xmlns:mc="http://schemas.openxmlformats.org/markup-compatibility/2006" xmlns:a14="http://schemas.microsoft.com/office/drawing/2010/main">
        <mc:Choice Requires="a14">
          <p:sp>
            <p:nvSpPr>
              <p:cNvPr id="85" name="テキスト ボックス 84"/>
              <p:cNvSpPr txBox="1"/>
              <p:nvPr/>
            </p:nvSpPr>
            <p:spPr>
              <a:xfrm>
                <a:off x="9276599" y="2850070"/>
                <a:ext cx="399660" cy="3404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i="1" smtClean="0">
                              <a:solidFill>
                                <a:srgbClr val="00B050"/>
                              </a:solidFill>
                              <a:latin typeface="Cambria Math" panose="02040503050406030204" pitchFamily="18" charset="0"/>
                              <a:ea typeface="Cambria Math" panose="02040503050406030204" pitchFamily="18" charset="0"/>
                            </a:rPr>
                          </m:ctrlPr>
                        </m:sSubSupPr>
                        <m:e>
                          <m:r>
                            <a:rPr lang="ja-JP" altLang="en-US" i="1">
                              <a:solidFill>
                                <a:srgbClr val="00B050"/>
                              </a:solidFill>
                              <a:latin typeface="Cambria Math" panose="02040503050406030204" pitchFamily="18" charset="0"/>
                              <a:ea typeface="Cambria Math" panose="02040503050406030204" pitchFamily="18" charset="0"/>
                            </a:rPr>
                            <m:t>𝜎</m:t>
                          </m:r>
                        </m:e>
                        <m:sub>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sub>
                        <m:sup>
                          <m:r>
                            <a:rPr lang="en-US" altLang="ja-JP" i="1">
                              <a:solidFill>
                                <a:srgbClr val="00B050"/>
                              </a:solidFill>
                              <a:latin typeface="Cambria Math" panose="02040503050406030204" pitchFamily="18" charset="0"/>
                              <a:ea typeface="Cambria Math" panose="02040503050406030204" pitchFamily="18" charset="0"/>
                            </a:rPr>
                            <m:t>2</m:t>
                          </m:r>
                        </m:sup>
                      </m:sSubSup>
                    </m:oMath>
                  </m:oMathPara>
                </a14:m>
                <a:endParaRPr kumimoji="1" lang="ja-JP" altLang="en-US" dirty="0">
                  <a:solidFill>
                    <a:srgbClr val="00B050"/>
                  </a:solidFill>
                </a:endParaRPr>
              </a:p>
            </p:txBody>
          </p:sp>
        </mc:Choice>
        <mc:Fallback xmlns="">
          <p:sp>
            <p:nvSpPr>
              <p:cNvPr id="85" name="テキスト ボックス 84"/>
              <p:cNvSpPr txBox="1">
                <a:spLocks noRot="1" noChangeAspect="1" noMove="1" noResize="1" noEditPoints="1" noAdjustHandles="1" noChangeArrowheads="1" noChangeShapeType="1" noTextEdit="1"/>
              </p:cNvSpPr>
              <p:nvPr/>
            </p:nvSpPr>
            <p:spPr>
              <a:xfrm>
                <a:off x="9276599" y="2850070"/>
                <a:ext cx="399660" cy="340478"/>
              </a:xfrm>
              <a:prstGeom prst="rect">
                <a:avLst/>
              </a:prstGeom>
              <a:blipFill rotWithShape="0">
                <a:blip r:embed="rId23"/>
                <a:stretch>
                  <a:fillRect l="-7692" r="-27692" b="-181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テキスト ボックス 85"/>
              <p:cNvSpPr txBox="1"/>
              <p:nvPr/>
            </p:nvSpPr>
            <p:spPr>
              <a:xfrm>
                <a:off x="10058485" y="2860650"/>
                <a:ext cx="3084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i="1" smtClean="0">
                              <a:solidFill>
                                <a:srgbClr val="FF0000"/>
                              </a:solidFill>
                              <a:latin typeface="Cambria Math" panose="02040503050406030204" pitchFamily="18" charset="0"/>
                              <a:ea typeface="Cambria Math" panose="02040503050406030204" pitchFamily="18" charset="0"/>
                            </a:rPr>
                          </m:ctrlPr>
                        </m:sSubSupPr>
                        <m:e>
                          <m:r>
                            <a:rPr lang="ja-JP" altLang="en-US" i="1">
                              <a:solidFill>
                                <a:srgbClr val="FF0000"/>
                              </a:solidFill>
                              <a:latin typeface="Cambria Math" panose="02040503050406030204" pitchFamily="18" charset="0"/>
                              <a:ea typeface="Cambria Math" panose="02040503050406030204" pitchFamily="18" charset="0"/>
                            </a:rPr>
                            <m:t>𝜎</m:t>
                          </m:r>
                        </m:e>
                        <m:sub>
                          <m:r>
                            <a:rPr lang="en-US" altLang="ja-JP" i="1">
                              <a:solidFill>
                                <a:srgbClr val="FF0000"/>
                              </a:solidFill>
                              <a:latin typeface="Cambria Math" panose="02040503050406030204" pitchFamily="18" charset="0"/>
                              <a:ea typeface="Cambria Math" panose="02040503050406030204" pitchFamily="18" charset="0"/>
                            </a:rPr>
                            <m:t>𝑧</m:t>
                          </m:r>
                        </m:sub>
                        <m:sup>
                          <m:r>
                            <a:rPr lang="en-US" altLang="ja-JP" i="1">
                              <a:solidFill>
                                <a:srgbClr val="FF0000"/>
                              </a:solidFill>
                              <a:latin typeface="Cambria Math" panose="02040503050406030204" pitchFamily="18" charset="0"/>
                              <a:ea typeface="Cambria Math" panose="02040503050406030204" pitchFamily="18" charset="0"/>
                            </a:rPr>
                            <m:t>2</m:t>
                          </m:r>
                        </m:sup>
                      </m:sSubSup>
                    </m:oMath>
                  </m:oMathPara>
                </a14:m>
                <a:endParaRPr kumimoji="1" lang="ja-JP" altLang="en-US" dirty="0">
                  <a:solidFill>
                    <a:srgbClr val="FF0000"/>
                  </a:solidFill>
                </a:endParaRPr>
              </a:p>
            </p:txBody>
          </p:sp>
        </mc:Choice>
        <mc:Fallback xmlns="">
          <p:sp>
            <p:nvSpPr>
              <p:cNvPr id="86" name="テキスト ボックス 85"/>
              <p:cNvSpPr txBox="1">
                <a:spLocks noRot="1" noChangeAspect="1" noMove="1" noResize="1" noEditPoints="1" noAdjustHandles="1" noChangeArrowheads="1" noChangeShapeType="1" noTextEdit="1"/>
              </p:cNvSpPr>
              <p:nvPr/>
            </p:nvSpPr>
            <p:spPr>
              <a:xfrm>
                <a:off x="10058485" y="2860650"/>
                <a:ext cx="308418" cy="276999"/>
              </a:xfrm>
              <a:prstGeom prst="rect">
                <a:avLst/>
              </a:prstGeom>
              <a:blipFill rotWithShape="0">
                <a:blip r:embed="rId24"/>
                <a:stretch>
                  <a:fillRect l="-9804" t="-4348" r="-7843" b="-10870"/>
                </a:stretch>
              </a:blipFill>
            </p:spPr>
            <p:txBody>
              <a:bodyPr/>
              <a:lstStyle/>
              <a:p>
                <a:r>
                  <a:rPr lang="ja-JP" altLang="en-US">
                    <a:noFill/>
                  </a:rPr>
                  <a:t> </a:t>
                </a:r>
              </a:p>
            </p:txBody>
          </p:sp>
        </mc:Fallback>
      </mc:AlternateContent>
      <p:sp>
        <p:nvSpPr>
          <p:cNvPr id="92" name="円/楕円 91"/>
          <p:cNvSpPr/>
          <p:nvPr/>
        </p:nvSpPr>
        <p:spPr>
          <a:xfrm>
            <a:off x="9244129" y="2826549"/>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円/楕円 104"/>
          <p:cNvSpPr/>
          <p:nvPr/>
        </p:nvSpPr>
        <p:spPr>
          <a:xfrm>
            <a:off x="10000535" y="2826549"/>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テキスト ボックス 105"/>
          <p:cNvSpPr txBox="1"/>
          <p:nvPr/>
        </p:nvSpPr>
        <p:spPr>
          <a:xfrm>
            <a:off x="5256037" y="3469671"/>
            <a:ext cx="1270790" cy="276999"/>
          </a:xfrm>
          <a:prstGeom prst="rect">
            <a:avLst/>
          </a:prstGeom>
          <a:noFill/>
        </p:spPr>
        <p:txBody>
          <a:bodyPr wrap="square" rtlCol="0">
            <a:spAutoFit/>
          </a:bodyPr>
          <a:lstStyle/>
          <a:p>
            <a:pPr algn="ctr"/>
            <a:r>
              <a:rPr kumimoji="1" lang="ja-JP" altLang="en-US" sz="1200" dirty="0" smtClean="0">
                <a:solidFill>
                  <a:srgbClr val="FF0000"/>
                </a:solidFill>
              </a:rPr>
              <a:t>観測の不確かさ</a:t>
            </a:r>
            <a:endParaRPr kumimoji="1" lang="ja-JP" altLang="en-US" sz="1200" dirty="0">
              <a:solidFill>
                <a:srgbClr val="FF0000"/>
              </a:solidFill>
            </a:endParaRPr>
          </a:p>
        </p:txBody>
      </p:sp>
      <p:cxnSp>
        <p:nvCxnSpPr>
          <p:cNvPr id="12" name="直線矢印コネクタ 11"/>
          <p:cNvCxnSpPr>
            <a:stCxn id="106" idx="0"/>
          </p:cNvCxnSpPr>
          <p:nvPr/>
        </p:nvCxnSpPr>
        <p:spPr>
          <a:xfrm flipH="1" flipV="1">
            <a:off x="5635761" y="3300488"/>
            <a:ext cx="255671" cy="1691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7" name="テキスト ボックス 106"/>
          <p:cNvSpPr txBox="1"/>
          <p:nvPr/>
        </p:nvSpPr>
        <p:spPr>
          <a:xfrm>
            <a:off x="3612852" y="3466990"/>
            <a:ext cx="1587718" cy="276999"/>
          </a:xfrm>
          <a:prstGeom prst="rect">
            <a:avLst/>
          </a:prstGeom>
          <a:noFill/>
        </p:spPr>
        <p:txBody>
          <a:bodyPr wrap="square" rtlCol="0">
            <a:spAutoFit/>
          </a:bodyPr>
          <a:lstStyle/>
          <a:p>
            <a:pPr algn="ctr"/>
            <a:r>
              <a:rPr kumimoji="1" lang="ja-JP" altLang="en-US" sz="1200" dirty="0" smtClean="0">
                <a:solidFill>
                  <a:srgbClr val="00B050"/>
                </a:solidFill>
              </a:rPr>
              <a:t>予測の不確かさ</a:t>
            </a:r>
            <a:endParaRPr kumimoji="1" lang="ja-JP" altLang="en-US" sz="1200" dirty="0">
              <a:solidFill>
                <a:srgbClr val="00B050"/>
              </a:solidFill>
            </a:endParaRPr>
          </a:p>
        </p:txBody>
      </p:sp>
      <p:cxnSp>
        <p:nvCxnSpPr>
          <p:cNvPr id="14" name="直線矢印コネクタ 13"/>
          <p:cNvCxnSpPr>
            <a:stCxn id="107" idx="0"/>
          </p:cNvCxnSpPr>
          <p:nvPr/>
        </p:nvCxnSpPr>
        <p:spPr>
          <a:xfrm flipV="1">
            <a:off x="4406711" y="3300488"/>
            <a:ext cx="311165" cy="16650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426049" y="5203068"/>
            <a:ext cx="3771558" cy="1200329"/>
          </a:xfrm>
          <a:prstGeom prst="rect">
            <a:avLst/>
          </a:prstGeom>
          <a:noFill/>
        </p:spPr>
        <p:txBody>
          <a:bodyPr wrap="square" rtlCol="0">
            <a:spAutoFit/>
          </a:bodyPr>
          <a:lstStyle/>
          <a:p>
            <a:pPr algn="ctr"/>
            <a:endParaRPr lang="en-US" altLang="ja-JP" sz="1200" dirty="0"/>
          </a:p>
          <a:p>
            <a:pPr algn="ctr"/>
            <a:r>
              <a:rPr lang="ja-JP" altLang="en-US" sz="1200" dirty="0">
                <a:solidFill>
                  <a:srgbClr val="FF0000"/>
                </a:solidFill>
              </a:rPr>
              <a:t>観測の分散が</a:t>
            </a:r>
            <a:r>
              <a:rPr lang="ja-JP" altLang="en-US" sz="1200" dirty="0" smtClean="0">
                <a:solidFill>
                  <a:srgbClr val="FF0000"/>
                </a:solidFill>
              </a:rPr>
              <a:t>小さい（より正確な情報を得た）</a:t>
            </a:r>
            <a:r>
              <a:rPr lang="ja-JP" altLang="en-US" sz="1200" dirty="0" smtClean="0"/>
              <a:t>ときほど</a:t>
            </a:r>
            <a:r>
              <a:rPr lang="ja-JP" altLang="en-US" sz="1200" dirty="0"/>
              <a:t>，</a:t>
            </a:r>
            <a:endParaRPr lang="en-US" altLang="ja-JP" sz="1200" dirty="0"/>
          </a:p>
          <a:p>
            <a:pPr algn="ctr"/>
            <a:r>
              <a:rPr lang="ja-JP" altLang="en-US" sz="1200" dirty="0"/>
              <a:t>修正ゲインが大きく</a:t>
            </a:r>
            <a:r>
              <a:rPr lang="ja-JP" altLang="en-US" sz="1200" dirty="0" smtClean="0"/>
              <a:t>なる</a:t>
            </a:r>
            <a:endParaRPr lang="en-US" altLang="ja-JP" sz="1200" dirty="0" smtClean="0"/>
          </a:p>
          <a:p>
            <a:pPr algn="ctr"/>
            <a:r>
              <a:rPr lang="ja-JP" altLang="en-US" sz="1200" dirty="0"/>
              <a:t>↓</a:t>
            </a:r>
          </a:p>
          <a:p>
            <a:pPr algn="ctr"/>
            <a:r>
              <a:rPr kumimoji="1" lang="ja-JP" altLang="en-US" sz="1200" dirty="0" smtClean="0"/>
              <a:t>修正ゲインが大きいほど，</a:t>
            </a:r>
            <a:endParaRPr kumimoji="1" lang="en-US" altLang="ja-JP" sz="1200" dirty="0" smtClean="0"/>
          </a:p>
          <a:p>
            <a:pPr algn="ctr"/>
            <a:r>
              <a:rPr lang="ja-JP" altLang="en-US" sz="1200" dirty="0" smtClean="0">
                <a:solidFill>
                  <a:srgbClr val="0070C0"/>
                </a:solidFill>
              </a:rPr>
              <a:t>事後分布の不確かさが小さくなる</a:t>
            </a:r>
            <a:endParaRPr kumimoji="1" lang="ja-JP" altLang="en-US" sz="1200" dirty="0">
              <a:solidFill>
                <a:srgbClr val="0070C0"/>
              </a:solidFill>
            </a:endParaRPr>
          </a:p>
        </p:txBody>
      </p:sp>
      <p:sp>
        <p:nvSpPr>
          <p:cNvPr id="108" name="テキスト ボックス 107"/>
          <p:cNvSpPr txBox="1"/>
          <p:nvPr/>
        </p:nvSpPr>
        <p:spPr>
          <a:xfrm>
            <a:off x="12661607" y="3417683"/>
            <a:ext cx="1587718" cy="276999"/>
          </a:xfrm>
          <a:prstGeom prst="rect">
            <a:avLst/>
          </a:prstGeom>
          <a:noFill/>
        </p:spPr>
        <p:txBody>
          <a:bodyPr wrap="square" rtlCol="0">
            <a:spAutoFit/>
          </a:bodyPr>
          <a:lstStyle/>
          <a:p>
            <a:pPr algn="ctr"/>
            <a:r>
              <a:rPr kumimoji="1" lang="ja-JP" altLang="en-US" sz="1200" dirty="0" smtClean="0">
                <a:solidFill>
                  <a:srgbClr val="0070C0"/>
                </a:solidFill>
              </a:rPr>
              <a:t>中点</a:t>
            </a:r>
            <a:endParaRPr kumimoji="1" lang="ja-JP" altLang="en-US" sz="1200" dirty="0">
              <a:solidFill>
                <a:srgbClr val="0070C0"/>
              </a:solidFill>
            </a:endParaRPr>
          </a:p>
        </p:txBody>
      </p:sp>
      <p:cxnSp>
        <p:nvCxnSpPr>
          <p:cNvPr id="109" name="直線矢印コネクタ 108"/>
          <p:cNvCxnSpPr>
            <a:stCxn id="108" idx="0"/>
          </p:cNvCxnSpPr>
          <p:nvPr/>
        </p:nvCxnSpPr>
        <p:spPr>
          <a:xfrm flipV="1">
            <a:off x="13455466" y="2858642"/>
            <a:ext cx="0" cy="55904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13729133" y="552221"/>
            <a:ext cx="1410432" cy="646331"/>
          </a:xfrm>
          <a:prstGeom prst="rect">
            <a:avLst/>
          </a:prstGeom>
          <a:solidFill>
            <a:schemeClr val="bg1"/>
          </a:solidFill>
          <a:ln>
            <a:solidFill>
              <a:schemeClr val="tx1"/>
            </a:solidFill>
          </a:ln>
        </p:spPr>
        <p:txBody>
          <a:bodyPr wrap="square" rtlCol="0">
            <a:spAutoFit/>
          </a:bodyPr>
          <a:lstStyle/>
          <a:p>
            <a:r>
              <a:rPr kumimoji="1" lang="ja-JP" altLang="en-US" sz="1200" dirty="0" smtClean="0">
                <a:solidFill>
                  <a:srgbClr val="00B050"/>
                </a:solidFill>
              </a:rPr>
              <a:t>事前分布</a:t>
            </a:r>
            <a:r>
              <a:rPr kumimoji="1" lang="ja-JP" altLang="en-US" sz="1200" dirty="0" smtClean="0"/>
              <a:t>の分散と</a:t>
            </a:r>
            <a:endParaRPr kumimoji="1" lang="en-US" altLang="ja-JP" sz="1200" dirty="0" smtClean="0"/>
          </a:p>
          <a:p>
            <a:r>
              <a:rPr lang="ja-JP" altLang="en-US" sz="1200" dirty="0">
                <a:solidFill>
                  <a:srgbClr val="FF0000"/>
                </a:solidFill>
              </a:rPr>
              <a:t>観測分布</a:t>
            </a:r>
            <a:r>
              <a:rPr lang="ja-JP" altLang="en-US" sz="1200" dirty="0" smtClean="0"/>
              <a:t>の分散が</a:t>
            </a:r>
            <a:endParaRPr lang="en-US" altLang="ja-JP" sz="1200" dirty="0" smtClean="0"/>
          </a:p>
          <a:p>
            <a:r>
              <a:rPr kumimoji="1" lang="ja-JP" altLang="en-US" sz="1200" dirty="0" smtClean="0"/>
              <a:t>等しい場合</a:t>
            </a:r>
            <a:endParaRPr kumimoji="1" lang="ja-JP" altLang="en-US" sz="1200" dirty="0"/>
          </a:p>
        </p:txBody>
      </p:sp>
      <p:sp>
        <p:nvSpPr>
          <p:cNvPr id="111" name="テキスト ボックス 110"/>
          <p:cNvSpPr txBox="1"/>
          <p:nvPr/>
        </p:nvSpPr>
        <p:spPr>
          <a:xfrm>
            <a:off x="10072419" y="552221"/>
            <a:ext cx="1504179" cy="646331"/>
          </a:xfrm>
          <a:prstGeom prst="rect">
            <a:avLst/>
          </a:prstGeom>
          <a:solidFill>
            <a:schemeClr val="bg1"/>
          </a:solidFill>
          <a:ln>
            <a:solidFill>
              <a:schemeClr val="tx1"/>
            </a:solidFill>
          </a:ln>
        </p:spPr>
        <p:txBody>
          <a:bodyPr wrap="square" rtlCol="0">
            <a:spAutoFit/>
          </a:bodyPr>
          <a:lstStyle/>
          <a:p>
            <a:r>
              <a:rPr lang="ja-JP" altLang="en-US" sz="1200" dirty="0" smtClean="0">
                <a:solidFill>
                  <a:srgbClr val="FF0000"/>
                </a:solidFill>
              </a:rPr>
              <a:t>観測分布</a:t>
            </a:r>
            <a:r>
              <a:rPr lang="ja-JP" altLang="en-US" sz="1200" dirty="0" smtClean="0"/>
              <a:t>の分散が</a:t>
            </a:r>
            <a:endParaRPr lang="en-US" altLang="ja-JP" sz="1200" dirty="0" smtClean="0"/>
          </a:p>
          <a:p>
            <a:r>
              <a:rPr lang="ja-JP" altLang="en-US" sz="1200" dirty="0">
                <a:solidFill>
                  <a:srgbClr val="00B050"/>
                </a:solidFill>
              </a:rPr>
              <a:t>事前</a:t>
            </a:r>
            <a:r>
              <a:rPr lang="ja-JP" altLang="en-US" sz="1200" dirty="0" smtClean="0">
                <a:solidFill>
                  <a:srgbClr val="00B050"/>
                </a:solidFill>
              </a:rPr>
              <a:t>分布</a:t>
            </a:r>
            <a:r>
              <a:rPr lang="ja-JP" altLang="en-US" sz="1200" dirty="0"/>
              <a:t>の</a:t>
            </a:r>
            <a:r>
              <a:rPr lang="ja-JP" altLang="en-US" sz="1200" dirty="0" smtClean="0"/>
              <a:t>分散より</a:t>
            </a:r>
            <a:endParaRPr lang="en-US" altLang="ja-JP" sz="1200" dirty="0" smtClean="0"/>
          </a:p>
          <a:p>
            <a:r>
              <a:rPr lang="ja-JP" altLang="en-US" sz="1200" dirty="0"/>
              <a:t>大きい</a:t>
            </a:r>
            <a:r>
              <a:rPr kumimoji="1" lang="ja-JP" altLang="en-US" sz="1200" dirty="0" smtClean="0"/>
              <a:t>場合</a:t>
            </a:r>
            <a:endParaRPr kumimoji="1" lang="ja-JP" altLang="en-US" sz="1200" dirty="0"/>
          </a:p>
        </p:txBody>
      </p:sp>
      <p:sp>
        <p:nvSpPr>
          <p:cNvPr id="112" name="テキスト ボックス 111"/>
          <p:cNvSpPr txBox="1"/>
          <p:nvPr/>
        </p:nvSpPr>
        <p:spPr>
          <a:xfrm>
            <a:off x="8939005" y="3417683"/>
            <a:ext cx="1587718" cy="276999"/>
          </a:xfrm>
          <a:prstGeom prst="rect">
            <a:avLst/>
          </a:prstGeom>
          <a:noFill/>
        </p:spPr>
        <p:txBody>
          <a:bodyPr wrap="square" rtlCol="0">
            <a:spAutoFit/>
          </a:bodyPr>
          <a:lstStyle/>
          <a:p>
            <a:pPr algn="ctr"/>
            <a:r>
              <a:rPr kumimoji="1" lang="ja-JP" altLang="en-US" sz="1200" dirty="0" smtClean="0">
                <a:solidFill>
                  <a:srgbClr val="0070C0"/>
                </a:solidFill>
              </a:rPr>
              <a:t>事前分布に近い</a:t>
            </a:r>
            <a:endParaRPr kumimoji="1" lang="ja-JP" altLang="en-US" sz="1200" dirty="0">
              <a:solidFill>
                <a:srgbClr val="0070C0"/>
              </a:solidFill>
            </a:endParaRPr>
          </a:p>
        </p:txBody>
      </p:sp>
      <p:cxnSp>
        <p:nvCxnSpPr>
          <p:cNvPr id="113" name="直線矢印コネクタ 112"/>
          <p:cNvCxnSpPr>
            <a:stCxn id="112" idx="0"/>
          </p:cNvCxnSpPr>
          <p:nvPr/>
        </p:nvCxnSpPr>
        <p:spPr>
          <a:xfrm flipV="1">
            <a:off x="9732864" y="2858642"/>
            <a:ext cx="0" cy="55904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p:nvPr/>
        </p:nvCxnSpPr>
        <p:spPr>
          <a:xfrm>
            <a:off x="14092870" y="4837667"/>
            <a:ext cx="0" cy="194400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a:xfrm>
            <a:off x="13752810" y="4377345"/>
            <a:ext cx="0" cy="241200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12671480" y="5822166"/>
            <a:ext cx="0" cy="97200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正方形/長方形 123"/>
              <p:cNvSpPr/>
              <p:nvPr/>
            </p:nvSpPr>
            <p:spPr>
              <a:xfrm>
                <a:off x="12274202" y="6246165"/>
                <a:ext cx="5050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oMath>
                  </m:oMathPara>
                </a14:m>
                <a:endParaRPr lang="ja-JP" altLang="en-US" dirty="0">
                  <a:solidFill>
                    <a:srgbClr val="00B050"/>
                  </a:solidFill>
                </a:endParaRPr>
              </a:p>
            </p:txBody>
          </p:sp>
        </mc:Choice>
        <mc:Fallback xmlns="">
          <p:sp>
            <p:nvSpPr>
              <p:cNvPr id="124" name="正方形/長方形 123"/>
              <p:cNvSpPr>
                <a:spLocks noRot="1" noChangeAspect="1" noMove="1" noResize="1" noEditPoints="1" noAdjustHandles="1" noChangeArrowheads="1" noChangeShapeType="1" noTextEdit="1"/>
              </p:cNvSpPr>
              <p:nvPr/>
            </p:nvSpPr>
            <p:spPr>
              <a:xfrm>
                <a:off x="12274202" y="6246165"/>
                <a:ext cx="505010" cy="369332"/>
              </a:xfrm>
              <a:prstGeom prst="rect">
                <a:avLst/>
              </a:prstGeom>
              <a:blipFill rotWithShape="0">
                <a:blip r:embed="rId25"/>
                <a:stretch>
                  <a:fillRect t="-6667" r="-120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7" name="正方形/長方形 136"/>
              <p:cNvSpPr/>
              <p:nvPr/>
            </p:nvSpPr>
            <p:spPr>
              <a:xfrm>
                <a:off x="14022197" y="6246165"/>
                <a:ext cx="4319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ea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𝑧</m:t>
                          </m:r>
                        </m:e>
                        <m:sub>
                          <m:r>
                            <a:rPr lang="en-US" altLang="ja-JP" i="1">
                              <a:solidFill>
                                <a:srgbClr val="FF0000"/>
                              </a:solidFill>
                              <a:latin typeface="Cambria Math" panose="02040503050406030204" pitchFamily="18" charset="0"/>
                              <a:ea typeface="Cambria Math" panose="02040503050406030204" pitchFamily="18" charset="0"/>
                            </a:rPr>
                            <m:t>𝑡</m:t>
                          </m:r>
                        </m:sub>
                      </m:sSub>
                    </m:oMath>
                  </m:oMathPara>
                </a14:m>
                <a:endParaRPr lang="ja-JP" altLang="en-US" dirty="0">
                  <a:solidFill>
                    <a:srgbClr val="FF0000"/>
                  </a:solidFill>
                </a:endParaRPr>
              </a:p>
            </p:txBody>
          </p:sp>
        </mc:Choice>
        <mc:Fallback xmlns="">
          <p:sp>
            <p:nvSpPr>
              <p:cNvPr id="137" name="正方形/長方形 136"/>
              <p:cNvSpPr>
                <a:spLocks noRot="1" noChangeAspect="1" noMove="1" noResize="1" noEditPoints="1" noAdjustHandles="1" noChangeArrowheads="1" noChangeShapeType="1" noTextEdit="1"/>
              </p:cNvSpPr>
              <p:nvPr/>
            </p:nvSpPr>
            <p:spPr>
              <a:xfrm>
                <a:off x="14022197" y="6246165"/>
                <a:ext cx="431913" cy="369332"/>
              </a:xfrm>
              <a:prstGeom prst="rect">
                <a:avLst/>
              </a:prstGeom>
              <a:blipFill rotWithShape="0">
                <a:blip r:embed="rId2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8" name="テキスト ボックス 147"/>
              <p:cNvSpPr txBox="1"/>
              <p:nvPr/>
            </p:nvSpPr>
            <p:spPr>
              <a:xfrm>
                <a:off x="13141433" y="6789344"/>
                <a:ext cx="1862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solidFill>
                            <a:srgbClr val="0070C0"/>
                          </a:solidFill>
                          <a:latin typeface="Cambria Math" panose="02040503050406030204" pitchFamily="18" charset="0"/>
                        </a:rPr>
                        <m:t>𝑘</m:t>
                      </m:r>
                    </m:oMath>
                  </m:oMathPara>
                </a14:m>
                <a:endParaRPr kumimoji="1" lang="ja-JP" altLang="en-US" dirty="0">
                  <a:solidFill>
                    <a:srgbClr val="0070C0"/>
                  </a:solidFill>
                </a:endParaRPr>
              </a:p>
            </p:txBody>
          </p:sp>
        </mc:Choice>
        <mc:Fallback xmlns="">
          <p:sp>
            <p:nvSpPr>
              <p:cNvPr id="148" name="テキスト ボックス 147"/>
              <p:cNvSpPr txBox="1">
                <a:spLocks noRot="1" noChangeAspect="1" noMove="1" noResize="1" noEditPoints="1" noAdjustHandles="1" noChangeArrowheads="1" noChangeShapeType="1" noTextEdit="1"/>
              </p:cNvSpPr>
              <p:nvPr/>
            </p:nvSpPr>
            <p:spPr>
              <a:xfrm>
                <a:off x="13141433" y="6789344"/>
                <a:ext cx="186268" cy="276999"/>
              </a:xfrm>
              <a:prstGeom prst="rect">
                <a:avLst/>
              </a:prstGeom>
              <a:blipFill rotWithShape="0">
                <a:blip r:embed="rId27"/>
                <a:stretch>
                  <a:fillRect l="-33333" r="-30000" b="-888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 name="テキスト ボックス 148"/>
              <p:cNvSpPr txBox="1"/>
              <p:nvPr/>
            </p:nvSpPr>
            <p:spPr>
              <a:xfrm>
                <a:off x="13647863" y="6789345"/>
                <a:ext cx="5902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solidFill>
                            <a:schemeClr val="accent2"/>
                          </a:solidFill>
                          <a:latin typeface="Cambria Math" panose="02040503050406030204" pitchFamily="18" charset="0"/>
                        </a:rPr>
                        <m:t>1−</m:t>
                      </m:r>
                      <m:r>
                        <a:rPr lang="en-US" altLang="ja-JP" b="0" i="1" smtClean="0">
                          <a:solidFill>
                            <a:schemeClr val="accent2"/>
                          </a:solidFill>
                          <a:latin typeface="Cambria Math" panose="02040503050406030204" pitchFamily="18" charset="0"/>
                        </a:rPr>
                        <m:t>𝑘</m:t>
                      </m:r>
                    </m:oMath>
                  </m:oMathPara>
                </a14:m>
                <a:endParaRPr kumimoji="1" lang="ja-JP" altLang="en-US" dirty="0">
                  <a:solidFill>
                    <a:schemeClr val="accent2"/>
                  </a:solidFill>
                </a:endParaRPr>
              </a:p>
            </p:txBody>
          </p:sp>
        </mc:Choice>
        <mc:Fallback xmlns="">
          <p:sp>
            <p:nvSpPr>
              <p:cNvPr id="149" name="テキスト ボックス 148"/>
              <p:cNvSpPr txBox="1">
                <a:spLocks noRot="1" noChangeAspect="1" noMove="1" noResize="1" noEditPoints="1" noAdjustHandles="1" noChangeArrowheads="1" noChangeShapeType="1" noTextEdit="1"/>
              </p:cNvSpPr>
              <p:nvPr/>
            </p:nvSpPr>
            <p:spPr>
              <a:xfrm>
                <a:off x="13647863" y="6789345"/>
                <a:ext cx="590225" cy="276999"/>
              </a:xfrm>
              <a:prstGeom prst="rect">
                <a:avLst/>
              </a:prstGeom>
              <a:blipFill rotWithShape="0">
                <a:blip r:embed="rId28"/>
                <a:stretch>
                  <a:fillRect l="-9278" r="-8247" b="-8889"/>
                </a:stretch>
              </a:blipFill>
            </p:spPr>
            <p:txBody>
              <a:bodyPr/>
              <a:lstStyle/>
              <a:p>
                <a:r>
                  <a:rPr lang="ja-JP" altLang="en-US">
                    <a:noFill/>
                  </a:rPr>
                  <a:t> </a:t>
                </a:r>
              </a:p>
            </p:txBody>
          </p:sp>
        </mc:Fallback>
      </mc:AlternateContent>
      <p:cxnSp>
        <p:nvCxnSpPr>
          <p:cNvPr id="150" name="直線矢印コネクタ 149"/>
          <p:cNvCxnSpPr/>
          <p:nvPr/>
        </p:nvCxnSpPr>
        <p:spPr>
          <a:xfrm>
            <a:off x="12676072" y="6645295"/>
            <a:ext cx="1080000" cy="0"/>
          </a:xfrm>
          <a:prstGeom prst="straightConnector1">
            <a:avLst/>
          </a:prstGeom>
          <a:ln>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p:nvPr/>
        </p:nvCxnSpPr>
        <p:spPr>
          <a:xfrm>
            <a:off x="13763827" y="6645295"/>
            <a:ext cx="324000" cy="0"/>
          </a:xfrm>
          <a:prstGeom prst="straightConnector1">
            <a:avLst/>
          </a:prstGeom>
          <a:ln>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52" name="グラフ 151"/>
          <p:cNvGraphicFramePr/>
          <p:nvPr>
            <p:extLst>
              <p:ext uri="{D42A27DB-BD31-4B8C-83A1-F6EECF244321}">
                <p14:modId xmlns:p14="http://schemas.microsoft.com/office/powerpoint/2010/main" val="3314505557"/>
              </p:ext>
            </p:extLst>
          </p:nvPr>
        </p:nvGraphicFramePr>
        <p:xfrm>
          <a:off x="11523626" y="4140796"/>
          <a:ext cx="3421883" cy="2301884"/>
        </p:xfrm>
        <a:graphic>
          <a:graphicData uri="http://schemas.openxmlformats.org/drawingml/2006/chart">
            <c:chart xmlns:c="http://schemas.openxmlformats.org/drawingml/2006/chart" xmlns:r="http://schemas.openxmlformats.org/officeDocument/2006/relationships" r:id="rId29"/>
          </a:graphicData>
        </a:graphic>
      </p:graphicFrame>
      <p:sp>
        <p:nvSpPr>
          <p:cNvPr id="153" name="テキスト ボックス 152"/>
          <p:cNvSpPr txBox="1"/>
          <p:nvPr/>
        </p:nvSpPr>
        <p:spPr>
          <a:xfrm>
            <a:off x="14011343" y="4140796"/>
            <a:ext cx="934166" cy="307777"/>
          </a:xfrm>
          <a:prstGeom prst="rect">
            <a:avLst/>
          </a:prstGeom>
          <a:solidFill>
            <a:schemeClr val="bg1"/>
          </a:solidFill>
          <a:ln>
            <a:solidFill>
              <a:schemeClr val="tx1"/>
            </a:solidFill>
          </a:ln>
        </p:spPr>
        <p:txBody>
          <a:bodyPr wrap="square" rtlCol="0">
            <a:spAutoFit/>
          </a:bodyPr>
          <a:lstStyle/>
          <a:p>
            <a:pPr algn="ctr"/>
            <a:r>
              <a:rPr kumimoji="1" lang="ja-JP" altLang="en-US" sz="1400" dirty="0" smtClean="0"/>
              <a:t>状態空間</a:t>
            </a:r>
            <a:endParaRPr kumimoji="1" lang="ja-JP" altLang="en-US" sz="1400" dirty="0"/>
          </a:p>
        </p:txBody>
      </p:sp>
      <mc:AlternateContent xmlns:mc="http://schemas.openxmlformats.org/markup-compatibility/2006" xmlns:a14="http://schemas.microsoft.com/office/drawing/2010/main">
        <mc:Choice Requires="a14">
          <p:sp>
            <p:nvSpPr>
              <p:cNvPr id="154" name="正方形/長方形 153"/>
              <p:cNvSpPr/>
              <p:nvPr/>
            </p:nvSpPr>
            <p:spPr>
              <a:xfrm>
                <a:off x="13395085" y="6245258"/>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70C0"/>
                              </a:solidFill>
                              <a:latin typeface="Cambria Math" panose="02040503050406030204" pitchFamily="18" charset="0"/>
                              <a:ea typeface="Cambria Math" panose="02040503050406030204" pitchFamily="18" charset="0"/>
                            </a:rPr>
                          </m:ctrlPr>
                        </m:sSubPr>
                        <m:e>
                          <m:acc>
                            <m:accPr>
                              <m:chr m:val="̂"/>
                              <m:ctrlPr>
                                <a:rPr lang="ja-JP" altLang="en-US" i="1">
                                  <a:solidFill>
                                    <a:srgbClr val="0070C0"/>
                                  </a:solidFill>
                                  <a:latin typeface="Cambria Math" panose="02040503050406030204" pitchFamily="18" charset="0"/>
                                  <a:ea typeface="Cambria Math" panose="02040503050406030204" pitchFamily="18" charset="0"/>
                                </a:rPr>
                              </m:ctrlPr>
                            </m:accPr>
                            <m:e>
                              <m:r>
                                <a:rPr lang="en-US" altLang="ja-JP" i="1">
                                  <a:solidFill>
                                    <a:srgbClr val="0070C0"/>
                                  </a:solidFill>
                                  <a:latin typeface="Cambria Math" panose="02040503050406030204" pitchFamily="18" charset="0"/>
                                  <a:ea typeface="Cambria Math" panose="02040503050406030204" pitchFamily="18" charset="0"/>
                                </a:rPr>
                                <m:t>𝑥</m:t>
                              </m:r>
                            </m:e>
                          </m:acc>
                        </m:e>
                        <m:sub>
                          <m:r>
                            <a:rPr lang="en-US" altLang="ja-JP" i="1">
                              <a:solidFill>
                                <a:srgbClr val="0070C0"/>
                              </a:solidFill>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154" name="正方形/長方形 153"/>
              <p:cNvSpPr>
                <a:spLocks noRot="1" noChangeAspect="1" noMove="1" noResize="1" noEditPoints="1" noAdjustHandles="1" noChangeArrowheads="1" noChangeShapeType="1" noTextEdit="1"/>
              </p:cNvSpPr>
              <p:nvPr/>
            </p:nvSpPr>
            <p:spPr>
              <a:xfrm>
                <a:off x="13395085" y="6245258"/>
                <a:ext cx="446532" cy="369332"/>
              </a:xfrm>
              <a:prstGeom prst="rect">
                <a:avLst/>
              </a:prstGeom>
              <a:blipFill rotWithShape="0">
                <a:blip r:embed="rId30"/>
                <a:stretch>
                  <a:fillRect t="-6557" r="-12162"/>
                </a:stretch>
              </a:blipFill>
            </p:spPr>
            <p:txBody>
              <a:bodyPr/>
              <a:lstStyle/>
              <a:p>
                <a:r>
                  <a:rPr lang="ja-JP" altLang="en-US">
                    <a:noFill/>
                  </a:rPr>
                  <a:t> </a:t>
                </a:r>
              </a:p>
            </p:txBody>
          </p:sp>
        </mc:Fallback>
      </mc:AlternateContent>
      <p:sp>
        <p:nvSpPr>
          <p:cNvPr id="26" name="右矢印 25"/>
          <p:cNvSpPr/>
          <p:nvPr/>
        </p:nvSpPr>
        <p:spPr>
          <a:xfrm>
            <a:off x="11183727" y="5848753"/>
            <a:ext cx="825500" cy="529455"/>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endParaRPr>
          </a:p>
        </p:txBody>
      </p:sp>
      <p:sp>
        <p:nvSpPr>
          <p:cNvPr id="27" name="テキスト ボックス 26"/>
          <p:cNvSpPr txBox="1"/>
          <p:nvPr/>
        </p:nvSpPr>
        <p:spPr>
          <a:xfrm>
            <a:off x="10751227" y="6512099"/>
            <a:ext cx="1824669" cy="461665"/>
          </a:xfrm>
          <a:prstGeom prst="rect">
            <a:avLst/>
          </a:prstGeom>
          <a:noFill/>
        </p:spPr>
        <p:txBody>
          <a:bodyPr wrap="square" rtlCol="0">
            <a:spAutoFit/>
          </a:bodyPr>
          <a:lstStyle/>
          <a:p>
            <a:pPr algn="ctr"/>
            <a:r>
              <a:rPr lang="ja-JP" altLang="en-US" sz="1200" dirty="0">
                <a:solidFill>
                  <a:srgbClr val="FF0000"/>
                </a:solidFill>
              </a:rPr>
              <a:t>観測</a:t>
            </a:r>
            <a:r>
              <a:rPr lang="ja-JP" altLang="en-US" sz="1200" dirty="0" smtClean="0">
                <a:solidFill>
                  <a:srgbClr val="FF0000"/>
                </a:solidFill>
              </a:rPr>
              <a:t>の分散</a:t>
            </a:r>
            <a:r>
              <a:rPr lang="ja-JP" altLang="en-US" sz="1200" dirty="0" smtClean="0"/>
              <a:t>を小さくする</a:t>
            </a:r>
            <a:endParaRPr lang="en-US" altLang="ja-JP" sz="1200" dirty="0" smtClean="0"/>
          </a:p>
          <a:p>
            <a:pPr algn="ctr"/>
            <a:r>
              <a:rPr kumimoji="1" lang="ja-JP" altLang="en-US" sz="1200" dirty="0" smtClean="0"/>
              <a:t>（より確かな観測を得る）</a:t>
            </a:r>
            <a:endParaRPr kumimoji="1" lang="ja-JP" altLang="en-US" sz="1200" dirty="0"/>
          </a:p>
        </p:txBody>
      </p:sp>
      <p:sp>
        <p:nvSpPr>
          <p:cNvPr id="28" name="四角形吹き出し 27"/>
          <p:cNvSpPr/>
          <p:nvPr/>
        </p:nvSpPr>
        <p:spPr>
          <a:xfrm>
            <a:off x="12016516" y="5110636"/>
            <a:ext cx="1481348" cy="447973"/>
          </a:xfrm>
          <a:prstGeom prst="wedgeRectCallout">
            <a:avLst>
              <a:gd name="adj1" fmla="val 59930"/>
              <a:gd name="adj2" fmla="val 14305"/>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rgbClr val="0070C0"/>
                </a:solidFill>
              </a:rPr>
              <a:t>事後誤差分散も</a:t>
            </a:r>
            <a:endParaRPr lang="en-US" altLang="ja-JP" sz="1400" dirty="0" smtClean="0">
              <a:solidFill>
                <a:srgbClr val="0070C0"/>
              </a:solidFill>
            </a:endParaRPr>
          </a:p>
          <a:p>
            <a:pPr algn="ctr"/>
            <a:r>
              <a:rPr lang="ja-JP" altLang="en-US" sz="1400" dirty="0" smtClean="0">
                <a:solidFill>
                  <a:srgbClr val="0070C0"/>
                </a:solidFill>
              </a:rPr>
              <a:t>小さくなる</a:t>
            </a:r>
            <a:endParaRPr kumimoji="1" lang="ja-JP" altLang="en-US" sz="1400" dirty="0">
              <a:solidFill>
                <a:srgbClr val="0070C0"/>
              </a:solidFill>
            </a:endParaRPr>
          </a:p>
        </p:txBody>
      </p:sp>
    </p:spTree>
    <p:extLst>
      <p:ext uri="{BB962C8B-B14F-4D97-AF65-F5344CB8AC3E}">
        <p14:creationId xmlns:p14="http://schemas.microsoft.com/office/powerpoint/2010/main" val="30881050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err="1" smtClean="0"/>
              <a:t>move_base</a:t>
            </a:r>
            <a:endParaRPr kumimoji="1" lang="ja-JP" altLang="en-US" dirty="0"/>
          </a:p>
        </p:txBody>
      </p:sp>
      <p:sp>
        <p:nvSpPr>
          <p:cNvPr id="3" name="サブタイトル 2"/>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2702531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9" name="正方形/長方形 78"/>
              <p:cNvSpPr/>
              <p:nvPr/>
            </p:nvSpPr>
            <p:spPr>
              <a:xfrm>
                <a:off x="8218262" y="2655479"/>
                <a:ext cx="4319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ea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𝑧</m:t>
                          </m:r>
                        </m:e>
                        <m:sub>
                          <m:r>
                            <a:rPr lang="en-US" altLang="ja-JP" i="1">
                              <a:solidFill>
                                <a:srgbClr val="FF0000"/>
                              </a:solidFill>
                              <a:latin typeface="Cambria Math" panose="02040503050406030204" pitchFamily="18" charset="0"/>
                              <a:ea typeface="Cambria Math" panose="02040503050406030204" pitchFamily="18" charset="0"/>
                            </a:rPr>
                            <m:t>𝑡</m:t>
                          </m:r>
                        </m:sub>
                      </m:sSub>
                    </m:oMath>
                  </m:oMathPara>
                </a14:m>
                <a:endParaRPr lang="ja-JP" altLang="en-US" dirty="0">
                  <a:solidFill>
                    <a:srgbClr val="FF0000"/>
                  </a:solidFill>
                </a:endParaRPr>
              </a:p>
            </p:txBody>
          </p:sp>
        </mc:Choice>
        <mc:Fallback xmlns="">
          <p:sp>
            <p:nvSpPr>
              <p:cNvPr id="79" name="正方形/長方形 78"/>
              <p:cNvSpPr>
                <a:spLocks noRot="1" noChangeAspect="1" noMove="1" noResize="1" noEditPoints="1" noAdjustHandles="1" noChangeArrowheads="1" noChangeShapeType="1" noTextEdit="1"/>
              </p:cNvSpPr>
              <p:nvPr/>
            </p:nvSpPr>
            <p:spPr>
              <a:xfrm>
                <a:off x="8218262" y="2655479"/>
                <a:ext cx="431913" cy="369332"/>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正方形/長方形 42"/>
              <p:cNvSpPr/>
              <p:nvPr/>
            </p:nvSpPr>
            <p:spPr>
              <a:xfrm>
                <a:off x="5792500" y="2653708"/>
                <a:ext cx="105695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a:solidFill>
                            <a:srgbClr val="00B050"/>
                          </a:solidFill>
                          <a:latin typeface="Cambria Math" panose="02040503050406030204" pitchFamily="18" charset="0"/>
                          <a:ea typeface="Cambria Math" panose="02040503050406030204" pitchFamily="18" charset="0"/>
                        </a:rPr>
                        <m:t>𝑐</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sSub>
                        <m:sSubPr>
                          <m:ctrlPr>
                            <a:rPr lang="en-US" altLang="ja-JP" i="1">
                              <a:solidFill>
                                <a:srgbClr val="00B050"/>
                              </a:solidFill>
                              <a:latin typeface="Cambria Math" panose="02040503050406030204" pitchFamily="18" charset="0"/>
                              <a:ea typeface="Cambria Math" panose="02040503050406030204" pitchFamily="18" charset="0"/>
                            </a:rPr>
                          </m:ctrlPr>
                        </m:sSubPr>
                        <m:e>
                          <m:r>
                            <a:rPr lang="en-US" altLang="ja-JP" b="0" i="1" smtClean="0">
                              <a:solidFill>
                                <a:srgbClr val="00B050"/>
                              </a:solidFill>
                              <a:latin typeface="Cambria Math" panose="02040503050406030204" pitchFamily="18" charset="0"/>
                              <a:ea typeface="Cambria Math" panose="02040503050406030204" pitchFamily="18" charset="0"/>
                            </a:rPr>
                            <m:t>=</m:t>
                          </m:r>
                          <m:acc>
                            <m:accPr>
                              <m:chr m:val="̂"/>
                              <m:ctrlPr>
                                <a:rPr lang="en-US" altLang="ja-JP" i="1">
                                  <a:solidFill>
                                    <a:srgbClr val="00B050"/>
                                  </a:solidFill>
                                  <a:latin typeface="Cambria Math" panose="02040503050406030204" pitchFamily="18" charset="0"/>
                                </a:rPr>
                              </m:ctrlPr>
                            </m:accPr>
                            <m:e>
                              <m:r>
                                <a:rPr lang="en-US" altLang="ja-JP" b="0" i="1" smtClean="0">
                                  <a:solidFill>
                                    <a:srgbClr val="00B050"/>
                                  </a:solidFill>
                                  <a:latin typeface="Cambria Math" panose="02040503050406030204" pitchFamily="18" charset="0"/>
                                </a:rPr>
                                <m:t>𝑧</m:t>
                              </m:r>
                            </m:e>
                          </m:acc>
                        </m:e>
                        <m:sub>
                          <m:r>
                            <a:rPr lang="en-US" altLang="ja-JP" i="1">
                              <a:solidFill>
                                <a:srgbClr val="00B050"/>
                              </a:solidFill>
                              <a:latin typeface="Cambria Math" panose="02040503050406030204" pitchFamily="18" charset="0"/>
                              <a:ea typeface="Cambria Math" panose="02040503050406030204" pitchFamily="18" charset="0"/>
                            </a:rPr>
                            <m:t>𝑡</m:t>
                          </m:r>
                        </m:sub>
                      </m:sSub>
                    </m:oMath>
                  </m:oMathPara>
                </a14:m>
                <a:endParaRPr lang="en-US" altLang="ja-JP" dirty="0" smtClean="0">
                  <a:solidFill>
                    <a:srgbClr val="00B050"/>
                  </a:solidFill>
                  <a:ea typeface="Cambria Math" panose="02040503050406030204" pitchFamily="18" charset="0"/>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5792500" y="2653708"/>
                <a:ext cx="1056955" cy="369332"/>
              </a:xfrm>
              <a:prstGeom prst="rect">
                <a:avLst/>
              </a:prstGeom>
              <a:blipFill rotWithShape="0">
                <a:blip r:embed="rId3"/>
                <a:stretch>
                  <a:fillRect t="-6557" r="-16092"/>
                </a:stretch>
              </a:blipFill>
            </p:spPr>
            <p:txBody>
              <a:bodyPr/>
              <a:lstStyle/>
              <a:p>
                <a:r>
                  <a:rPr lang="ja-JP" altLang="en-US">
                    <a:noFill/>
                  </a:rPr>
                  <a:t> </a:t>
                </a:r>
              </a:p>
            </p:txBody>
          </p:sp>
        </mc:Fallback>
      </mc:AlternateContent>
      <p:sp>
        <p:nvSpPr>
          <p:cNvPr id="2" name="右矢印 1"/>
          <p:cNvSpPr/>
          <p:nvPr/>
        </p:nvSpPr>
        <p:spPr>
          <a:xfrm>
            <a:off x="6799585" y="2771233"/>
            <a:ext cx="1404000" cy="144000"/>
          </a:xfrm>
          <a:prstGeom prst="rightArrow">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6906107" y="2916820"/>
            <a:ext cx="1240825" cy="461665"/>
          </a:xfrm>
          <a:prstGeom prst="rect">
            <a:avLst/>
          </a:prstGeom>
          <a:noFill/>
        </p:spPr>
        <p:txBody>
          <a:bodyPr wrap="square" rtlCol="0">
            <a:spAutoFit/>
          </a:bodyPr>
          <a:lstStyle/>
          <a:p>
            <a:pPr algn="ctr"/>
            <a:r>
              <a:rPr lang="ja-JP" altLang="en-US" sz="1200" dirty="0" smtClean="0">
                <a:solidFill>
                  <a:srgbClr val="FF0000"/>
                </a:solidFill>
              </a:rPr>
              <a:t>イノベーション</a:t>
            </a:r>
            <a:endParaRPr lang="en-US" altLang="ja-JP" sz="1200" dirty="0" smtClean="0">
              <a:solidFill>
                <a:srgbClr val="FF0000"/>
              </a:solidFill>
            </a:endParaRPr>
          </a:p>
          <a:p>
            <a:pPr algn="ctr"/>
            <a:r>
              <a:rPr lang="ja-JP" altLang="en-US" sz="1200" dirty="0" smtClean="0">
                <a:solidFill>
                  <a:srgbClr val="FF0000"/>
                </a:solidFill>
              </a:rPr>
              <a:t>ベクトル</a:t>
            </a:r>
            <a:endParaRPr kumimoji="1" lang="ja-JP" altLang="en-US" sz="1200" dirty="0">
              <a:solidFill>
                <a:srgbClr val="FF0000"/>
              </a:solidFill>
            </a:endParaRPr>
          </a:p>
        </p:txBody>
      </p:sp>
      <p:sp>
        <p:nvSpPr>
          <p:cNvPr id="68" name="テキスト ボックス 67"/>
          <p:cNvSpPr txBox="1"/>
          <p:nvPr/>
        </p:nvSpPr>
        <p:spPr>
          <a:xfrm>
            <a:off x="3828489" y="2002985"/>
            <a:ext cx="1914896" cy="523220"/>
          </a:xfrm>
          <a:prstGeom prst="rect">
            <a:avLst/>
          </a:prstGeom>
          <a:noFill/>
        </p:spPr>
        <p:txBody>
          <a:bodyPr wrap="square" rtlCol="0">
            <a:spAutoFit/>
          </a:bodyPr>
          <a:lstStyle/>
          <a:p>
            <a:pPr algn="ctr"/>
            <a:r>
              <a:rPr lang="ja-JP" altLang="en-US" sz="1400" dirty="0" smtClean="0">
                <a:solidFill>
                  <a:srgbClr val="FF0000"/>
                </a:solidFill>
              </a:rPr>
              <a:t>イノベーションベクトル</a:t>
            </a:r>
            <a:endParaRPr lang="en-US" altLang="ja-JP" sz="1400" dirty="0" smtClean="0">
              <a:solidFill>
                <a:srgbClr val="FF0000"/>
              </a:solidFill>
            </a:endParaRPr>
          </a:p>
          <a:p>
            <a:pPr algn="ctr"/>
            <a:r>
              <a:rPr lang="ja-JP" altLang="en-US" sz="1400" dirty="0">
                <a:solidFill>
                  <a:srgbClr val="FF0000"/>
                </a:solidFill>
              </a:rPr>
              <a:t>を</a:t>
            </a:r>
            <a:r>
              <a:rPr lang="ja-JP" altLang="en-US" sz="1400" dirty="0" smtClean="0">
                <a:solidFill>
                  <a:srgbClr val="FF0000"/>
                </a:solidFill>
              </a:rPr>
              <a:t>状態空間へ写像</a:t>
            </a:r>
            <a:endParaRPr lang="en-US" altLang="ja-JP" sz="1400" dirty="0" smtClean="0">
              <a:solidFill>
                <a:srgbClr val="FF0000"/>
              </a:solidFill>
            </a:endParaRPr>
          </a:p>
        </p:txBody>
      </p:sp>
      <mc:AlternateContent xmlns:mc="http://schemas.openxmlformats.org/markup-compatibility/2006" xmlns:a14="http://schemas.microsoft.com/office/drawing/2010/main">
        <mc:Choice Requires="a14">
          <p:sp>
            <p:nvSpPr>
              <p:cNvPr id="91" name="テキスト ボックス 90"/>
              <p:cNvSpPr txBox="1"/>
              <p:nvPr/>
            </p:nvSpPr>
            <p:spPr>
              <a:xfrm>
                <a:off x="4546455" y="2499819"/>
                <a:ext cx="597156" cy="307777"/>
              </a:xfrm>
              <a:prstGeom prst="rect">
                <a:avLst/>
              </a:prstGeom>
              <a:noFill/>
            </p:spPr>
            <p:txBody>
              <a:bodyPr wrap="square" rtlCol="0">
                <a:spAutoFit/>
              </a:bodyPr>
              <a:lstStyle/>
              <a:p>
                <a14:m>
                  <m:oMath xmlns:m="http://schemas.openxmlformats.org/officeDocument/2006/math">
                    <m:f>
                      <m:fPr>
                        <m:type m:val="skw"/>
                        <m:ctrlPr>
                          <a:rPr lang="en-US" altLang="ja-JP" sz="1400" b="0" i="1" smtClean="0">
                            <a:solidFill>
                              <a:srgbClr val="FF0000"/>
                            </a:solidFill>
                            <a:latin typeface="Cambria Math" panose="02040503050406030204" pitchFamily="18" charset="0"/>
                            <a:ea typeface="Cambria Math" panose="02040503050406030204" pitchFamily="18" charset="0"/>
                          </a:rPr>
                        </m:ctrlPr>
                      </m:fPr>
                      <m:num>
                        <m:r>
                          <a:rPr lang="en-US" altLang="ja-JP" sz="1400" b="0" i="1" smtClean="0">
                            <a:solidFill>
                              <a:srgbClr val="FF0000"/>
                            </a:solidFill>
                            <a:latin typeface="Cambria Math" panose="02040503050406030204" pitchFamily="18" charset="0"/>
                            <a:ea typeface="Cambria Math" panose="02040503050406030204" pitchFamily="18" charset="0"/>
                          </a:rPr>
                          <m:t>1</m:t>
                        </m:r>
                      </m:num>
                      <m:den>
                        <m:r>
                          <a:rPr lang="en-US" altLang="ja-JP" sz="1400" i="1">
                            <a:solidFill>
                              <a:srgbClr val="FF0000"/>
                            </a:solidFill>
                            <a:latin typeface="Cambria Math" panose="02040503050406030204" pitchFamily="18" charset="0"/>
                            <a:ea typeface="Cambria Math" panose="02040503050406030204" pitchFamily="18" charset="0"/>
                          </a:rPr>
                          <m:t>𝑐</m:t>
                        </m:r>
                      </m:den>
                    </m:f>
                  </m:oMath>
                </a14:m>
                <a:r>
                  <a:rPr kumimoji="1" lang="ja-JP" altLang="en-US" sz="1400" dirty="0" smtClean="0">
                    <a:solidFill>
                      <a:srgbClr val="FF0000"/>
                    </a:solidFill>
                  </a:rPr>
                  <a:t>倍</a:t>
                </a:r>
                <a:endParaRPr kumimoji="1" lang="ja-JP" altLang="en-US" sz="1400" dirty="0">
                  <a:solidFill>
                    <a:srgbClr val="FF0000"/>
                  </a:solidFill>
                </a:endParaRPr>
              </a:p>
            </p:txBody>
          </p:sp>
        </mc:Choice>
        <mc:Fallback xmlns="">
          <p:sp>
            <p:nvSpPr>
              <p:cNvPr id="91" name="テキスト ボックス 90"/>
              <p:cNvSpPr txBox="1">
                <a:spLocks noRot="1" noChangeAspect="1" noMove="1" noResize="1" noEditPoints="1" noAdjustHandles="1" noChangeArrowheads="1" noChangeShapeType="1" noTextEdit="1"/>
              </p:cNvSpPr>
              <p:nvPr/>
            </p:nvSpPr>
            <p:spPr>
              <a:xfrm>
                <a:off x="4546455" y="2499819"/>
                <a:ext cx="597156" cy="307777"/>
              </a:xfrm>
              <a:prstGeom prst="rect">
                <a:avLst/>
              </a:prstGeom>
              <a:blipFill rotWithShape="0">
                <a:blip r:embed="rId4"/>
                <a:stretch>
                  <a:fillRect l="-27551" t="-94118" r="-32653" b="-150980"/>
                </a:stretch>
              </a:blipFill>
            </p:spPr>
            <p:txBody>
              <a:bodyPr/>
              <a:lstStyle/>
              <a:p>
                <a:r>
                  <a:rPr lang="ja-JP" altLang="en-US">
                    <a:noFill/>
                  </a:rPr>
                  <a:t> </a:t>
                </a:r>
              </a:p>
            </p:txBody>
          </p:sp>
        </mc:Fallback>
      </mc:AlternateContent>
      <p:cxnSp>
        <p:nvCxnSpPr>
          <p:cNvPr id="80" name="直線コネクタ 79"/>
          <p:cNvCxnSpPr/>
          <p:nvPr/>
        </p:nvCxnSpPr>
        <p:spPr>
          <a:xfrm>
            <a:off x="1365065" y="1098644"/>
            <a:ext cx="0" cy="97200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98" name="グラフ 97"/>
          <p:cNvGraphicFramePr/>
          <p:nvPr>
            <p:extLst>
              <p:ext uri="{D42A27DB-BD31-4B8C-83A1-F6EECF244321}">
                <p14:modId xmlns:p14="http://schemas.microsoft.com/office/powerpoint/2010/main" val="863876664"/>
              </p:ext>
            </p:extLst>
          </p:nvPr>
        </p:nvGraphicFramePr>
        <p:xfrm>
          <a:off x="217211" y="-582726"/>
          <a:ext cx="3421883" cy="23018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1" name="グラフ 100"/>
          <p:cNvGraphicFramePr/>
          <p:nvPr>
            <p:extLst>
              <p:ext uri="{D42A27DB-BD31-4B8C-83A1-F6EECF244321}">
                <p14:modId xmlns:p14="http://schemas.microsoft.com/office/powerpoint/2010/main" val="156385721"/>
              </p:ext>
            </p:extLst>
          </p:nvPr>
        </p:nvGraphicFramePr>
        <p:xfrm>
          <a:off x="5643014" y="517921"/>
          <a:ext cx="3421883" cy="2301884"/>
        </p:xfrm>
        <a:graphic>
          <a:graphicData uri="http://schemas.openxmlformats.org/drawingml/2006/chart">
            <c:chart xmlns:c="http://schemas.openxmlformats.org/drawingml/2006/chart" xmlns:r="http://schemas.openxmlformats.org/officeDocument/2006/relationships" r:id="rId6"/>
          </a:graphicData>
        </a:graphic>
      </p:graphicFrame>
      <p:cxnSp>
        <p:nvCxnSpPr>
          <p:cNvPr id="102" name="直線コネクタ 101"/>
          <p:cNvCxnSpPr/>
          <p:nvPr/>
        </p:nvCxnSpPr>
        <p:spPr>
          <a:xfrm>
            <a:off x="6789857" y="2199928"/>
            <a:ext cx="0" cy="97200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a:off x="8210636" y="1733394"/>
            <a:ext cx="0" cy="146130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04" name="グラフ 103"/>
          <p:cNvGraphicFramePr/>
          <p:nvPr>
            <p:extLst>
              <p:ext uri="{D42A27DB-BD31-4B8C-83A1-F6EECF244321}">
                <p14:modId xmlns:p14="http://schemas.microsoft.com/office/powerpoint/2010/main" val="3044079902"/>
              </p:ext>
            </p:extLst>
          </p:nvPr>
        </p:nvGraphicFramePr>
        <p:xfrm>
          <a:off x="217211" y="2201256"/>
          <a:ext cx="3421883" cy="2301884"/>
        </p:xfrm>
        <a:graphic>
          <a:graphicData uri="http://schemas.openxmlformats.org/drawingml/2006/chart">
            <c:chart xmlns:c="http://schemas.openxmlformats.org/drawingml/2006/chart" xmlns:r="http://schemas.openxmlformats.org/officeDocument/2006/relationships" r:id="rId7"/>
          </a:graphicData>
        </a:graphic>
      </p:graphicFrame>
      <p:cxnSp>
        <p:nvCxnSpPr>
          <p:cNvPr id="105" name="直線コネクタ 104"/>
          <p:cNvCxnSpPr/>
          <p:nvPr/>
        </p:nvCxnSpPr>
        <p:spPr>
          <a:xfrm>
            <a:off x="1362267" y="3875217"/>
            <a:ext cx="0" cy="97200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p:nvPr/>
        </p:nvCxnSpPr>
        <p:spPr>
          <a:xfrm>
            <a:off x="2310907" y="2941357"/>
            <a:ext cx="0" cy="190586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45" name="右矢印 44"/>
          <p:cNvSpPr/>
          <p:nvPr/>
        </p:nvSpPr>
        <p:spPr>
          <a:xfrm>
            <a:off x="1362267" y="2773472"/>
            <a:ext cx="1517387" cy="144000"/>
          </a:xfrm>
          <a:prstGeom prst="rightArrow">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右矢印 68"/>
          <p:cNvSpPr/>
          <p:nvPr/>
        </p:nvSpPr>
        <p:spPr>
          <a:xfrm>
            <a:off x="1362267" y="4449564"/>
            <a:ext cx="936000" cy="14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a:stCxn id="45" idx="1"/>
            <a:endCxn id="69" idx="1"/>
          </p:cNvCxnSpPr>
          <p:nvPr/>
        </p:nvCxnSpPr>
        <p:spPr>
          <a:xfrm>
            <a:off x="1362267" y="2845472"/>
            <a:ext cx="0" cy="1676092"/>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a:stCxn id="45" idx="3"/>
            <a:endCxn id="69" idx="3"/>
          </p:cNvCxnSpPr>
          <p:nvPr/>
        </p:nvCxnSpPr>
        <p:spPr>
          <a:xfrm flipH="1">
            <a:off x="2298267" y="2845472"/>
            <a:ext cx="581387" cy="1676092"/>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円弧 10"/>
          <p:cNvSpPr/>
          <p:nvPr/>
        </p:nvSpPr>
        <p:spPr>
          <a:xfrm rot="18900000">
            <a:off x="1799844" y="1871128"/>
            <a:ext cx="6038287" cy="6038287"/>
          </a:xfrm>
          <a:prstGeom prst="arc">
            <a:avLst>
              <a:gd name="adj1" fmla="val 16200000"/>
              <a:gd name="adj2" fmla="val 21595674"/>
            </a:avLst>
          </a:prstGeom>
          <a:ln>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8" name="テキスト ボックス 107"/>
              <p:cNvSpPr txBox="1"/>
              <p:nvPr/>
            </p:nvSpPr>
            <p:spPr>
              <a:xfrm>
                <a:off x="5478305" y="4119782"/>
                <a:ext cx="2794996"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0070C0"/>
                              </a:solidFill>
                              <a:latin typeface="Cambria Math" panose="02040503050406030204" pitchFamily="18" charset="0"/>
                              <a:ea typeface="Cambria Math" panose="02040503050406030204" pitchFamily="18" charset="0"/>
                            </a:rPr>
                          </m:ctrlPr>
                        </m:sSubPr>
                        <m:e>
                          <m:acc>
                            <m:accPr>
                              <m:chr m:val="̂"/>
                              <m:ctrlPr>
                                <a:rPr lang="ja-JP" altLang="en-US" i="1">
                                  <a:solidFill>
                                    <a:srgbClr val="0070C0"/>
                                  </a:solidFill>
                                  <a:latin typeface="Cambria Math" panose="02040503050406030204" pitchFamily="18" charset="0"/>
                                  <a:ea typeface="Cambria Math" panose="02040503050406030204" pitchFamily="18" charset="0"/>
                                </a:rPr>
                              </m:ctrlPr>
                            </m:accPr>
                            <m:e>
                              <m:r>
                                <a:rPr lang="en-US" altLang="ja-JP" i="1">
                                  <a:solidFill>
                                    <a:srgbClr val="0070C0"/>
                                  </a:solidFill>
                                  <a:latin typeface="Cambria Math" panose="02040503050406030204" pitchFamily="18" charset="0"/>
                                  <a:ea typeface="Cambria Math" panose="02040503050406030204" pitchFamily="18" charset="0"/>
                                </a:rPr>
                                <m:t>𝑥</m:t>
                              </m:r>
                            </m:e>
                          </m:acc>
                        </m:e>
                        <m:sub>
                          <m:r>
                            <a:rPr lang="en-US" altLang="ja-JP" i="1">
                              <a:solidFill>
                                <a:srgbClr val="0070C0"/>
                              </a:solidFill>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m:t>
                      </m:r>
                      <m:sSubSup>
                        <m:sSubSupPr>
                          <m:ctrlPr>
                            <a:rPr lang="en-US" altLang="ja-JP" b="0" i="1" smtClean="0">
                              <a:solidFill>
                                <a:srgbClr val="0070C0"/>
                              </a:solidFill>
                              <a:latin typeface="Cambria Math" panose="02040503050406030204" pitchFamily="18" charset="0"/>
                              <a:ea typeface="Cambria Math" panose="02040503050406030204" pitchFamily="18" charset="0"/>
                            </a:rPr>
                          </m:ctrlPr>
                        </m:sSubSupPr>
                        <m:e>
                          <m:r>
                            <a:rPr lang="en-US" altLang="ja-JP" i="1">
                              <a:solidFill>
                                <a:srgbClr val="0070C0"/>
                              </a:solidFill>
                              <a:latin typeface="Cambria Math" panose="02040503050406030204" pitchFamily="18" charset="0"/>
                              <a:ea typeface="Cambria Math" panose="02040503050406030204" pitchFamily="18" charset="0"/>
                            </a:rPr>
                            <m:t>𝑘</m:t>
                          </m:r>
                        </m:e>
                        <m:sub>
                          <m:r>
                            <a:rPr lang="en-US" altLang="ja-JP" b="0" i="1" smtClean="0">
                              <a:solidFill>
                                <a:srgbClr val="0070C0"/>
                              </a:solidFill>
                              <a:latin typeface="Cambria Math" panose="02040503050406030204" pitchFamily="18" charset="0"/>
                              <a:ea typeface="Cambria Math" panose="02040503050406030204" pitchFamily="18" charset="0"/>
                            </a:rPr>
                            <m:t>𝑡</m:t>
                          </m:r>
                        </m:sub>
                        <m:sup>
                          <m:r>
                            <a:rPr lang="en-US" altLang="ja-JP" b="0" i="1" smtClean="0">
                              <a:solidFill>
                                <a:srgbClr val="0070C0"/>
                              </a:solidFill>
                              <a:latin typeface="Cambria Math" panose="02040503050406030204" pitchFamily="18" charset="0"/>
                              <a:ea typeface="Cambria Math" panose="02040503050406030204" pitchFamily="18" charset="0"/>
                            </a:rPr>
                            <m:t>′</m:t>
                          </m:r>
                        </m:sup>
                      </m:sSubSup>
                      <m:r>
                        <a:rPr lang="ja-JP" altLang="en-US" i="1">
                          <a:latin typeface="Cambria Math" panose="02040503050406030204" pitchFamily="18" charset="0"/>
                          <a:ea typeface="Cambria Math" panose="02040503050406030204" pitchFamily="18" charset="0"/>
                        </a:rPr>
                        <m:t>･</m:t>
                      </m:r>
                      <m:f>
                        <m:fPr>
                          <m:ctrlPr>
                            <a:rPr lang="en-US" altLang="ja-JP" i="1" smtClean="0">
                              <a:solidFill>
                                <a:srgbClr val="FF0000"/>
                              </a:solidFill>
                              <a:latin typeface="Cambria Math" panose="02040503050406030204" pitchFamily="18" charset="0"/>
                              <a:ea typeface="Cambria Math" panose="02040503050406030204" pitchFamily="18" charset="0"/>
                            </a:rPr>
                          </m:ctrlPr>
                        </m:fPr>
                        <m:num>
                          <m:r>
                            <a:rPr lang="en-US" altLang="ja-JP" b="0" i="1" smtClean="0">
                              <a:solidFill>
                                <a:srgbClr val="FF0000"/>
                              </a:solidFill>
                              <a:latin typeface="Cambria Math" panose="02040503050406030204" pitchFamily="18" charset="0"/>
                              <a:ea typeface="Cambria Math" panose="02040503050406030204" pitchFamily="18" charset="0"/>
                            </a:rPr>
                            <m:t>1</m:t>
                          </m:r>
                        </m:num>
                        <m:den>
                          <m:r>
                            <a:rPr lang="en-US" altLang="ja-JP" b="0" i="1" smtClean="0">
                              <a:solidFill>
                                <a:srgbClr val="FF0000"/>
                              </a:solidFill>
                              <a:latin typeface="Cambria Math" panose="02040503050406030204" pitchFamily="18" charset="0"/>
                              <a:ea typeface="Cambria Math" panose="02040503050406030204" pitchFamily="18" charset="0"/>
                            </a:rPr>
                            <m:t>𝑐</m:t>
                          </m:r>
                        </m:den>
                      </m:f>
                      <m:r>
                        <a:rPr lang="en-US" altLang="ja-JP" i="1" smtClean="0">
                          <a:latin typeface="Cambria Math" panose="02040503050406030204" pitchFamily="18" charset="0"/>
                          <a:ea typeface="Cambria Math" panose="02040503050406030204" pitchFamily="18" charset="0"/>
                        </a:rPr>
                        <m:t> </m:t>
                      </m:r>
                      <m:r>
                        <a:rPr lang="en-US" altLang="ja-JP" b="0" i="1" smtClean="0">
                          <a:latin typeface="Cambria Math" panose="02040503050406030204" pitchFamily="18" charset="0"/>
                          <a:ea typeface="Cambria Math" panose="02040503050406030204" pitchFamily="18" charset="0"/>
                        </a:rPr>
                        <m:t>(</m:t>
                      </m:r>
                      <m:sSub>
                        <m:sSubPr>
                          <m:ctrlPr>
                            <a:rPr lang="en-US" altLang="ja-JP" i="1" smtClean="0">
                              <a:solidFill>
                                <a:srgbClr val="FF0000"/>
                              </a:solidFill>
                              <a:latin typeface="Cambria Math" panose="02040503050406030204" pitchFamily="18" charset="0"/>
                              <a:ea typeface="Cambria Math" panose="02040503050406030204" pitchFamily="18" charset="0"/>
                            </a:rPr>
                          </m:ctrlPr>
                        </m:sSubPr>
                        <m:e>
                          <m:r>
                            <a:rPr lang="en-US" altLang="ja-JP" b="0" i="1" smtClean="0">
                              <a:solidFill>
                                <a:srgbClr val="FF0000"/>
                              </a:solidFill>
                              <a:latin typeface="Cambria Math" panose="02040503050406030204" pitchFamily="18" charset="0"/>
                              <a:ea typeface="Cambria Math" panose="02040503050406030204" pitchFamily="18" charset="0"/>
                            </a:rPr>
                            <m:t>𝑧</m:t>
                          </m:r>
                        </m:e>
                        <m:sub>
                          <m:r>
                            <a:rPr lang="en-US" altLang="ja-JP" i="1">
                              <a:solidFill>
                                <a:srgbClr val="FF0000"/>
                              </a:solidFill>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r>
                        <a:rPr lang="en-US" altLang="ja-JP" i="1" smtClean="0">
                          <a:solidFill>
                            <a:srgbClr val="00B050"/>
                          </a:solidFill>
                          <a:latin typeface="Cambria Math" panose="02040503050406030204" pitchFamily="18" charset="0"/>
                          <a:ea typeface="Cambria Math" panose="02040503050406030204" pitchFamily="18" charset="0"/>
                        </a:rPr>
                        <m:t>𝑐</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108" name="テキスト ボックス 107"/>
              <p:cNvSpPr txBox="1">
                <a:spLocks noRot="1" noChangeAspect="1" noMove="1" noResize="1" noEditPoints="1" noAdjustHandles="1" noChangeArrowheads="1" noChangeShapeType="1" noTextEdit="1"/>
              </p:cNvSpPr>
              <p:nvPr/>
            </p:nvSpPr>
            <p:spPr>
              <a:xfrm>
                <a:off x="5478305" y="4119782"/>
                <a:ext cx="2794996" cy="52046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9" name="テキスト ボックス 108"/>
              <p:cNvSpPr txBox="1"/>
              <p:nvPr/>
            </p:nvSpPr>
            <p:spPr>
              <a:xfrm>
                <a:off x="5780953" y="4706223"/>
                <a:ext cx="19044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m:t>
                      </m:r>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en-US" altLang="ja-JP" i="1">
                              <a:solidFill>
                                <a:srgbClr val="7030A0"/>
                              </a:solidFill>
                              <a:latin typeface="Cambria Math" panose="02040503050406030204" pitchFamily="18" charset="0"/>
                              <a:ea typeface="Cambria Math" panose="02040503050406030204" pitchFamily="18" charset="0"/>
                            </a:rPr>
                            <m:t>𝑘</m:t>
                          </m:r>
                        </m:e>
                        <m:sub>
                          <m:r>
                            <a:rPr lang="en-US" altLang="ja-JP" b="0" i="1" smtClean="0">
                              <a:solidFill>
                                <a:srgbClr val="7030A0"/>
                              </a:solidFill>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
                        <m:sSubPr>
                          <m:ctrlPr>
                            <a:rPr lang="en-US" altLang="ja-JP" i="1" smtClean="0">
                              <a:solidFill>
                                <a:srgbClr val="FF0000"/>
                              </a:solidFill>
                              <a:latin typeface="Cambria Math" panose="02040503050406030204" pitchFamily="18" charset="0"/>
                              <a:ea typeface="Cambria Math" panose="02040503050406030204" pitchFamily="18" charset="0"/>
                            </a:rPr>
                          </m:ctrlPr>
                        </m:sSubPr>
                        <m:e>
                          <m:r>
                            <a:rPr lang="en-US" altLang="ja-JP" b="0" i="1" smtClean="0">
                              <a:solidFill>
                                <a:srgbClr val="FF0000"/>
                              </a:solidFill>
                              <a:latin typeface="Cambria Math" panose="02040503050406030204" pitchFamily="18" charset="0"/>
                              <a:ea typeface="Cambria Math" panose="02040503050406030204" pitchFamily="18" charset="0"/>
                            </a:rPr>
                            <m:t>𝑧</m:t>
                          </m:r>
                        </m:e>
                        <m:sub>
                          <m:r>
                            <a:rPr lang="en-US" altLang="ja-JP" i="1">
                              <a:solidFill>
                                <a:srgbClr val="FF0000"/>
                              </a:solidFill>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
                        <m:sSubPr>
                          <m:ctrlPr>
                            <a:rPr lang="en-US" altLang="ja-JP" i="1" smtClean="0">
                              <a:solidFill>
                                <a:srgbClr val="00B050"/>
                              </a:solidFill>
                              <a:latin typeface="Cambria Math" panose="02040503050406030204" pitchFamily="18" charset="0"/>
                              <a:ea typeface="Cambria Math" panose="02040503050406030204" pitchFamily="18" charset="0"/>
                            </a:rPr>
                          </m:ctrlPr>
                        </m:sSubPr>
                        <m:e>
                          <m:acc>
                            <m:accPr>
                              <m:chr m:val="̂"/>
                              <m:ctrlPr>
                                <a:rPr lang="en-US" altLang="ja-JP" i="1">
                                  <a:solidFill>
                                    <a:srgbClr val="00B050"/>
                                  </a:solidFill>
                                  <a:latin typeface="Cambria Math" panose="02040503050406030204" pitchFamily="18" charset="0"/>
                                </a:rPr>
                              </m:ctrlPr>
                            </m:accPr>
                            <m:e>
                              <m:r>
                                <a:rPr lang="en-US" altLang="ja-JP" b="0" i="1" smtClean="0">
                                  <a:solidFill>
                                    <a:srgbClr val="00B050"/>
                                  </a:solidFill>
                                  <a:latin typeface="Cambria Math" panose="02040503050406030204" pitchFamily="18" charset="0"/>
                                </a:rPr>
                                <m:t>𝑧</m:t>
                              </m:r>
                            </m:e>
                          </m:acc>
                        </m:e>
                        <m:sub>
                          <m:r>
                            <a:rPr lang="en-US" altLang="ja-JP" i="1">
                              <a:solidFill>
                                <a:srgbClr val="00B050"/>
                              </a:solidFill>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109" name="テキスト ボックス 108"/>
              <p:cNvSpPr txBox="1">
                <a:spLocks noRot="1" noChangeAspect="1" noMove="1" noResize="1" noEditPoints="1" noAdjustHandles="1" noChangeArrowheads="1" noChangeShapeType="1" noTextEdit="1"/>
              </p:cNvSpPr>
              <p:nvPr/>
            </p:nvSpPr>
            <p:spPr>
              <a:xfrm>
                <a:off x="5780953" y="4706223"/>
                <a:ext cx="1904496" cy="276999"/>
              </a:xfrm>
              <a:prstGeom prst="rect">
                <a:avLst/>
              </a:prstGeom>
              <a:blipFill rotWithShape="0">
                <a:blip r:embed="rId9"/>
                <a:stretch>
                  <a:fillRect l="-639" t="-24444" r="-7029" b="-35556"/>
                </a:stretch>
              </a:blipFill>
            </p:spPr>
            <p:txBody>
              <a:bodyPr/>
              <a:lstStyle/>
              <a:p>
                <a:r>
                  <a:rPr lang="ja-JP" altLang="en-US">
                    <a:noFill/>
                  </a:rPr>
                  <a:t> </a:t>
                </a:r>
              </a:p>
            </p:txBody>
          </p:sp>
        </mc:Fallback>
      </mc:AlternateContent>
      <p:sp>
        <p:nvSpPr>
          <p:cNvPr id="113" name="円弧 112"/>
          <p:cNvSpPr/>
          <p:nvPr/>
        </p:nvSpPr>
        <p:spPr>
          <a:xfrm rot="18900000">
            <a:off x="57472" y="234357"/>
            <a:ext cx="7135785" cy="7135785"/>
          </a:xfrm>
          <a:prstGeom prst="arc">
            <a:avLst>
              <a:gd name="adj1" fmla="val 16593415"/>
              <a:gd name="adj2" fmla="val 1005984"/>
            </a:avLst>
          </a:prstGeom>
          <a:ln>
            <a:solidFill>
              <a:srgbClr val="00B05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4" name="テキスト ボックス 113"/>
          <p:cNvSpPr txBox="1"/>
          <p:nvPr/>
        </p:nvSpPr>
        <p:spPr>
          <a:xfrm>
            <a:off x="3310543" y="603353"/>
            <a:ext cx="1914896" cy="523220"/>
          </a:xfrm>
          <a:prstGeom prst="rect">
            <a:avLst/>
          </a:prstGeom>
          <a:noFill/>
        </p:spPr>
        <p:txBody>
          <a:bodyPr wrap="square" rtlCol="0">
            <a:spAutoFit/>
          </a:bodyPr>
          <a:lstStyle/>
          <a:p>
            <a:pPr algn="ctr"/>
            <a:r>
              <a:rPr lang="ja-JP" altLang="en-US" sz="1400" dirty="0" smtClean="0">
                <a:solidFill>
                  <a:srgbClr val="00B050"/>
                </a:solidFill>
              </a:rPr>
              <a:t>事前分布を</a:t>
            </a:r>
            <a:endParaRPr lang="en-US" altLang="ja-JP" sz="1400" dirty="0" smtClean="0">
              <a:solidFill>
                <a:srgbClr val="00B050"/>
              </a:solidFill>
            </a:endParaRPr>
          </a:p>
          <a:p>
            <a:pPr algn="ctr"/>
            <a:r>
              <a:rPr lang="ja-JP" altLang="en-US" sz="1400" dirty="0" smtClean="0">
                <a:solidFill>
                  <a:srgbClr val="00B050"/>
                </a:solidFill>
              </a:rPr>
              <a:t>観測空間へ写像</a:t>
            </a:r>
            <a:endParaRPr lang="en-US" altLang="ja-JP" sz="1400" dirty="0" smtClean="0">
              <a:solidFill>
                <a:srgbClr val="00B050"/>
              </a:solidFill>
            </a:endParaRPr>
          </a:p>
        </p:txBody>
      </p:sp>
      <mc:AlternateContent xmlns:mc="http://schemas.openxmlformats.org/markup-compatibility/2006" xmlns:a14="http://schemas.microsoft.com/office/drawing/2010/main">
        <mc:Choice Requires="a14">
          <p:sp>
            <p:nvSpPr>
              <p:cNvPr id="115" name="テキスト ボックス 114"/>
              <p:cNvSpPr txBox="1"/>
              <p:nvPr/>
            </p:nvSpPr>
            <p:spPr>
              <a:xfrm>
                <a:off x="3963488" y="337372"/>
                <a:ext cx="657140" cy="307777"/>
              </a:xfrm>
              <a:prstGeom prst="rect">
                <a:avLst/>
              </a:prstGeom>
              <a:noFill/>
            </p:spPr>
            <p:txBody>
              <a:bodyPr wrap="square" rtlCol="0">
                <a:spAutoFit/>
              </a:bodyPr>
              <a:lstStyle/>
              <a:p>
                <a14:m>
                  <m:oMath xmlns:m="http://schemas.openxmlformats.org/officeDocument/2006/math">
                    <m:r>
                      <a:rPr lang="en-US" altLang="ja-JP" sz="1400" b="0" i="1" smtClean="0">
                        <a:solidFill>
                          <a:srgbClr val="00B050"/>
                        </a:solidFill>
                        <a:latin typeface="Cambria Math" panose="02040503050406030204" pitchFamily="18" charset="0"/>
                        <a:ea typeface="Cambria Math" panose="02040503050406030204" pitchFamily="18" charset="0"/>
                      </a:rPr>
                      <m:t>𝑐</m:t>
                    </m:r>
                  </m:oMath>
                </a14:m>
                <a:r>
                  <a:rPr kumimoji="1" lang="ja-JP" altLang="en-US" sz="1400" dirty="0" smtClean="0">
                    <a:solidFill>
                      <a:srgbClr val="00B050"/>
                    </a:solidFill>
                  </a:rPr>
                  <a:t>倍</a:t>
                </a:r>
                <a:endParaRPr kumimoji="1" lang="ja-JP" altLang="en-US" sz="1400" dirty="0">
                  <a:solidFill>
                    <a:srgbClr val="00B050"/>
                  </a:solidFill>
                </a:endParaRPr>
              </a:p>
            </p:txBody>
          </p:sp>
        </mc:Choice>
        <mc:Fallback xmlns="">
          <p:sp>
            <p:nvSpPr>
              <p:cNvPr id="115" name="テキスト ボックス 114"/>
              <p:cNvSpPr txBox="1">
                <a:spLocks noRot="1" noChangeAspect="1" noMove="1" noResize="1" noEditPoints="1" noAdjustHandles="1" noChangeArrowheads="1" noChangeShapeType="1" noTextEdit="1"/>
              </p:cNvSpPr>
              <p:nvPr/>
            </p:nvSpPr>
            <p:spPr>
              <a:xfrm>
                <a:off x="3963488" y="337372"/>
                <a:ext cx="657140" cy="307777"/>
              </a:xfrm>
              <a:prstGeom prst="rect">
                <a:avLst/>
              </a:prstGeom>
              <a:blipFill rotWithShape="0">
                <a:blip r:embed="rId10"/>
                <a:stretch>
                  <a:fillRect t="-5882" b="-156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1153921" y="4741594"/>
                <a:ext cx="1485162" cy="523220"/>
              </a:xfrm>
              <a:prstGeom prst="rect">
                <a:avLst/>
              </a:prstGeom>
              <a:solidFill>
                <a:schemeClr val="bg1"/>
              </a:solidFill>
            </p:spPr>
            <p:txBody>
              <a:bodyPr wrap="square" rtlCol="0">
                <a:spAutoFit/>
              </a:bodyPr>
              <a:lstStyle/>
              <a:p>
                <a:pPr algn="ctr"/>
                <a:r>
                  <a:rPr lang="ja-JP" altLang="en-US" sz="1400" dirty="0">
                    <a:solidFill>
                      <a:srgbClr val="0070C0"/>
                    </a:solidFill>
                    <a:latin typeface="+mn-ea"/>
                  </a:rPr>
                  <a:t>状態</a:t>
                </a:r>
                <a:r>
                  <a:rPr lang="ja-JP" altLang="en-US" sz="1400" dirty="0" smtClean="0">
                    <a:solidFill>
                      <a:srgbClr val="0070C0"/>
                    </a:solidFill>
                    <a:latin typeface="+mn-ea"/>
                  </a:rPr>
                  <a:t>空間での</a:t>
                </a:r>
                <a:endParaRPr lang="en-US" altLang="ja-JP" sz="1400" dirty="0" smtClean="0">
                  <a:solidFill>
                    <a:srgbClr val="0070C0"/>
                  </a:solidFill>
                  <a:latin typeface="+mn-ea"/>
                </a:endParaRPr>
              </a:p>
              <a:p>
                <a:pPr algn="ctr"/>
                <a:r>
                  <a:rPr lang="ja-JP" altLang="en-US" sz="1400" dirty="0" smtClean="0">
                    <a:solidFill>
                      <a:srgbClr val="0070C0"/>
                    </a:solidFill>
                    <a:latin typeface="+mn-ea"/>
                  </a:rPr>
                  <a:t>修正ゲイン</a:t>
                </a:r>
                <a14:m>
                  <m:oMath xmlns:m="http://schemas.openxmlformats.org/officeDocument/2006/math">
                    <m:sSubSup>
                      <m:sSubSupPr>
                        <m:ctrlPr>
                          <a:rPr lang="en-US" altLang="ja-JP" sz="1400" i="1">
                            <a:solidFill>
                              <a:srgbClr val="0070C0"/>
                            </a:solidFill>
                            <a:latin typeface="Cambria Math" panose="02040503050406030204" pitchFamily="18" charset="0"/>
                            <a:ea typeface="Cambria Math" panose="02040503050406030204" pitchFamily="18" charset="0"/>
                          </a:rPr>
                        </m:ctrlPr>
                      </m:sSubSupPr>
                      <m:e>
                        <m:r>
                          <a:rPr lang="en-US" altLang="ja-JP" sz="1400" i="1">
                            <a:solidFill>
                              <a:srgbClr val="0070C0"/>
                            </a:solidFill>
                            <a:latin typeface="Cambria Math" panose="02040503050406030204" pitchFamily="18" charset="0"/>
                            <a:ea typeface="Cambria Math" panose="02040503050406030204" pitchFamily="18" charset="0"/>
                          </a:rPr>
                          <m:t>𝑘</m:t>
                        </m:r>
                      </m:e>
                      <m:sub>
                        <m:r>
                          <a:rPr lang="en-US" altLang="ja-JP" sz="1400" i="1">
                            <a:solidFill>
                              <a:srgbClr val="0070C0"/>
                            </a:solidFill>
                            <a:latin typeface="Cambria Math" panose="02040503050406030204" pitchFamily="18" charset="0"/>
                            <a:ea typeface="Cambria Math" panose="02040503050406030204" pitchFamily="18" charset="0"/>
                          </a:rPr>
                          <m:t>𝑡</m:t>
                        </m:r>
                      </m:sub>
                      <m:sup>
                        <m:r>
                          <a:rPr lang="en-US" altLang="ja-JP" sz="1400" i="1">
                            <a:solidFill>
                              <a:srgbClr val="0070C0"/>
                            </a:solidFill>
                            <a:latin typeface="Cambria Math" panose="02040503050406030204" pitchFamily="18" charset="0"/>
                            <a:ea typeface="Cambria Math" panose="02040503050406030204" pitchFamily="18" charset="0"/>
                          </a:rPr>
                          <m:t>′</m:t>
                        </m:r>
                      </m:sup>
                    </m:sSubSup>
                  </m:oMath>
                </a14:m>
                <a:r>
                  <a:rPr lang="ja-JP" altLang="en-US" sz="1400" dirty="0" smtClean="0">
                    <a:solidFill>
                      <a:srgbClr val="0070C0"/>
                    </a:solidFill>
                  </a:rPr>
                  <a:t>倍</a:t>
                </a:r>
                <a:endParaRPr lang="ja-JP" altLang="en-US" sz="1400" dirty="0">
                  <a:solidFill>
                    <a:srgbClr val="0070C0"/>
                  </a:solidFill>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153921" y="4741594"/>
                <a:ext cx="1485162" cy="523220"/>
              </a:xfrm>
              <a:prstGeom prst="rect">
                <a:avLst/>
              </a:prstGeom>
              <a:blipFill rotWithShape="0">
                <a:blip r:embed="rId11"/>
                <a:stretch>
                  <a:fillRect t="-2326" b="-8140"/>
                </a:stretch>
              </a:blipFill>
            </p:spPr>
            <p:txBody>
              <a:bodyPr/>
              <a:lstStyle/>
              <a:p>
                <a:r>
                  <a:rPr lang="ja-JP" altLang="en-US">
                    <a:noFill/>
                  </a:rPr>
                  <a:t> </a:t>
                </a:r>
              </a:p>
            </p:txBody>
          </p:sp>
        </mc:Fallback>
      </mc:AlternateContent>
      <p:sp>
        <p:nvSpPr>
          <p:cNvPr id="120" name="テキスト ボックス 119"/>
          <p:cNvSpPr txBox="1"/>
          <p:nvPr/>
        </p:nvSpPr>
        <p:spPr>
          <a:xfrm>
            <a:off x="2704928" y="-582726"/>
            <a:ext cx="934166" cy="307777"/>
          </a:xfrm>
          <a:prstGeom prst="rect">
            <a:avLst/>
          </a:prstGeom>
          <a:solidFill>
            <a:schemeClr val="bg1"/>
          </a:solidFill>
          <a:ln>
            <a:solidFill>
              <a:schemeClr val="tx1"/>
            </a:solidFill>
          </a:ln>
        </p:spPr>
        <p:txBody>
          <a:bodyPr wrap="square" rtlCol="0">
            <a:spAutoFit/>
          </a:bodyPr>
          <a:lstStyle/>
          <a:p>
            <a:pPr algn="ctr"/>
            <a:r>
              <a:rPr kumimoji="1" lang="ja-JP" altLang="en-US" sz="1400" dirty="0" smtClean="0"/>
              <a:t>状態空間</a:t>
            </a:r>
            <a:endParaRPr kumimoji="1" lang="ja-JP" altLang="en-US" sz="1400" dirty="0"/>
          </a:p>
        </p:txBody>
      </p:sp>
      <p:sp>
        <p:nvSpPr>
          <p:cNvPr id="121" name="テキスト ボックス 120"/>
          <p:cNvSpPr txBox="1"/>
          <p:nvPr/>
        </p:nvSpPr>
        <p:spPr>
          <a:xfrm>
            <a:off x="8130731" y="517921"/>
            <a:ext cx="934166" cy="307777"/>
          </a:xfrm>
          <a:prstGeom prst="rect">
            <a:avLst/>
          </a:prstGeom>
          <a:solidFill>
            <a:schemeClr val="bg1"/>
          </a:solidFill>
          <a:ln>
            <a:solidFill>
              <a:schemeClr val="tx1"/>
            </a:solidFill>
          </a:ln>
        </p:spPr>
        <p:txBody>
          <a:bodyPr wrap="square" rtlCol="0">
            <a:spAutoFit/>
          </a:bodyPr>
          <a:lstStyle/>
          <a:p>
            <a:pPr algn="ctr"/>
            <a:r>
              <a:rPr lang="ja-JP" altLang="en-US" sz="1400" dirty="0"/>
              <a:t>観測</a:t>
            </a:r>
            <a:r>
              <a:rPr kumimoji="1" lang="ja-JP" altLang="en-US" sz="1400" dirty="0" smtClean="0"/>
              <a:t>空間</a:t>
            </a:r>
            <a:endParaRPr kumimoji="1" lang="ja-JP" altLang="en-US" sz="1400" dirty="0"/>
          </a:p>
        </p:txBody>
      </p:sp>
      <p:sp>
        <p:nvSpPr>
          <p:cNvPr id="122" name="テキスト ボックス 121"/>
          <p:cNvSpPr txBox="1"/>
          <p:nvPr/>
        </p:nvSpPr>
        <p:spPr>
          <a:xfrm>
            <a:off x="2591134" y="3921249"/>
            <a:ext cx="934166" cy="307777"/>
          </a:xfrm>
          <a:prstGeom prst="rect">
            <a:avLst/>
          </a:prstGeom>
          <a:solidFill>
            <a:schemeClr val="bg1"/>
          </a:solidFill>
          <a:ln>
            <a:solidFill>
              <a:schemeClr val="tx1"/>
            </a:solidFill>
          </a:ln>
        </p:spPr>
        <p:txBody>
          <a:bodyPr wrap="square" rtlCol="0">
            <a:spAutoFit/>
          </a:bodyPr>
          <a:lstStyle/>
          <a:p>
            <a:pPr algn="ctr"/>
            <a:r>
              <a:rPr lang="ja-JP" altLang="en-US" sz="1400" dirty="0"/>
              <a:t>状態</a:t>
            </a:r>
            <a:r>
              <a:rPr kumimoji="1" lang="ja-JP" altLang="en-US" sz="1400" dirty="0" smtClean="0"/>
              <a:t>空間</a:t>
            </a:r>
            <a:endParaRPr kumimoji="1" lang="ja-JP" altLang="en-US" sz="1400" dirty="0"/>
          </a:p>
        </p:txBody>
      </p:sp>
      <p:sp>
        <p:nvSpPr>
          <p:cNvPr id="123" name="テキスト ボックス 122"/>
          <p:cNvSpPr txBox="1"/>
          <p:nvPr/>
        </p:nvSpPr>
        <p:spPr>
          <a:xfrm>
            <a:off x="6638038" y="3550250"/>
            <a:ext cx="707168" cy="338554"/>
          </a:xfrm>
          <a:prstGeom prst="rect">
            <a:avLst/>
          </a:prstGeom>
          <a:noFill/>
        </p:spPr>
        <p:txBody>
          <a:bodyPr wrap="square" rtlCol="0">
            <a:spAutoFit/>
          </a:bodyPr>
          <a:lstStyle/>
          <a:p>
            <a:r>
              <a:rPr lang="ja-JP" altLang="en-US" sz="1600" dirty="0"/>
              <a:t>写像</a:t>
            </a:r>
            <a:endParaRPr kumimoji="1" lang="ja-JP" altLang="en-US" sz="1600" dirty="0"/>
          </a:p>
        </p:txBody>
      </p:sp>
      <p:sp>
        <p:nvSpPr>
          <p:cNvPr id="124" name="テキスト ボックス 123"/>
          <p:cNvSpPr txBox="1"/>
          <p:nvPr/>
        </p:nvSpPr>
        <p:spPr>
          <a:xfrm>
            <a:off x="7376174" y="3522403"/>
            <a:ext cx="1557754" cy="338554"/>
          </a:xfrm>
          <a:prstGeom prst="rect">
            <a:avLst/>
          </a:prstGeom>
          <a:noFill/>
        </p:spPr>
        <p:txBody>
          <a:bodyPr wrap="square" rtlCol="0">
            <a:spAutoFit/>
          </a:bodyPr>
          <a:lstStyle/>
          <a:p>
            <a:r>
              <a:rPr kumimoji="1" lang="ja-JP" altLang="en-US" sz="1600" dirty="0" smtClean="0"/>
              <a:t>イノベーション</a:t>
            </a:r>
            <a:endParaRPr kumimoji="1" lang="ja-JP" altLang="en-US" sz="1600" dirty="0"/>
          </a:p>
        </p:txBody>
      </p:sp>
      <p:cxnSp>
        <p:nvCxnSpPr>
          <p:cNvPr id="125" name="直線矢印コネクタ 124"/>
          <p:cNvCxnSpPr>
            <a:stCxn id="124" idx="2"/>
          </p:cNvCxnSpPr>
          <p:nvPr/>
        </p:nvCxnSpPr>
        <p:spPr>
          <a:xfrm flipH="1">
            <a:off x="7900773" y="3860957"/>
            <a:ext cx="254278" cy="3615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矢印コネクタ 125"/>
          <p:cNvCxnSpPr>
            <a:stCxn id="123" idx="2"/>
          </p:cNvCxnSpPr>
          <p:nvPr/>
        </p:nvCxnSpPr>
        <p:spPr>
          <a:xfrm>
            <a:off x="6991622" y="3888804"/>
            <a:ext cx="0" cy="2379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正方形/長方形 21"/>
              <p:cNvSpPr/>
              <p:nvPr/>
            </p:nvSpPr>
            <p:spPr>
              <a:xfrm>
                <a:off x="959153" y="1539293"/>
                <a:ext cx="5050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oMath>
                  </m:oMathPara>
                </a14:m>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959153" y="1539293"/>
                <a:ext cx="505010" cy="369332"/>
              </a:xfrm>
              <a:prstGeom prst="rect">
                <a:avLst/>
              </a:prstGeom>
              <a:blipFill rotWithShape="0">
                <a:blip r:embed="rId12"/>
                <a:stretch>
                  <a:fillRect t="-6667" r="-120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8" name="正方形/長方形 127"/>
              <p:cNvSpPr/>
              <p:nvPr/>
            </p:nvSpPr>
            <p:spPr>
              <a:xfrm>
                <a:off x="959153" y="4310278"/>
                <a:ext cx="5050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oMath>
                  </m:oMathPara>
                </a14:m>
                <a:endParaRPr lang="ja-JP" altLang="en-US" dirty="0"/>
              </a:p>
            </p:txBody>
          </p:sp>
        </mc:Choice>
        <mc:Fallback xmlns="">
          <p:sp>
            <p:nvSpPr>
              <p:cNvPr id="128" name="正方形/長方形 127"/>
              <p:cNvSpPr>
                <a:spLocks noRot="1" noChangeAspect="1" noMove="1" noResize="1" noEditPoints="1" noAdjustHandles="1" noChangeArrowheads="1" noChangeShapeType="1" noTextEdit="1"/>
              </p:cNvSpPr>
              <p:nvPr/>
            </p:nvSpPr>
            <p:spPr>
              <a:xfrm>
                <a:off x="959153" y="4310278"/>
                <a:ext cx="505010" cy="369332"/>
              </a:xfrm>
              <a:prstGeom prst="rect">
                <a:avLst/>
              </a:prstGeom>
              <a:blipFill rotWithShape="0">
                <a:blip r:embed="rId13"/>
                <a:stretch>
                  <a:fillRect t="-6557" r="-120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2277577" y="4310278"/>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70C0"/>
                              </a:solidFill>
                              <a:latin typeface="Cambria Math" panose="02040503050406030204" pitchFamily="18" charset="0"/>
                              <a:ea typeface="Cambria Math" panose="02040503050406030204" pitchFamily="18" charset="0"/>
                            </a:rPr>
                          </m:ctrlPr>
                        </m:sSubPr>
                        <m:e>
                          <m:acc>
                            <m:accPr>
                              <m:chr m:val="̂"/>
                              <m:ctrlPr>
                                <a:rPr lang="ja-JP" altLang="en-US" i="1">
                                  <a:solidFill>
                                    <a:srgbClr val="0070C0"/>
                                  </a:solidFill>
                                  <a:latin typeface="Cambria Math" panose="02040503050406030204" pitchFamily="18" charset="0"/>
                                  <a:ea typeface="Cambria Math" panose="02040503050406030204" pitchFamily="18" charset="0"/>
                                </a:rPr>
                              </m:ctrlPr>
                            </m:accPr>
                            <m:e>
                              <m:r>
                                <a:rPr lang="en-US" altLang="ja-JP" i="1">
                                  <a:solidFill>
                                    <a:srgbClr val="0070C0"/>
                                  </a:solidFill>
                                  <a:latin typeface="Cambria Math" panose="02040503050406030204" pitchFamily="18" charset="0"/>
                                  <a:ea typeface="Cambria Math" panose="02040503050406030204" pitchFamily="18" charset="0"/>
                                </a:rPr>
                                <m:t>𝑥</m:t>
                              </m:r>
                            </m:e>
                          </m:acc>
                        </m:e>
                        <m:sub>
                          <m:r>
                            <a:rPr lang="en-US" altLang="ja-JP" i="1">
                              <a:solidFill>
                                <a:srgbClr val="0070C0"/>
                              </a:solidFill>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2277577" y="4310278"/>
                <a:ext cx="446532" cy="369332"/>
              </a:xfrm>
              <a:prstGeom prst="rect">
                <a:avLst/>
              </a:prstGeom>
              <a:blipFill rotWithShape="0">
                <a:blip r:embed="rId14"/>
                <a:stretch>
                  <a:fillRect t="-6557" r="-12329"/>
                </a:stretch>
              </a:blipFill>
            </p:spPr>
            <p:txBody>
              <a:bodyPr/>
              <a:lstStyle/>
              <a:p>
                <a:r>
                  <a:rPr lang="ja-JP" altLang="en-US">
                    <a:noFill/>
                  </a:rPr>
                  <a:t> </a:t>
                </a:r>
              </a:p>
            </p:txBody>
          </p:sp>
        </mc:Fallback>
      </mc:AlternateContent>
      <p:sp>
        <p:nvSpPr>
          <p:cNvPr id="129" name="テキスト ボックス 128"/>
          <p:cNvSpPr txBox="1"/>
          <p:nvPr/>
        </p:nvSpPr>
        <p:spPr>
          <a:xfrm>
            <a:off x="5535652" y="3555645"/>
            <a:ext cx="1137921" cy="338554"/>
          </a:xfrm>
          <a:prstGeom prst="rect">
            <a:avLst/>
          </a:prstGeom>
          <a:noFill/>
        </p:spPr>
        <p:txBody>
          <a:bodyPr wrap="square" rtlCol="0">
            <a:spAutoFit/>
          </a:bodyPr>
          <a:lstStyle/>
          <a:p>
            <a:r>
              <a:rPr kumimoji="1" lang="ja-JP" altLang="en-US" sz="1600" dirty="0" smtClean="0"/>
              <a:t>修正ゲイン</a:t>
            </a:r>
            <a:endParaRPr kumimoji="1" lang="ja-JP" altLang="en-US" sz="1600" dirty="0"/>
          </a:p>
        </p:txBody>
      </p:sp>
      <p:cxnSp>
        <p:nvCxnSpPr>
          <p:cNvPr id="130" name="直線矢印コネクタ 129"/>
          <p:cNvCxnSpPr>
            <a:stCxn id="129" idx="2"/>
          </p:cNvCxnSpPr>
          <p:nvPr/>
        </p:nvCxnSpPr>
        <p:spPr>
          <a:xfrm>
            <a:off x="6104613" y="3894199"/>
            <a:ext cx="423963" cy="3283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フリーフォーム 29"/>
          <p:cNvSpPr/>
          <p:nvPr/>
        </p:nvSpPr>
        <p:spPr>
          <a:xfrm>
            <a:off x="5107021" y="4980562"/>
            <a:ext cx="1507788" cy="184825"/>
          </a:xfrm>
          <a:custGeom>
            <a:avLst/>
            <a:gdLst>
              <a:gd name="connsiteX0" fmla="*/ 0 w 1507788"/>
              <a:gd name="connsiteY0" fmla="*/ 184825 h 184825"/>
              <a:gd name="connsiteX1" fmla="*/ 1507788 w 1507788"/>
              <a:gd name="connsiteY1" fmla="*/ 184825 h 184825"/>
              <a:gd name="connsiteX2" fmla="*/ 1507788 w 1507788"/>
              <a:gd name="connsiteY2" fmla="*/ 0 h 184825"/>
            </a:gdLst>
            <a:ahLst/>
            <a:cxnLst>
              <a:cxn ang="0">
                <a:pos x="connsiteX0" y="connsiteY0"/>
              </a:cxn>
              <a:cxn ang="0">
                <a:pos x="connsiteX1" y="connsiteY1"/>
              </a:cxn>
              <a:cxn ang="0">
                <a:pos x="connsiteX2" y="connsiteY2"/>
              </a:cxn>
            </a:cxnLst>
            <a:rect l="l" t="t" r="r" b="b"/>
            <a:pathLst>
              <a:path w="1507788" h="184825">
                <a:moveTo>
                  <a:pt x="0" y="184825"/>
                </a:moveTo>
                <a:lnTo>
                  <a:pt x="1507788" y="184825"/>
                </a:lnTo>
                <a:lnTo>
                  <a:pt x="1507788" y="0"/>
                </a:lnTo>
              </a:path>
            </a:pathLst>
          </a:custGeom>
          <a:noFill/>
          <a:ln>
            <a:solidFill>
              <a:srgbClr val="7030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p:cNvSpPr/>
          <p:nvPr/>
        </p:nvSpPr>
        <p:spPr>
          <a:xfrm>
            <a:off x="4497814" y="2520242"/>
            <a:ext cx="636069" cy="252000"/>
          </a:xfrm>
          <a:prstGeom prst="round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角丸四角形 132"/>
          <p:cNvSpPr/>
          <p:nvPr/>
        </p:nvSpPr>
        <p:spPr>
          <a:xfrm>
            <a:off x="2108574" y="5004300"/>
            <a:ext cx="396000" cy="216000"/>
          </a:xfrm>
          <a:prstGeom prst="round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14"/>
          <p:cNvSpPr/>
          <p:nvPr/>
        </p:nvSpPr>
        <p:spPr>
          <a:xfrm>
            <a:off x="2506675" y="2786023"/>
            <a:ext cx="2279262" cy="2284293"/>
          </a:xfrm>
          <a:custGeom>
            <a:avLst/>
            <a:gdLst>
              <a:gd name="connsiteX0" fmla="*/ 0 w 1021080"/>
              <a:gd name="connsiteY0" fmla="*/ 243840 h 243840"/>
              <a:gd name="connsiteX1" fmla="*/ 1021080 w 1021080"/>
              <a:gd name="connsiteY1" fmla="*/ 243840 h 243840"/>
              <a:gd name="connsiteX2" fmla="*/ 1021080 w 1021080"/>
              <a:gd name="connsiteY2" fmla="*/ 0 h 243840"/>
            </a:gdLst>
            <a:ahLst/>
            <a:cxnLst>
              <a:cxn ang="0">
                <a:pos x="connsiteX0" y="connsiteY0"/>
              </a:cxn>
              <a:cxn ang="0">
                <a:pos x="connsiteX1" y="connsiteY1"/>
              </a:cxn>
              <a:cxn ang="0">
                <a:pos x="connsiteX2" y="connsiteY2"/>
              </a:cxn>
            </a:cxnLst>
            <a:rect l="l" t="t" r="r" b="b"/>
            <a:pathLst>
              <a:path w="1021080" h="243840">
                <a:moveTo>
                  <a:pt x="0" y="243840"/>
                </a:moveTo>
                <a:lnTo>
                  <a:pt x="1021080" y="243840"/>
                </a:lnTo>
                <a:lnTo>
                  <a:pt x="1021080" y="0"/>
                </a:ln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6" name="テキスト ボックス 15"/>
              <p:cNvSpPr txBox="1"/>
              <p:nvPr/>
            </p:nvSpPr>
            <p:spPr>
              <a:xfrm>
                <a:off x="3558213" y="4477732"/>
                <a:ext cx="1548360" cy="738664"/>
              </a:xfrm>
              <a:prstGeom prst="rect">
                <a:avLst/>
              </a:prstGeom>
              <a:solidFill>
                <a:schemeClr val="bg1"/>
              </a:solidFill>
              <a:ln>
                <a:solidFill>
                  <a:srgbClr val="7030A0"/>
                </a:solidFill>
              </a:ln>
            </p:spPr>
            <p:txBody>
              <a:bodyPr wrap="square" rtlCol="0">
                <a:spAutoFit/>
              </a:bodyPr>
              <a:lstStyle/>
              <a:p>
                <a:pPr algn="ctr"/>
                <a:r>
                  <a:rPr kumimoji="1" lang="ja-JP" altLang="en-US" sz="1400" dirty="0" smtClean="0"/>
                  <a:t>こ</a:t>
                </a:r>
                <a:r>
                  <a:rPr lang="ja-JP" altLang="en-US" sz="1400" dirty="0" smtClean="0"/>
                  <a:t>れら</a:t>
                </a:r>
                <a:r>
                  <a:rPr lang="ja-JP" altLang="en-US" sz="1400" dirty="0"/>
                  <a:t>の</a:t>
                </a:r>
                <a:r>
                  <a:rPr kumimoji="1" lang="ja-JP" altLang="en-US" sz="1400" dirty="0" smtClean="0"/>
                  <a:t>操作を</a:t>
                </a:r>
                <a:endParaRPr kumimoji="1" lang="en-US" altLang="ja-JP" sz="1400" dirty="0" smtClean="0"/>
              </a:p>
              <a:p>
                <a:pPr algn="ctr"/>
                <a:r>
                  <a:rPr kumimoji="1" lang="ja-JP" altLang="en-US" sz="1400" dirty="0" smtClean="0"/>
                  <a:t>まとめて行うのが</a:t>
                </a:r>
                <a:endParaRPr kumimoji="1" lang="en-US" altLang="ja-JP" sz="1400" dirty="0" smtClean="0"/>
              </a:p>
              <a:p>
                <a:pPr algn="ctr"/>
                <a:r>
                  <a:rPr lang="ja-JP" altLang="en-US" sz="1400" b="1" dirty="0" smtClean="0">
                    <a:solidFill>
                      <a:srgbClr val="7030A0"/>
                    </a:solidFill>
                  </a:rPr>
                  <a:t>カルマンゲイン </a:t>
                </a:r>
                <a14:m>
                  <m:oMath xmlns:m="http://schemas.openxmlformats.org/officeDocument/2006/math">
                    <m:sSub>
                      <m:sSubPr>
                        <m:ctrlPr>
                          <a:rPr lang="en-US" altLang="ja-JP" sz="1400" i="1">
                            <a:solidFill>
                              <a:srgbClr val="FF0000"/>
                            </a:solidFill>
                            <a:latin typeface="Cambria Math" panose="02040503050406030204" pitchFamily="18" charset="0"/>
                            <a:ea typeface="Cambria Math" panose="02040503050406030204" pitchFamily="18" charset="0"/>
                          </a:rPr>
                        </m:ctrlPr>
                      </m:sSubPr>
                      <m:e>
                        <m:r>
                          <a:rPr lang="en-US" altLang="ja-JP" sz="1400" i="1">
                            <a:solidFill>
                              <a:srgbClr val="7030A0"/>
                            </a:solidFill>
                            <a:latin typeface="Cambria Math" panose="02040503050406030204" pitchFamily="18" charset="0"/>
                            <a:ea typeface="Cambria Math" panose="02040503050406030204" pitchFamily="18" charset="0"/>
                          </a:rPr>
                          <m:t>𝑘</m:t>
                        </m:r>
                      </m:e>
                      <m:sub>
                        <m:r>
                          <a:rPr lang="en-US" altLang="ja-JP" sz="1400" i="1">
                            <a:solidFill>
                              <a:srgbClr val="7030A0"/>
                            </a:solidFill>
                            <a:latin typeface="Cambria Math" panose="02040503050406030204" pitchFamily="18" charset="0"/>
                            <a:ea typeface="Cambria Math" panose="02040503050406030204" pitchFamily="18" charset="0"/>
                          </a:rPr>
                          <m:t>𝑡</m:t>
                        </m:r>
                      </m:sub>
                    </m:sSub>
                  </m:oMath>
                </a14:m>
                <a:endParaRPr kumimoji="1" lang="ja-JP" altLang="en-US" sz="1400" dirty="0">
                  <a:solidFill>
                    <a:srgbClr val="7030A0"/>
                  </a:solidFill>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3558213" y="4477732"/>
                <a:ext cx="1548360" cy="738664"/>
              </a:xfrm>
              <a:prstGeom prst="rect">
                <a:avLst/>
              </a:prstGeom>
              <a:blipFill rotWithShape="0">
                <a:blip r:embed="rId15"/>
                <a:stretch>
                  <a:fillRect t="-2439" b="-4878"/>
                </a:stretch>
              </a:blipFill>
              <a:ln>
                <a:solidFill>
                  <a:srgbClr val="7030A0"/>
                </a:solidFill>
              </a:ln>
            </p:spPr>
            <p:txBody>
              <a:bodyPr/>
              <a:lstStyle/>
              <a:p>
                <a:r>
                  <a:rPr lang="ja-JP" altLang="en-US">
                    <a:noFill/>
                  </a:rPr>
                  <a:t> </a:t>
                </a:r>
              </a:p>
            </p:txBody>
          </p:sp>
        </mc:Fallback>
      </mc:AlternateContent>
    </p:spTree>
    <p:extLst>
      <p:ext uri="{BB962C8B-B14F-4D97-AF65-F5344CB8AC3E}">
        <p14:creationId xmlns:p14="http://schemas.microsoft.com/office/powerpoint/2010/main" val="10834391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9" name="正方形/長方形 78"/>
              <p:cNvSpPr/>
              <p:nvPr/>
            </p:nvSpPr>
            <p:spPr>
              <a:xfrm>
                <a:off x="7723460" y="2197103"/>
                <a:ext cx="4319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ea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𝑧</m:t>
                          </m:r>
                        </m:e>
                        <m:sub>
                          <m:r>
                            <a:rPr lang="en-US" altLang="ja-JP" i="1">
                              <a:solidFill>
                                <a:srgbClr val="FF0000"/>
                              </a:solidFill>
                              <a:latin typeface="Cambria Math" panose="02040503050406030204" pitchFamily="18" charset="0"/>
                              <a:ea typeface="Cambria Math" panose="02040503050406030204" pitchFamily="18" charset="0"/>
                            </a:rPr>
                            <m:t>𝑡</m:t>
                          </m:r>
                        </m:sub>
                      </m:sSub>
                    </m:oMath>
                  </m:oMathPara>
                </a14:m>
                <a:endParaRPr lang="ja-JP" altLang="en-US" dirty="0">
                  <a:solidFill>
                    <a:srgbClr val="FF0000"/>
                  </a:solidFill>
                </a:endParaRPr>
              </a:p>
            </p:txBody>
          </p:sp>
        </mc:Choice>
        <mc:Fallback xmlns="">
          <p:sp>
            <p:nvSpPr>
              <p:cNvPr id="79" name="正方形/長方形 78"/>
              <p:cNvSpPr>
                <a:spLocks noRot="1" noChangeAspect="1" noMove="1" noResize="1" noEditPoints="1" noAdjustHandles="1" noChangeArrowheads="1" noChangeShapeType="1" noTextEdit="1"/>
              </p:cNvSpPr>
              <p:nvPr/>
            </p:nvSpPr>
            <p:spPr>
              <a:xfrm>
                <a:off x="7723460" y="2197103"/>
                <a:ext cx="431913" cy="369332"/>
              </a:xfrm>
              <a:prstGeom prst="rect">
                <a:avLst/>
              </a:prstGeom>
              <a:blipFill rotWithShape="0">
                <a:blip r:embed="rId2"/>
                <a:stretch>
                  <a:fillRect/>
                </a:stretch>
              </a:blipFill>
            </p:spPr>
            <p:txBody>
              <a:bodyPr/>
              <a:lstStyle/>
              <a:p>
                <a:r>
                  <a:rPr lang="ja-JP" altLang="en-US">
                    <a:noFill/>
                  </a:rPr>
                  <a:t> </a:t>
                </a:r>
              </a:p>
            </p:txBody>
          </p:sp>
        </mc:Fallback>
      </mc:AlternateContent>
      <p:sp>
        <p:nvSpPr>
          <p:cNvPr id="68" name="テキスト ボックス 67"/>
          <p:cNvSpPr txBox="1"/>
          <p:nvPr/>
        </p:nvSpPr>
        <p:spPr>
          <a:xfrm>
            <a:off x="3688983" y="799506"/>
            <a:ext cx="1914896" cy="523220"/>
          </a:xfrm>
          <a:prstGeom prst="rect">
            <a:avLst/>
          </a:prstGeom>
          <a:noFill/>
        </p:spPr>
        <p:txBody>
          <a:bodyPr wrap="square" rtlCol="0">
            <a:spAutoFit/>
          </a:bodyPr>
          <a:lstStyle/>
          <a:p>
            <a:pPr algn="ctr"/>
            <a:r>
              <a:rPr lang="ja-JP" altLang="en-US" sz="1400" dirty="0" smtClean="0">
                <a:solidFill>
                  <a:srgbClr val="FF0000"/>
                </a:solidFill>
              </a:rPr>
              <a:t>観測</a:t>
            </a:r>
            <a:r>
              <a:rPr lang="ja-JP" altLang="en-US" sz="1400" dirty="0">
                <a:solidFill>
                  <a:srgbClr val="FF0000"/>
                </a:solidFill>
              </a:rPr>
              <a:t>分布</a:t>
            </a:r>
            <a:r>
              <a:rPr lang="ja-JP" altLang="en-US" sz="1400" dirty="0" smtClean="0">
                <a:solidFill>
                  <a:srgbClr val="FF0000"/>
                </a:solidFill>
              </a:rPr>
              <a:t>を</a:t>
            </a:r>
            <a:endParaRPr lang="en-US" altLang="ja-JP" sz="1400" dirty="0" smtClean="0">
              <a:solidFill>
                <a:srgbClr val="FF0000"/>
              </a:solidFill>
            </a:endParaRPr>
          </a:p>
          <a:p>
            <a:pPr algn="ctr"/>
            <a:r>
              <a:rPr lang="ja-JP" altLang="en-US" sz="1400" dirty="0" smtClean="0">
                <a:solidFill>
                  <a:srgbClr val="FF0000"/>
                </a:solidFill>
              </a:rPr>
              <a:t>状態空間へ写像</a:t>
            </a:r>
            <a:endParaRPr lang="en-US" altLang="ja-JP" sz="1400" dirty="0" smtClean="0">
              <a:solidFill>
                <a:srgbClr val="FF0000"/>
              </a:solidFill>
            </a:endParaRPr>
          </a:p>
        </p:txBody>
      </p:sp>
      <mc:AlternateContent xmlns:mc="http://schemas.openxmlformats.org/markup-compatibility/2006" xmlns:a14="http://schemas.microsoft.com/office/drawing/2010/main">
        <mc:Choice Requires="a14">
          <p:sp>
            <p:nvSpPr>
              <p:cNvPr id="91" name="テキスト ボックス 90"/>
              <p:cNvSpPr txBox="1"/>
              <p:nvPr/>
            </p:nvSpPr>
            <p:spPr>
              <a:xfrm>
                <a:off x="4317861" y="1277851"/>
                <a:ext cx="657140" cy="307777"/>
              </a:xfrm>
              <a:prstGeom prst="rect">
                <a:avLst/>
              </a:prstGeom>
              <a:noFill/>
            </p:spPr>
            <p:txBody>
              <a:bodyPr wrap="square" rtlCol="0">
                <a:spAutoFit/>
              </a:bodyPr>
              <a:lstStyle/>
              <a:p>
                <a14:m>
                  <m:oMath xmlns:m="http://schemas.openxmlformats.org/officeDocument/2006/math">
                    <m:f>
                      <m:fPr>
                        <m:type m:val="skw"/>
                        <m:ctrlPr>
                          <a:rPr lang="en-US" altLang="ja-JP" sz="1400" b="0" i="1" smtClean="0">
                            <a:solidFill>
                              <a:srgbClr val="FF0000"/>
                            </a:solidFill>
                            <a:latin typeface="Cambria Math" panose="02040503050406030204" pitchFamily="18" charset="0"/>
                            <a:ea typeface="Cambria Math" panose="02040503050406030204" pitchFamily="18" charset="0"/>
                          </a:rPr>
                        </m:ctrlPr>
                      </m:fPr>
                      <m:num>
                        <m:r>
                          <a:rPr lang="en-US" altLang="ja-JP" sz="1400" b="0" i="1" smtClean="0">
                            <a:solidFill>
                              <a:srgbClr val="FF0000"/>
                            </a:solidFill>
                            <a:latin typeface="Cambria Math" panose="02040503050406030204" pitchFamily="18" charset="0"/>
                            <a:ea typeface="Cambria Math" panose="02040503050406030204" pitchFamily="18" charset="0"/>
                          </a:rPr>
                          <m:t>1</m:t>
                        </m:r>
                      </m:num>
                      <m:den>
                        <m:r>
                          <a:rPr lang="en-US" altLang="ja-JP" sz="1400" i="1">
                            <a:solidFill>
                              <a:srgbClr val="FF0000"/>
                            </a:solidFill>
                            <a:latin typeface="Cambria Math" panose="02040503050406030204" pitchFamily="18" charset="0"/>
                            <a:ea typeface="Cambria Math" panose="02040503050406030204" pitchFamily="18" charset="0"/>
                          </a:rPr>
                          <m:t>𝑐</m:t>
                        </m:r>
                      </m:den>
                    </m:f>
                  </m:oMath>
                </a14:m>
                <a:r>
                  <a:rPr kumimoji="1" lang="ja-JP" altLang="en-US" sz="1400" dirty="0" smtClean="0">
                    <a:solidFill>
                      <a:srgbClr val="FF0000"/>
                    </a:solidFill>
                  </a:rPr>
                  <a:t>倍</a:t>
                </a:r>
                <a:endParaRPr kumimoji="1" lang="ja-JP" altLang="en-US" sz="1400" dirty="0">
                  <a:solidFill>
                    <a:srgbClr val="FF0000"/>
                  </a:solidFill>
                </a:endParaRPr>
              </a:p>
            </p:txBody>
          </p:sp>
        </mc:Choice>
        <mc:Fallback xmlns="">
          <p:sp>
            <p:nvSpPr>
              <p:cNvPr id="91" name="テキスト ボックス 90"/>
              <p:cNvSpPr txBox="1">
                <a:spLocks noRot="1" noChangeAspect="1" noMove="1" noResize="1" noEditPoints="1" noAdjustHandles="1" noChangeArrowheads="1" noChangeShapeType="1" noTextEdit="1"/>
              </p:cNvSpPr>
              <p:nvPr/>
            </p:nvSpPr>
            <p:spPr>
              <a:xfrm>
                <a:off x="4317861" y="1277851"/>
                <a:ext cx="657140" cy="307777"/>
              </a:xfrm>
              <a:prstGeom prst="rect">
                <a:avLst/>
              </a:prstGeom>
              <a:blipFill rotWithShape="0">
                <a:blip r:embed="rId3"/>
                <a:stretch>
                  <a:fillRect l="-24074" t="-96000" r="-21296" b="-156000"/>
                </a:stretch>
              </a:blipFill>
            </p:spPr>
            <p:txBody>
              <a:bodyPr/>
              <a:lstStyle/>
              <a:p>
                <a:r>
                  <a:rPr lang="ja-JP" altLang="en-US">
                    <a:noFill/>
                  </a:rPr>
                  <a:t> </a:t>
                </a:r>
              </a:p>
            </p:txBody>
          </p:sp>
        </mc:Fallback>
      </mc:AlternateContent>
      <p:graphicFrame>
        <p:nvGraphicFramePr>
          <p:cNvPr id="101" name="グラフ 100"/>
          <p:cNvGraphicFramePr/>
          <p:nvPr>
            <p:extLst>
              <p:ext uri="{D42A27DB-BD31-4B8C-83A1-F6EECF244321}">
                <p14:modId xmlns:p14="http://schemas.microsoft.com/office/powerpoint/2010/main" val="673178193"/>
              </p:ext>
            </p:extLst>
          </p:nvPr>
        </p:nvGraphicFramePr>
        <p:xfrm>
          <a:off x="5148212" y="59545"/>
          <a:ext cx="3421883" cy="2301884"/>
        </p:xfrm>
        <a:graphic>
          <a:graphicData uri="http://schemas.openxmlformats.org/drawingml/2006/chart">
            <c:chart xmlns:c="http://schemas.openxmlformats.org/drawingml/2006/chart" xmlns:r="http://schemas.openxmlformats.org/officeDocument/2006/relationships" r:id="rId4"/>
          </a:graphicData>
        </a:graphic>
      </p:graphicFrame>
      <p:cxnSp>
        <p:nvCxnSpPr>
          <p:cNvPr id="103" name="直線コネクタ 102"/>
          <p:cNvCxnSpPr/>
          <p:nvPr/>
        </p:nvCxnSpPr>
        <p:spPr>
          <a:xfrm>
            <a:off x="7715834" y="1275018"/>
            <a:ext cx="0" cy="146130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a:off x="1413565" y="1753141"/>
            <a:ext cx="0" cy="108000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正方形/長方形 105"/>
              <p:cNvSpPr/>
              <p:nvPr/>
            </p:nvSpPr>
            <p:spPr>
              <a:xfrm>
                <a:off x="1016287" y="2177140"/>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00B050"/>
                              </a:solidFill>
                              <a:latin typeface="Cambria Math" panose="02040503050406030204" pitchFamily="18" charset="0"/>
                              <a:ea typeface="Cambria Math" panose="02040503050406030204" pitchFamily="18" charset="0"/>
                            </a:rPr>
                          </m:ctrlPr>
                        </m:sSubPr>
                        <m:e>
                          <m:acc>
                            <m:accPr>
                              <m:chr m:val="̂"/>
                              <m:ctrlPr>
                                <a:rPr lang="en-US" altLang="ja-JP" i="1">
                                  <a:solidFill>
                                    <a:srgbClr val="00B050"/>
                                  </a:solidFill>
                                  <a:latin typeface="Cambria Math" panose="02040503050406030204" pitchFamily="18" charset="0"/>
                                </a:rPr>
                              </m:ctrlPr>
                            </m:accPr>
                            <m:e>
                              <m:r>
                                <a:rPr lang="en-US" altLang="ja-JP" i="1">
                                  <a:solidFill>
                                    <a:srgbClr val="00B050"/>
                                  </a:solidFill>
                                  <a:latin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Sub>
                    </m:oMath>
                  </m:oMathPara>
                </a14:m>
                <a:endParaRPr lang="ja-JP" altLang="en-US" dirty="0">
                  <a:solidFill>
                    <a:srgbClr val="00B050"/>
                  </a:solidFill>
                </a:endParaRPr>
              </a:p>
            </p:txBody>
          </p:sp>
        </mc:Choice>
        <mc:Fallback xmlns="">
          <p:sp>
            <p:nvSpPr>
              <p:cNvPr id="106" name="正方形/長方形 105"/>
              <p:cNvSpPr>
                <a:spLocks noRot="1" noChangeAspect="1" noMove="1" noResize="1" noEditPoints="1" noAdjustHandles="1" noChangeArrowheads="1" noChangeShapeType="1" noTextEdit="1"/>
              </p:cNvSpPr>
              <p:nvPr/>
            </p:nvSpPr>
            <p:spPr>
              <a:xfrm>
                <a:off x="1016287" y="2177140"/>
                <a:ext cx="446532" cy="369332"/>
              </a:xfrm>
              <a:prstGeom prst="rect">
                <a:avLst/>
              </a:prstGeom>
              <a:blipFill rotWithShape="0">
                <a:blip r:embed="rId5"/>
                <a:stretch>
                  <a:fillRect t="-6557" r="-12329"/>
                </a:stretch>
              </a:blipFill>
            </p:spPr>
            <p:txBody>
              <a:bodyPr/>
              <a:lstStyle/>
              <a:p>
                <a:r>
                  <a:rPr lang="ja-JP" altLang="en-US">
                    <a:noFill/>
                  </a:rPr>
                  <a:t> </a:t>
                </a:r>
              </a:p>
            </p:txBody>
          </p:sp>
        </mc:Fallback>
      </mc:AlternateContent>
      <p:cxnSp>
        <p:nvCxnSpPr>
          <p:cNvPr id="107" name="直線コネクタ 106"/>
          <p:cNvCxnSpPr/>
          <p:nvPr/>
        </p:nvCxnSpPr>
        <p:spPr>
          <a:xfrm>
            <a:off x="2362205" y="819281"/>
            <a:ext cx="0" cy="208800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45" name="右矢印 44"/>
          <p:cNvSpPr/>
          <p:nvPr/>
        </p:nvSpPr>
        <p:spPr>
          <a:xfrm>
            <a:off x="1413565" y="2340496"/>
            <a:ext cx="1404000" cy="144000"/>
          </a:xfrm>
          <a:prstGeom prst="rightArrow">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右矢印 68"/>
          <p:cNvSpPr/>
          <p:nvPr/>
        </p:nvSpPr>
        <p:spPr>
          <a:xfrm>
            <a:off x="1413565" y="2759288"/>
            <a:ext cx="936000" cy="14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a:stCxn id="45" idx="1"/>
            <a:endCxn id="69" idx="1"/>
          </p:cNvCxnSpPr>
          <p:nvPr/>
        </p:nvCxnSpPr>
        <p:spPr>
          <a:xfrm>
            <a:off x="1413565" y="2412496"/>
            <a:ext cx="0" cy="418792"/>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a:stCxn id="45" idx="3"/>
            <a:endCxn id="69" idx="3"/>
          </p:cNvCxnSpPr>
          <p:nvPr/>
        </p:nvCxnSpPr>
        <p:spPr>
          <a:xfrm flipH="1">
            <a:off x="2349565" y="2412496"/>
            <a:ext cx="468000" cy="418792"/>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円弧 10"/>
          <p:cNvSpPr/>
          <p:nvPr/>
        </p:nvSpPr>
        <p:spPr>
          <a:xfrm rot="18900000">
            <a:off x="1116933" y="631761"/>
            <a:ext cx="7971816" cy="7971816"/>
          </a:xfrm>
          <a:prstGeom prst="arc">
            <a:avLst>
              <a:gd name="adj1" fmla="val 17048505"/>
              <a:gd name="adj2" fmla="val 20954601"/>
            </a:avLst>
          </a:prstGeom>
          <a:ln>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112" name="正方形/長方形 111"/>
              <p:cNvSpPr/>
              <p:nvPr/>
            </p:nvSpPr>
            <p:spPr>
              <a:xfrm>
                <a:off x="2161000" y="2851623"/>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0070C0"/>
                              </a:solidFill>
                              <a:latin typeface="Cambria Math" panose="02040503050406030204" pitchFamily="18" charset="0"/>
                              <a:ea typeface="Cambria Math" panose="02040503050406030204" pitchFamily="18" charset="0"/>
                            </a:rPr>
                          </m:ctrlPr>
                        </m:sSubPr>
                        <m:e>
                          <m:r>
                            <a:rPr lang="en-US" altLang="ja-JP" b="0" i="1" smtClean="0">
                              <a:solidFill>
                                <a:srgbClr val="0070C0"/>
                              </a:solidFill>
                              <a:latin typeface="Cambria Math" panose="02040503050406030204" pitchFamily="18" charset="0"/>
                              <a:ea typeface="Cambria Math" panose="02040503050406030204" pitchFamily="18" charset="0"/>
                            </a:rPr>
                            <m:t>𝑥</m:t>
                          </m:r>
                        </m:e>
                        <m:sub>
                          <m:r>
                            <a:rPr lang="en-US" altLang="ja-JP" i="1">
                              <a:solidFill>
                                <a:srgbClr val="0070C0"/>
                              </a:solidFill>
                              <a:latin typeface="Cambria Math" panose="02040503050406030204" pitchFamily="18" charset="0"/>
                              <a:ea typeface="Cambria Math" panose="02040503050406030204" pitchFamily="18" charset="0"/>
                            </a:rPr>
                            <m:t>𝑡</m:t>
                          </m:r>
                        </m:sub>
                      </m:sSub>
                    </m:oMath>
                  </m:oMathPara>
                </a14:m>
                <a:endParaRPr lang="ja-JP" altLang="en-US" dirty="0">
                  <a:solidFill>
                    <a:srgbClr val="0070C0"/>
                  </a:solidFill>
                </a:endParaRPr>
              </a:p>
            </p:txBody>
          </p:sp>
        </mc:Choice>
        <mc:Fallback xmlns="">
          <p:sp>
            <p:nvSpPr>
              <p:cNvPr id="112" name="正方形/長方形 111"/>
              <p:cNvSpPr>
                <a:spLocks noRot="1" noChangeAspect="1" noMove="1" noResize="1" noEditPoints="1" noAdjustHandles="1" noChangeArrowheads="1" noChangeShapeType="1" noTextEdit="1"/>
              </p:cNvSpPr>
              <p:nvPr/>
            </p:nvSpPr>
            <p:spPr>
              <a:xfrm>
                <a:off x="2161000" y="2851623"/>
                <a:ext cx="446532" cy="369332"/>
              </a:xfrm>
              <a:prstGeom prst="rect">
                <a:avLst/>
              </a:prstGeom>
              <a:blipFill rotWithShape="0">
                <a:blip r:embed="rId6"/>
                <a:stretch>
                  <a:fillRect/>
                </a:stretch>
              </a:blipFill>
            </p:spPr>
            <p:txBody>
              <a:bodyPr/>
              <a:lstStyle/>
              <a:p>
                <a:r>
                  <a:rPr lang="ja-JP" altLang="en-US">
                    <a:noFill/>
                  </a:rPr>
                  <a:t> </a:t>
                </a:r>
              </a:p>
            </p:txBody>
          </p:sp>
        </mc:Fallback>
      </mc:AlternateContent>
      <p:graphicFrame>
        <p:nvGraphicFramePr>
          <p:cNvPr id="77" name="グラフ 76"/>
          <p:cNvGraphicFramePr/>
          <p:nvPr>
            <p:extLst>
              <p:ext uri="{D42A27DB-BD31-4B8C-83A1-F6EECF244321}">
                <p14:modId xmlns:p14="http://schemas.microsoft.com/office/powerpoint/2010/main" val="3941130040"/>
              </p:ext>
            </p:extLst>
          </p:nvPr>
        </p:nvGraphicFramePr>
        <p:xfrm>
          <a:off x="267100" y="61282"/>
          <a:ext cx="3421883" cy="2301884"/>
        </p:xfrm>
        <a:graphic>
          <a:graphicData uri="http://schemas.openxmlformats.org/drawingml/2006/chart">
            <c:chart xmlns:c="http://schemas.openxmlformats.org/drawingml/2006/chart" xmlns:r="http://schemas.openxmlformats.org/officeDocument/2006/relationships" r:id="rId7"/>
          </a:graphicData>
        </a:graphic>
      </p:graphicFrame>
      <p:cxnSp>
        <p:nvCxnSpPr>
          <p:cNvPr id="78" name="直線コネクタ 77"/>
          <p:cNvCxnSpPr/>
          <p:nvPr/>
        </p:nvCxnSpPr>
        <p:spPr>
          <a:xfrm>
            <a:off x="2831208" y="1263841"/>
            <a:ext cx="0" cy="146130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p:cNvSpPr txBox="1"/>
              <p:nvPr/>
            </p:nvSpPr>
            <p:spPr>
              <a:xfrm>
                <a:off x="2873532" y="2237229"/>
                <a:ext cx="657140" cy="3965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altLang="ja-JP" sz="1600" b="0" i="1" smtClean="0">
                              <a:solidFill>
                                <a:srgbClr val="FF0000"/>
                              </a:solidFill>
                              <a:latin typeface="Cambria Math" panose="02040503050406030204" pitchFamily="18" charset="0"/>
                              <a:ea typeface="Cambria Math" panose="02040503050406030204" pitchFamily="18" charset="0"/>
                            </a:rPr>
                          </m:ctrlPr>
                        </m:fPr>
                        <m:num>
                          <m:sSub>
                            <m:sSubPr>
                              <m:ctrlPr>
                                <a:rPr lang="en-US" altLang="ja-JP" sz="2000" i="1">
                                  <a:solidFill>
                                    <a:srgbClr val="FF0000"/>
                                  </a:solidFill>
                                  <a:latin typeface="Cambria Math" panose="02040503050406030204" pitchFamily="18" charset="0"/>
                                  <a:ea typeface="Cambria Math" panose="02040503050406030204" pitchFamily="18" charset="0"/>
                                </a:rPr>
                              </m:ctrlPr>
                            </m:sSubPr>
                            <m:e>
                              <m:r>
                                <a:rPr lang="en-US" altLang="ja-JP" sz="2000" i="1">
                                  <a:solidFill>
                                    <a:srgbClr val="FF0000"/>
                                  </a:solidFill>
                                  <a:latin typeface="Cambria Math" panose="02040503050406030204" pitchFamily="18" charset="0"/>
                                  <a:ea typeface="Cambria Math" panose="02040503050406030204" pitchFamily="18" charset="0"/>
                                </a:rPr>
                                <m:t>𝑧</m:t>
                              </m:r>
                            </m:e>
                            <m:sub>
                              <m:r>
                                <a:rPr lang="en-US" altLang="ja-JP" sz="2000" i="1">
                                  <a:solidFill>
                                    <a:srgbClr val="FF0000"/>
                                  </a:solidFill>
                                  <a:latin typeface="Cambria Math" panose="02040503050406030204" pitchFamily="18" charset="0"/>
                                  <a:ea typeface="Cambria Math" panose="02040503050406030204" pitchFamily="18" charset="0"/>
                                </a:rPr>
                                <m:t>𝑡</m:t>
                              </m:r>
                            </m:sub>
                          </m:sSub>
                          <m:r>
                            <m:rPr>
                              <m:nor/>
                            </m:rPr>
                            <a:rPr lang="ja-JP" altLang="en-US" sz="2000" dirty="0">
                              <a:solidFill>
                                <a:srgbClr val="FF0000"/>
                              </a:solidFill>
                            </a:rPr>
                            <m:t> </m:t>
                          </m:r>
                        </m:num>
                        <m:den>
                          <m:r>
                            <a:rPr lang="en-US" altLang="ja-JP" sz="1600" i="1">
                              <a:solidFill>
                                <a:srgbClr val="FF0000"/>
                              </a:solidFill>
                              <a:latin typeface="Cambria Math" panose="02040503050406030204" pitchFamily="18" charset="0"/>
                              <a:ea typeface="Cambria Math" panose="02040503050406030204" pitchFamily="18" charset="0"/>
                            </a:rPr>
                            <m:t>𝑐</m:t>
                          </m:r>
                        </m:den>
                      </m:f>
                    </m:oMath>
                  </m:oMathPara>
                </a14:m>
                <a:endParaRPr kumimoji="1" lang="ja-JP" altLang="en-US" sz="2000" dirty="0">
                  <a:solidFill>
                    <a:srgbClr val="FF0000"/>
                  </a:solidFill>
                </a:endParaRPr>
              </a:p>
            </p:txBody>
          </p:sp>
        </mc:Choice>
        <mc:Fallback xmlns="">
          <p:sp>
            <p:nvSpPr>
              <p:cNvPr id="81" name="テキスト ボックス 80"/>
              <p:cNvSpPr txBox="1">
                <a:spLocks noRot="1" noChangeAspect="1" noMove="1" noResize="1" noEditPoints="1" noAdjustHandles="1" noChangeArrowheads="1" noChangeShapeType="1" noTextEdit="1"/>
              </p:cNvSpPr>
              <p:nvPr/>
            </p:nvSpPr>
            <p:spPr>
              <a:xfrm>
                <a:off x="2873532" y="2237229"/>
                <a:ext cx="657140" cy="396519"/>
              </a:xfrm>
              <a:prstGeom prst="rect">
                <a:avLst/>
              </a:prstGeom>
              <a:blipFill rotWithShape="0">
                <a:blip r:embed="rId8"/>
                <a:stretch>
                  <a:fillRect l="-13889" t="-115385" r="-87037" b="-184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テキスト ボックス 82"/>
              <p:cNvSpPr txBox="1"/>
              <p:nvPr/>
            </p:nvSpPr>
            <p:spPr>
              <a:xfrm>
                <a:off x="1788431" y="2494126"/>
                <a:ext cx="2673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i="1">
                              <a:solidFill>
                                <a:srgbClr val="0070C0"/>
                              </a:solidFill>
                              <a:latin typeface="Cambria Math" panose="02040503050406030204" pitchFamily="18" charset="0"/>
                              <a:ea typeface="Cambria Math" panose="02040503050406030204" pitchFamily="18" charset="0"/>
                            </a:rPr>
                          </m:ctrlPr>
                        </m:sSubSupPr>
                        <m:e>
                          <m:r>
                            <a:rPr lang="en-US" altLang="ja-JP" i="1">
                              <a:solidFill>
                                <a:srgbClr val="0070C0"/>
                              </a:solidFill>
                              <a:latin typeface="Cambria Math" panose="02040503050406030204" pitchFamily="18" charset="0"/>
                              <a:ea typeface="Cambria Math" panose="02040503050406030204" pitchFamily="18" charset="0"/>
                            </a:rPr>
                            <m:t>𝑘</m:t>
                          </m:r>
                        </m:e>
                        <m:sub>
                          <m:r>
                            <a:rPr lang="en-US" altLang="ja-JP" i="1">
                              <a:solidFill>
                                <a:srgbClr val="0070C0"/>
                              </a:solidFill>
                              <a:latin typeface="Cambria Math" panose="02040503050406030204" pitchFamily="18" charset="0"/>
                              <a:ea typeface="Cambria Math" panose="02040503050406030204" pitchFamily="18" charset="0"/>
                            </a:rPr>
                            <m:t>𝑡</m:t>
                          </m:r>
                        </m:sub>
                        <m:sup>
                          <m:r>
                            <a:rPr lang="en-US" altLang="ja-JP" i="1">
                              <a:solidFill>
                                <a:srgbClr val="0070C0"/>
                              </a:solidFill>
                              <a:latin typeface="Cambria Math" panose="02040503050406030204" pitchFamily="18" charset="0"/>
                              <a:ea typeface="Cambria Math" panose="02040503050406030204" pitchFamily="18" charset="0"/>
                            </a:rPr>
                            <m:t>′</m:t>
                          </m:r>
                        </m:sup>
                      </m:sSubSup>
                    </m:oMath>
                  </m:oMathPara>
                </a14:m>
                <a:endParaRPr kumimoji="1" lang="ja-JP" altLang="en-US" dirty="0">
                  <a:solidFill>
                    <a:srgbClr val="0070C0"/>
                  </a:solidFill>
                </a:endParaRPr>
              </a:p>
            </p:txBody>
          </p:sp>
        </mc:Choice>
        <mc:Fallback xmlns="">
          <p:sp>
            <p:nvSpPr>
              <p:cNvPr id="83" name="テキスト ボックス 82"/>
              <p:cNvSpPr txBox="1">
                <a:spLocks noRot="1" noChangeAspect="1" noMove="1" noResize="1" noEditPoints="1" noAdjustHandles="1" noChangeArrowheads="1" noChangeShapeType="1" noTextEdit="1"/>
              </p:cNvSpPr>
              <p:nvPr/>
            </p:nvSpPr>
            <p:spPr>
              <a:xfrm>
                <a:off x="1788431" y="2494126"/>
                <a:ext cx="267317" cy="276999"/>
              </a:xfrm>
              <a:prstGeom prst="rect">
                <a:avLst/>
              </a:prstGeom>
              <a:blipFill rotWithShape="0">
                <a:blip r:embed="rId9"/>
                <a:stretch>
                  <a:fillRect l="-22727" r="-4545" b="-15217"/>
                </a:stretch>
              </a:blipFill>
            </p:spPr>
            <p:txBody>
              <a:bodyPr/>
              <a:lstStyle/>
              <a:p>
                <a:r>
                  <a:rPr lang="ja-JP" altLang="en-US">
                    <a:noFill/>
                  </a:rPr>
                  <a:t> </a:t>
                </a:r>
              </a:p>
            </p:txBody>
          </p:sp>
        </mc:Fallback>
      </mc:AlternateContent>
      <p:cxnSp>
        <p:nvCxnSpPr>
          <p:cNvPr id="84" name="直線コネクタ 83"/>
          <p:cNvCxnSpPr/>
          <p:nvPr/>
        </p:nvCxnSpPr>
        <p:spPr>
          <a:xfrm>
            <a:off x="7302734" y="4549741"/>
            <a:ext cx="0" cy="146130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a:off x="6826484" y="4100161"/>
            <a:ext cx="0" cy="190586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a:off x="5881344" y="5029415"/>
            <a:ext cx="0" cy="97200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正方形/長方形 93"/>
              <p:cNvSpPr/>
              <p:nvPr/>
            </p:nvSpPr>
            <p:spPr>
              <a:xfrm>
                <a:off x="6764853" y="5453414"/>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0070C0"/>
                              </a:solidFill>
                              <a:latin typeface="Cambria Math" panose="02040503050406030204" pitchFamily="18" charset="0"/>
                              <a:ea typeface="Cambria Math" panose="02040503050406030204" pitchFamily="18" charset="0"/>
                            </a:rPr>
                          </m:ctrlPr>
                        </m:sSubPr>
                        <m:e>
                          <m:r>
                            <a:rPr lang="en-US" altLang="ja-JP" b="0" i="1" smtClean="0">
                              <a:solidFill>
                                <a:srgbClr val="0070C0"/>
                              </a:solidFill>
                              <a:latin typeface="Cambria Math" panose="02040503050406030204" pitchFamily="18" charset="0"/>
                              <a:ea typeface="Cambria Math" panose="02040503050406030204" pitchFamily="18" charset="0"/>
                            </a:rPr>
                            <m:t>𝑥</m:t>
                          </m:r>
                        </m:e>
                        <m:sub>
                          <m:r>
                            <a:rPr lang="en-US" altLang="ja-JP" i="1">
                              <a:solidFill>
                                <a:srgbClr val="0070C0"/>
                              </a:solidFill>
                              <a:latin typeface="Cambria Math" panose="02040503050406030204" pitchFamily="18" charset="0"/>
                              <a:ea typeface="Cambria Math" panose="02040503050406030204" pitchFamily="18" charset="0"/>
                            </a:rPr>
                            <m:t>𝑡</m:t>
                          </m:r>
                        </m:sub>
                      </m:sSub>
                    </m:oMath>
                  </m:oMathPara>
                </a14:m>
                <a:endParaRPr lang="ja-JP" altLang="en-US" dirty="0">
                  <a:solidFill>
                    <a:srgbClr val="0070C0"/>
                  </a:solidFill>
                </a:endParaRPr>
              </a:p>
            </p:txBody>
          </p:sp>
        </mc:Choice>
        <mc:Fallback xmlns="">
          <p:sp>
            <p:nvSpPr>
              <p:cNvPr id="94" name="正方形/長方形 93"/>
              <p:cNvSpPr>
                <a:spLocks noRot="1" noChangeAspect="1" noMove="1" noResize="1" noEditPoints="1" noAdjustHandles="1" noChangeArrowheads="1" noChangeShapeType="1" noTextEdit="1"/>
              </p:cNvSpPr>
              <p:nvPr/>
            </p:nvSpPr>
            <p:spPr>
              <a:xfrm>
                <a:off x="6764853" y="5453414"/>
                <a:ext cx="446532" cy="369332"/>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テキスト ボックス 94"/>
              <p:cNvSpPr txBox="1"/>
              <p:nvPr/>
            </p:nvSpPr>
            <p:spPr>
              <a:xfrm>
                <a:off x="6195303" y="5996850"/>
                <a:ext cx="399661" cy="3404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i="1" smtClean="0">
                              <a:solidFill>
                                <a:srgbClr val="00B050"/>
                              </a:solidFill>
                              <a:latin typeface="Cambria Math" panose="02040503050406030204" pitchFamily="18" charset="0"/>
                              <a:ea typeface="Cambria Math" panose="02040503050406030204" pitchFamily="18" charset="0"/>
                            </a:rPr>
                          </m:ctrlPr>
                        </m:sSubSupPr>
                        <m:e>
                          <m:r>
                            <a:rPr lang="ja-JP" altLang="en-US" i="1">
                              <a:solidFill>
                                <a:srgbClr val="00B050"/>
                              </a:solidFill>
                              <a:latin typeface="Cambria Math" panose="02040503050406030204" pitchFamily="18" charset="0"/>
                              <a:ea typeface="Cambria Math" panose="02040503050406030204" pitchFamily="18" charset="0"/>
                            </a:rPr>
                            <m:t>𝜎</m:t>
                          </m:r>
                        </m:e>
                        <m:sub>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sub>
                        <m:sup>
                          <m:r>
                            <a:rPr lang="en-US" altLang="ja-JP" i="1">
                              <a:solidFill>
                                <a:srgbClr val="00B050"/>
                              </a:solidFill>
                              <a:latin typeface="Cambria Math" panose="02040503050406030204" pitchFamily="18" charset="0"/>
                              <a:ea typeface="Cambria Math" panose="02040503050406030204" pitchFamily="18" charset="0"/>
                            </a:rPr>
                            <m:t>2</m:t>
                          </m:r>
                        </m:sup>
                      </m:sSubSup>
                    </m:oMath>
                  </m:oMathPara>
                </a14:m>
                <a:endParaRPr kumimoji="1" lang="ja-JP" altLang="en-US" dirty="0">
                  <a:solidFill>
                    <a:srgbClr val="00B050"/>
                  </a:solidFill>
                </a:endParaRPr>
              </a:p>
            </p:txBody>
          </p:sp>
        </mc:Choice>
        <mc:Fallback xmlns="">
          <p:sp>
            <p:nvSpPr>
              <p:cNvPr id="95" name="テキスト ボックス 94"/>
              <p:cNvSpPr txBox="1">
                <a:spLocks noRot="1" noChangeAspect="1" noMove="1" noResize="1" noEditPoints="1" noAdjustHandles="1" noChangeArrowheads="1" noChangeShapeType="1" noTextEdit="1"/>
              </p:cNvSpPr>
              <p:nvPr/>
            </p:nvSpPr>
            <p:spPr>
              <a:xfrm>
                <a:off x="6195303" y="5996850"/>
                <a:ext cx="399661" cy="340478"/>
              </a:xfrm>
              <a:prstGeom prst="rect">
                <a:avLst/>
              </a:prstGeom>
              <a:blipFill rotWithShape="0">
                <a:blip r:embed="rId11"/>
                <a:stretch>
                  <a:fillRect l="-7576" r="-27273" b="-160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テキスト ボックス 95"/>
              <p:cNvSpPr txBox="1"/>
              <p:nvPr/>
            </p:nvSpPr>
            <p:spPr>
              <a:xfrm>
                <a:off x="6696166" y="6007430"/>
                <a:ext cx="8146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i="1">
                              <a:solidFill>
                                <a:srgbClr val="FF0000"/>
                              </a:solidFill>
                              <a:latin typeface="Cambria Math" panose="02040503050406030204" pitchFamily="18" charset="0"/>
                              <a:ea typeface="Cambria Math" panose="02040503050406030204" pitchFamily="18" charset="0"/>
                            </a:rPr>
                          </m:ctrlPr>
                        </m:sSupPr>
                        <m:e>
                          <m:d>
                            <m:dPr>
                              <m:ctrlPr>
                                <a:rPr lang="en-US" altLang="ja-JP" i="1">
                                  <a:solidFill>
                                    <a:srgbClr val="FF0000"/>
                                  </a:solidFill>
                                  <a:latin typeface="Cambria Math" panose="02040503050406030204" pitchFamily="18" charset="0"/>
                                  <a:ea typeface="Cambria Math" panose="02040503050406030204" pitchFamily="18" charset="0"/>
                                </a:rPr>
                              </m:ctrlPr>
                            </m:dPr>
                            <m:e>
                              <m:f>
                                <m:fPr>
                                  <m:type m:val="lin"/>
                                  <m:ctrlPr>
                                    <a:rPr lang="en-US" altLang="ja-JP" i="1">
                                      <a:solidFill>
                                        <a:srgbClr val="FF0000"/>
                                      </a:solidFill>
                                      <a:latin typeface="Cambria Math" panose="02040503050406030204" pitchFamily="18" charset="0"/>
                                      <a:ea typeface="Cambria Math" panose="02040503050406030204" pitchFamily="18" charset="0"/>
                                    </a:rPr>
                                  </m:ctrlPr>
                                </m:fPr>
                                <m:num>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ja-JP" altLang="en-US" i="1">
                                          <a:solidFill>
                                            <a:srgbClr val="FF0000"/>
                                          </a:solidFill>
                                          <a:latin typeface="Cambria Math" panose="02040503050406030204" pitchFamily="18" charset="0"/>
                                          <a:ea typeface="Cambria Math" panose="02040503050406030204" pitchFamily="18" charset="0"/>
                                        </a:rPr>
                                        <m:t>𝜎</m:t>
                                      </m:r>
                                    </m:e>
                                    <m:sub>
                                      <m:r>
                                        <a:rPr lang="en-US" altLang="ja-JP" i="1">
                                          <a:solidFill>
                                            <a:srgbClr val="FF0000"/>
                                          </a:solidFill>
                                          <a:latin typeface="Cambria Math" panose="02040503050406030204" pitchFamily="18" charset="0"/>
                                          <a:ea typeface="Cambria Math" panose="02040503050406030204" pitchFamily="18" charset="0"/>
                                        </a:rPr>
                                        <m:t>𝑧</m:t>
                                      </m:r>
                                    </m:sub>
                                  </m:sSub>
                                </m:num>
                                <m:den>
                                  <m:r>
                                    <a:rPr lang="en-US" altLang="ja-JP" i="1">
                                      <a:solidFill>
                                        <a:srgbClr val="FF0000"/>
                                      </a:solidFill>
                                      <a:latin typeface="Cambria Math" panose="02040503050406030204" pitchFamily="18" charset="0"/>
                                      <a:ea typeface="Cambria Math" panose="02040503050406030204" pitchFamily="18" charset="0"/>
                                    </a:rPr>
                                    <m:t>𝑐</m:t>
                                  </m:r>
                                </m:den>
                              </m:f>
                            </m:e>
                          </m:d>
                        </m:e>
                        <m:sup>
                          <m:r>
                            <a:rPr lang="en-US" altLang="ja-JP" i="1">
                              <a:solidFill>
                                <a:srgbClr val="FF0000"/>
                              </a:solidFill>
                              <a:latin typeface="Cambria Math" panose="02040503050406030204" pitchFamily="18" charset="0"/>
                              <a:ea typeface="Cambria Math" panose="02040503050406030204" pitchFamily="18" charset="0"/>
                            </a:rPr>
                            <m:t>2</m:t>
                          </m:r>
                        </m:sup>
                      </m:sSup>
                    </m:oMath>
                  </m:oMathPara>
                </a14:m>
                <a:endParaRPr kumimoji="1" lang="ja-JP" altLang="en-US" dirty="0">
                  <a:solidFill>
                    <a:srgbClr val="FF0000"/>
                  </a:solidFill>
                </a:endParaRPr>
              </a:p>
            </p:txBody>
          </p:sp>
        </mc:Choice>
        <mc:Fallback xmlns="">
          <p:sp>
            <p:nvSpPr>
              <p:cNvPr id="96" name="テキスト ボックス 95"/>
              <p:cNvSpPr txBox="1">
                <a:spLocks noRot="1" noChangeAspect="1" noMove="1" noResize="1" noEditPoints="1" noAdjustHandles="1" noChangeArrowheads="1" noChangeShapeType="1" noTextEdit="1"/>
              </p:cNvSpPr>
              <p:nvPr/>
            </p:nvSpPr>
            <p:spPr>
              <a:xfrm>
                <a:off x="6696166" y="6007430"/>
                <a:ext cx="814647" cy="276999"/>
              </a:xfrm>
              <a:prstGeom prst="rect">
                <a:avLst/>
              </a:prstGeom>
              <a:blipFill rotWithShape="0">
                <a:blip r:embed="rId12"/>
                <a:stretch>
                  <a:fillRect l="-8209" t="-169565" r="-47761" b="-250000"/>
                </a:stretch>
              </a:blipFill>
            </p:spPr>
            <p:txBody>
              <a:bodyPr/>
              <a:lstStyle/>
              <a:p>
                <a:r>
                  <a:rPr lang="ja-JP" altLang="en-US">
                    <a:noFill/>
                  </a:rPr>
                  <a:t> </a:t>
                </a:r>
              </a:p>
            </p:txBody>
          </p:sp>
        </mc:Fallback>
      </mc:AlternateContent>
      <p:cxnSp>
        <p:nvCxnSpPr>
          <p:cNvPr id="97" name="直線矢印コネクタ 96"/>
          <p:cNvCxnSpPr/>
          <p:nvPr/>
        </p:nvCxnSpPr>
        <p:spPr>
          <a:xfrm>
            <a:off x="5885936" y="5852544"/>
            <a:ext cx="937260" cy="0"/>
          </a:xfrm>
          <a:prstGeom prst="straightConnector1">
            <a:avLst/>
          </a:prstGeom>
          <a:ln>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p:nvPr/>
        </p:nvCxnSpPr>
        <p:spPr>
          <a:xfrm>
            <a:off x="6830816" y="5852544"/>
            <a:ext cx="468000" cy="0"/>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00" name="グラフ 99"/>
          <p:cNvGraphicFramePr/>
          <p:nvPr>
            <p:extLst>
              <p:ext uri="{D42A27DB-BD31-4B8C-83A1-F6EECF244321}">
                <p14:modId xmlns:p14="http://schemas.microsoft.com/office/powerpoint/2010/main" val="3938604818"/>
              </p:ext>
            </p:extLst>
          </p:nvPr>
        </p:nvGraphicFramePr>
        <p:xfrm>
          <a:off x="4733490" y="3348045"/>
          <a:ext cx="3421883" cy="2301884"/>
        </p:xfrm>
        <a:graphic>
          <a:graphicData uri="http://schemas.openxmlformats.org/drawingml/2006/chart">
            <c:chart xmlns:c="http://schemas.openxmlformats.org/drawingml/2006/chart" xmlns:r="http://schemas.openxmlformats.org/officeDocument/2006/relationships" r:id="rId13"/>
          </a:graphicData>
        </a:graphic>
      </p:graphicFrame>
      <p:sp>
        <p:nvSpPr>
          <p:cNvPr id="116" name="円/楕円 115"/>
          <p:cNvSpPr/>
          <p:nvPr/>
        </p:nvSpPr>
        <p:spPr>
          <a:xfrm>
            <a:off x="6162833" y="5935229"/>
            <a:ext cx="483610" cy="48361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円/楕円 116"/>
          <p:cNvSpPr/>
          <p:nvPr/>
        </p:nvSpPr>
        <p:spPr>
          <a:xfrm>
            <a:off x="6663616" y="5947929"/>
            <a:ext cx="896928" cy="39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8" name="テキスト ボックス 117"/>
              <p:cNvSpPr txBox="1"/>
              <p:nvPr/>
            </p:nvSpPr>
            <p:spPr>
              <a:xfrm>
                <a:off x="7297637" y="5499585"/>
                <a:ext cx="657140" cy="3965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altLang="ja-JP" sz="1600" b="0" i="1" smtClean="0">
                              <a:solidFill>
                                <a:srgbClr val="FF0000"/>
                              </a:solidFill>
                              <a:latin typeface="Cambria Math" panose="02040503050406030204" pitchFamily="18" charset="0"/>
                              <a:ea typeface="Cambria Math" panose="02040503050406030204" pitchFamily="18" charset="0"/>
                            </a:rPr>
                          </m:ctrlPr>
                        </m:fPr>
                        <m:num>
                          <m:sSub>
                            <m:sSubPr>
                              <m:ctrlPr>
                                <a:rPr lang="en-US" altLang="ja-JP" sz="2000" i="1">
                                  <a:solidFill>
                                    <a:srgbClr val="FF0000"/>
                                  </a:solidFill>
                                  <a:latin typeface="Cambria Math" panose="02040503050406030204" pitchFamily="18" charset="0"/>
                                  <a:ea typeface="Cambria Math" panose="02040503050406030204" pitchFamily="18" charset="0"/>
                                </a:rPr>
                              </m:ctrlPr>
                            </m:sSubPr>
                            <m:e>
                              <m:r>
                                <a:rPr lang="en-US" altLang="ja-JP" sz="2000" i="1">
                                  <a:solidFill>
                                    <a:srgbClr val="FF0000"/>
                                  </a:solidFill>
                                  <a:latin typeface="Cambria Math" panose="02040503050406030204" pitchFamily="18" charset="0"/>
                                  <a:ea typeface="Cambria Math" panose="02040503050406030204" pitchFamily="18" charset="0"/>
                                </a:rPr>
                                <m:t>𝑧</m:t>
                              </m:r>
                            </m:e>
                            <m:sub>
                              <m:r>
                                <a:rPr lang="en-US" altLang="ja-JP" sz="2000" i="1">
                                  <a:solidFill>
                                    <a:srgbClr val="FF0000"/>
                                  </a:solidFill>
                                  <a:latin typeface="Cambria Math" panose="02040503050406030204" pitchFamily="18" charset="0"/>
                                  <a:ea typeface="Cambria Math" panose="02040503050406030204" pitchFamily="18" charset="0"/>
                                </a:rPr>
                                <m:t>𝑡</m:t>
                              </m:r>
                            </m:sub>
                          </m:sSub>
                          <m:r>
                            <m:rPr>
                              <m:nor/>
                            </m:rPr>
                            <a:rPr lang="ja-JP" altLang="en-US" sz="2000" dirty="0">
                              <a:solidFill>
                                <a:srgbClr val="FF0000"/>
                              </a:solidFill>
                            </a:rPr>
                            <m:t> </m:t>
                          </m:r>
                        </m:num>
                        <m:den>
                          <m:r>
                            <a:rPr lang="en-US" altLang="ja-JP" sz="1600" i="1">
                              <a:solidFill>
                                <a:srgbClr val="FF0000"/>
                              </a:solidFill>
                              <a:latin typeface="Cambria Math" panose="02040503050406030204" pitchFamily="18" charset="0"/>
                              <a:ea typeface="Cambria Math" panose="02040503050406030204" pitchFamily="18" charset="0"/>
                            </a:rPr>
                            <m:t>𝑐</m:t>
                          </m:r>
                        </m:den>
                      </m:f>
                    </m:oMath>
                  </m:oMathPara>
                </a14:m>
                <a:endParaRPr kumimoji="1" lang="ja-JP" altLang="en-US" sz="2000" dirty="0">
                  <a:solidFill>
                    <a:srgbClr val="FF0000"/>
                  </a:solidFill>
                </a:endParaRPr>
              </a:p>
            </p:txBody>
          </p:sp>
        </mc:Choice>
        <mc:Fallback xmlns="">
          <p:sp>
            <p:nvSpPr>
              <p:cNvPr id="118" name="テキスト ボックス 117"/>
              <p:cNvSpPr txBox="1">
                <a:spLocks noRot="1" noChangeAspect="1" noMove="1" noResize="1" noEditPoints="1" noAdjustHandles="1" noChangeArrowheads="1" noChangeShapeType="1" noTextEdit="1"/>
              </p:cNvSpPr>
              <p:nvPr/>
            </p:nvSpPr>
            <p:spPr>
              <a:xfrm>
                <a:off x="7297637" y="5499585"/>
                <a:ext cx="657140" cy="396519"/>
              </a:xfrm>
              <a:prstGeom prst="rect">
                <a:avLst/>
              </a:prstGeom>
              <a:blipFill rotWithShape="0">
                <a:blip r:embed="rId14"/>
                <a:stretch>
                  <a:fillRect l="-13889" t="-115385" r="-87037" b="-184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9" name="テキスト ボックス 118"/>
              <p:cNvSpPr txBox="1"/>
              <p:nvPr/>
            </p:nvSpPr>
            <p:spPr>
              <a:xfrm>
                <a:off x="8861573" y="1407166"/>
                <a:ext cx="3810921" cy="6826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m:t>
                      </m:r>
                      <m:f>
                        <m:fPr>
                          <m:ctrlPr>
                            <a:rPr lang="en-US" altLang="ja-JP" i="1" smtClean="0">
                              <a:solidFill>
                                <a:srgbClr val="0070C0"/>
                              </a:solidFill>
                              <a:latin typeface="Cambria Math" panose="02040503050406030204" pitchFamily="18" charset="0"/>
                              <a:ea typeface="Cambria Math" panose="02040503050406030204" pitchFamily="18" charset="0"/>
                            </a:rPr>
                          </m:ctrlPr>
                        </m:fPr>
                        <m:num>
                          <m:sSup>
                            <m:sSupPr>
                              <m:ctrlPr>
                                <a:rPr lang="en-US" altLang="ja-JP" i="1" smtClean="0">
                                  <a:solidFill>
                                    <a:srgbClr val="FF0000"/>
                                  </a:solidFill>
                                  <a:latin typeface="Cambria Math" panose="02040503050406030204" pitchFamily="18" charset="0"/>
                                  <a:ea typeface="Cambria Math" panose="02040503050406030204" pitchFamily="18" charset="0"/>
                                </a:rPr>
                              </m:ctrlPr>
                            </m:sSupPr>
                            <m:e>
                              <m:d>
                                <m:dPr>
                                  <m:ctrlPr>
                                    <a:rPr lang="en-US" altLang="ja-JP" i="1">
                                      <a:solidFill>
                                        <a:srgbClr val="FF0000"/>
                                      </a:solidFill>
                                      <a:latin typeface="Cambria Math" panose="02040503050406030204" pitchFamily="18" charset="0"/>
                                      <a:ea typeface="Cambria Math" panose="02040503050406030204" pitchFamily="18" charset="0"/>
                                    </a:rPr>
                                  </m:ctrlPr>
                                </m:dPr>
                                <m:e>
                                  <m:f>
                                    <m:fPr>
                                      <m:type m:val="lin"/>
                                      <m:ctrlPr>
                                        <a:rPr lang="en-US" altLang="ja-JP" i="1">
                                          <a:solidFill>
                                            <a:srgbClr val="FF0000"/>
                                          </a:solidFill>
                                          <a:latin typeface="Cambria Math" panose="02040503050406030204" pitchFamily="18" charset="0"/>
                                          <a:ea typeface="Cambria Math" panose="02040503050406030204" pitchFamily="18" charset="0"/>
                                        </a:rPr>
                                      </m:ctrlPr>
                                    </m:fPr>
                                    <m:num>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ja-JP" altLang="en-US" i="1">
                                              <a:solidFill>
                                                <a:srgbClr val="FF0000"/>
                                              </a:solidFill>
                                              <a:latin typeface="Cambria Math" panose="02040503050406030204" pitchFamily="18" charset="0"/>
                                              <a:ea typeface="Cambria Math" panose="02040503050406030204" pitchFamily="18" charset="0"/>
                                            </a:rPr>
                                            <m:t>𝜎</m:t>
                                          </m:r>
                                        </m:e>
                                        <m:sub>
                                          <m:r>
                                            <a:rPr lang="en-US" altLang="ja-JP" i="1">
                                              <a:solidFill>
                                                <a:srgbClr val="FF0000"/>
                                              </a:solidFill>
                                              <a:latin typeface="Cambria Math" panose="02040503050406030204" pitchFamily="18" charset="0"/>
                                              <a:ea typeface="Cambria Math" panose="02040503050406030204" pitchFamily="18" charset="0"/>
                                            </a:rPr>
                                            <m:t>𝑧</m:t>
                                          </m:r>
                                        </m:sub>
                                      </m:sSub>
                                    </m:num>
                                    <m:den>
                                      <m:r>
                                        <a:rPr lang="en-US" altLang="ja-JP" i="1">
                                          <a:solidFill>
                                            <a:srgbClr val="FF0000"/>
                                          </a:solidFill>
                                          <a:latin typeface="Cambria Math" panose="02040503050406030204" pitchFamily="18" charset="0"/>
                                          <a:ea typeface="Cambria Math" panose="02040503050406030204" pitchFamily="18" charset="0"/>
                                        </a:rPr>
                                        <m:t>𝑐</m:t>
                                      </m:r>
                                    </m:den>
                                  </m:f>
                                </m:e>
                              </m:d>
                            </m:e>
                            <m:sup>
                              <m:r>
                                <a:rPr lang="en-US" altLang="ja-JP" i="1">
                                  <a:solidFill>
                                    <a:srgbClr val="FF0000"/>
                                  </a:solidFill>
                                  <a:latin typeface="Cambria Math" panose="02040503050406030204" pitchFamily="18" charset="0"/>
                                  <a:ea typeface="Cambria Math" panose="02040503050406030204" pitchFamily="18" charset="0"/>
                                </a:rPr>
                                <m:t>−2</m:t>
                              </m:r>
                            </m:sup>
                          </m:sSup>
                        </m:num>
                        <m:den>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r>
                                <a:rPr lang="ja-JP" altLang="en-US" i="1">
                                  <a:solidFill>
                                    <a:srgbClr val="00B050"/>
                                  </a:solidFill>
                                  <a:latin typeface="Cambria Math" panose="02040503050406030204" pitchFamily="18" charset="0"/>
                                  <a:ea typeface="Cambria Math" panose="02040503050406030204" pitchFamily="18" charset="0"/>
                                </a:rPr>
                                <m:t>𝜎</m:t>
                              </m:r>
                            </m:e>
                            <m:sub>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sub>
                            <m:sup>
                              <m:r>
                                <a:rPr lang="en-US" altLang="ja-JP" b="0" i="1" smtClean="0">
                                  <a:solidFill>
                                    <a:srgbClr val="00B050"/>
                                  </a:solidFill>
                                  <a:latin typeface="Cambria Math" panose="02040503050406030204" pitchFamily="18" charset="0"/>
                                  <a:ea typeface="Cambria Math" panose="02040503050406030204" pitchFamily="18" charset="0"/>
                                </a:rPr>
                                <m:t>−</m:t>
                              </m:r>
                              <m:r>
                                <a:rPr lang="en-US" altLang="ja-JP" i="1">
                                  <a:solidFill>
                                    <a:srgbClr val="00B050"/>
                                  </a:solidFill>
                                  <a:latin typeface="Cambria Math" panose="02040503050406030204" pitchFamily="18" charset="0"/>
                                  <a:ea typeface="Cambria Math" panose="02040503050406030204" pitchFamily="18" charset="0"/>
                                </a:rPr>
                                <m:t>2</m:t>
                              </m:r>
                            </m:sup>
                          </m:sSubSup>
                          <m:r>
                            <a:rPr lang="en-US" altLang="ja-JP" i="1">
                              <a:solidFill>
                                <a:srgbClr val="0070C0"/>
                              </a:solidFill>
                              <a:latin typeface="Cambria Math" panose="02040503050406030204" pitchFamily="18" charset="0"/>
                              <a:ea typeface="Cambria Math" panose="02040503050406030204" pitchFamily="18" charset="0"/>
                            </a:rPr>
                            <m:t>+</m:t>
                          </m:r>
                          <m:sSup>
                            <m:sSupPr>
                              <m:ctrlPr>
                                <a:rPr lang="en-US" altLang="ja-JP" i="1">
                                  <a:solidFill>
                                    <a:srgbClr val="FF0000"/>
                                  </a:solidFill>
                                  <a:latin typeface="Cambria Math" panose="02040503050406030204" pitchFamily="18" charset="0"/>
                                  <a:ea typeface="Cambria Math" panose="02040503050406030204" pitchFamily="18" charset="0"/>
                                </a:rPr>
                              </m:ctrlPr>
                            </m:sSupPr>
                            <m:e>
                              <m:d>
                                <m:dPr>
                                  <m:ctrlPr>
                                    <a:rPr lang="en-US" altLang="ja-JP" i="1">
                                      <a:solidFill>
                                        <a:srgbClr val="FF0000"/>
                                      </a:solidFill>
                                      <a:latin typeface="Cambria Math" panose="02040503050406030204" pitchFamily="18" charset="0"/>
                                      <a:ea typeface="Cambria Math" panose="02040503050406030204" pitchFamily="18" charset="0"/>
                                    </a:rPr>
                                  </m:ctrlPr>
                                </m:dPr>
                                <m:e>
                                  <m:f>
                                    <m:fPr>
                                      <m:type m:val="lin"/>
                                      <m:ctrlPr>
                                        <a:rPr lang="en-US" altLang="ja-JP" i="1">
                                          <a:solidFill>
                                            <a:srgbClr val="FF0000"/>
                                          </a:solidFill>
                                          <a:latin typeface="Cambria Math" panose="02040503050406030204" pitchFamily="18" charset="0"/>
                                          <a:ea typeface="Cambria Math" panose="02040503050406030204" pitchFamily="18" charset="0"/>
                                        </a:rPr>
                                      </m:ctrlPr>
                                    </m:fPr>
                                    <m:num>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ja-JP" altLang="en-US" i="1">
                                              <a:solidFill>
                                                <a:srgbClr val="FF0000"/>
                                              </a:solidFill>
                                              <a:latin typeface="Cambria Math" panose="02040503050406030204" pitchFamily="18" charset="0"/>
                                              <a:ea typeface="Cambria Math" panose="02040503050406030204" pitchFamily="18" charset="0"/>
                                            </a:rPr>
                                            <m:t>𝜎</m:t>
                                          </m:r>
                                        </m:e>
                                        <m:sub>
                                          <m:r>
                                            <a:rPr lang="en-US" altLang="ja-JP" i="1">
                                              <a:solidFill>
                                                <a:srgbClr val="FF0000"/>
                                              </a:solidFill>
                                              <a:latin typeface="Cambria Math" panose="02040503050406030204" pitchFamily="18" charset="0"/>
                                              <a:ea typeface="Cambria Math" panose="02040503050406030204" pitchFamily="18" charset="0"/>
                                            </a:rPr>
                                            <m:t>𝑧</m:t>
                                          </m:r>
                                        </m:sub>
                                      </m:sSub>
                                    </m:num>
                                    <m:den>
                                      <m:r>
                                        <a:rPr lang="en-US" altLang="ja-JP" i="1">
                                          <a:solidFill>
                                            <a:srgbClr val="FF0000"/>
                                          </a:solidFill>
                                          <a:latin typeface="Cambria Math" panose="02040503050406030204" pitchFamily="18" charset="0"/>
                                          <a:ea typeface="Cambria Math" panose="02040503050406030204" pitchFamily="18" charset="0"/>
                                        </a:rPr>
                                        <m:t>𝑐</m:t>
                                      </m:r>
                                    </m:den>
                                  </m:f>
                                </m:e>
                              </m:d>
                            </m:e>
                            <m:sup>
                              <m:r>
                                <a:rPr lang="en-US" altLang="ja-JP" i="1">
                                  <a:solidFill>
                                    <a:srgbClr val="FF0000"/>
                                  </a:solidFill>
                                  <a:latin typeface="Cambria Math" panose="02040503050406030204" pitchFamily="18" charset="0"/>
                                  <a:ea typeface="Cambria Math" panose="02040503050406030204" pitchFamily="18" charset="0"/>
                                </a:rPr>
                                <m:t>−2</m:t>
                              </m:r>
                            </m:sup>
                          </m:sSup>
                        </m:den>
                      </m:f>
                      <m:r>
                        <a:rPr lang="ja-JP" altLang="en-US" i="1" smtClean="0">
                          <a:latin typeface="Cambria Math" panose="02040503050406030204" pitchFamily="18" charset="0"/>
                          <a:ea typeface="Cambria Math" panose="02040503050406030204" pitchFamily="18" charset="0"/>
                        </a:rPr>
                        <m:t>･</m:t>
                      </m:r>
                      <m:f>
                        <m:fPr>
                          <m:ctrlPr>
                            <a:rPr lang="en-US" altLang="ja-JP" i="1" smtClean="0">
                              <a:solidFill>
                                <a:srgbClr val="FF0000"/>
                              </a:solidFill>
                              <a:latin typeface="Cambria Math" panose="02040503050406030204" pitchFamily="18" charset="0"/>
                              <a:ea typeface="Cambria Math" panose="02040503050406030204" pitchFamily="18" charset="0"/>
                            </a:rPr>
                          </m:ctrlPr>
                        </m:fPr>
                        <m:num>
                          <m:r>
                            <a:rPr lang="en-US" altLang="ja-JP" i="1">
                              <a:solidFill>
                                <a:srgbClr val="FF0000"/>
                              </a:solidFill>
                              <a:latin typeface="Cambria Math" panose="02040503050406030204" pitchFamily="18" charset="0"/>
                              <a:ea typeface="Cambria Math" panose="02040503050406030204" pitchFamily="18" charset="0"/>
                            </a:rPr>
                            <m:t>1</m:t>
                          </m:r>
                        </m:num>
                        <m:den>
                          <m:r>
                            <a:rPr lang="en-US" altLang="ja-JP" i="1">
                              <a:solidFill>
                                <a:srgbClr val="FF0000"/>
                              </a:solidFill>
                              <a:latin typeface="Cambria Math" panose="02040503050406030204" pitchFamily="18" charset="0"/>
                              <a:ea typeface="Cambria Math" panose="02040503050406030204" pitchFamily="18" charset="0"/>
                            </a:rPr>
                            <m:t>𝑐</m:t>
                          </m:r>
                        </m:den>
                      </m:f>
                      <m:r>
                        <a:rPr lang="ja-JP" altLang="en-US"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m:t>
                      </m:r>
                      <m:sSub>
                        <m:sSubPr>
                          <m:ctrlPr>
                            <a:rPr lang="en-US" altLang="ja-JP" i="1" smtClean="0">
                              <a:solidFill>
                                <a:srgbClr val="FF0000"/>
                              </a:solidFill>
                              <a:latin typeface="Cambria Math" panose="02040503050406030204" pitchFamily="18" charset="0"/>
                              <a:ea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𝑧</m:t>
                          </m:r>
                        </m:e>
                        <m:sub>
                          <m:r>
                            <a:rPr lang="en-US" altLang="ja-JP" i="1">
                              <a:solidFill>
                                <a:srgbClr val="FF0000"/>
                              </a:solidFill>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r>
                        <a:rPr lang="en-US" altLang="ja-JP" i="1">
                          <a:solidFill>
                            <a:srgbClr val="00B050"/>
                          </a:solidFill>
                          <a:latin typeface="Cambria Math" panose="02040503050406030204" pitchFamily="18" charset="0"/>
                          <a:ea typeface="Cambria Math" panose="02040503050406030204" pitchFamily="18" charset="0"/>
                        </a:rPr>
                        <m:t>𝑐</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i="1">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119" name="テキスト ボックス 118"/>
              <p:cNvSpPr txBox="1">
                <a:spLocks noRot="1" noChangeAspect="1" noMove="1" noResize="1" noEditPoints="1" noAdjustHandles="1" noChangeArrowheads="1" noChangeShapeType="1" noTextEdit="1"/>
              </p:cNvSpPr>
              <p:nvPr/>
            </p:nvSpPr>
            <p:spPr>
              <a:xfrm>
                <a:off x="8861573" y="1407166"/>
                <a:ext cx="3810921" cy="682687"/>
              </a:xfrm>
              <a:prstGeom prst="rect">
                <a:avLst/>
              </a:prstGeom>
              <a:blipFill rotWithShape="0">
                <a:blip r:embed="rId15"/>
                <a:stretch>
                  <a:fillRect b="-8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1" name="テキスト ボックス 120"/>
              <p:cNvSpPr txBox="1"/>
              <p:nvPr/>
            </p:nvSpPr>
            <p:spPr>
              <a:xfrm>
                <a:off x="535013" y="5002237"/>
                <a:ext cx="3688992" cy="7262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m:t>
                      </m:r>
                      <m:f>
                        <m:fPr>
                          <m:ctrlPr>
                            <a:rPr lang="en-US" altLang="ja-JP" i="1" smtClean="0">
                              <a:solidFill>
                                <a:srgbClr val="0070C0"/>
                              </a:solidFill>
                              <a:latin typeface="Cambria Math" panose="02040503050406030204" pitchFamily="18" charset="0"/>
                              <a:ea typeface="Cambria Math" panose="02040503050406030204" pitchFamily="18" charset="0"/>
                            </a:rPr>
                          </m:ctrlPr>
                        </m:fPr>
                        <m:num>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r>
                                <a:rPr lang="ja-JP" altLang="en-US" i="1">
                                  <a:solidFill>
                                    <a:srgbClr val="00B050"/>
                                  </a:solidFill>
                                  <a:latin typeface="Cambria Math" panose="02040503050406030204" pitchFamily="18" charset="0"/>
                                  <a:ea typeface="Cambria Math" panose="02040503050406030204" pitchFamily="18" charset="0"/>
                                </a:rPr>
                                <m:t>𝜎</m:t>
                              </m:r>
                            </m:e>
                            <m:sub>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sub>
                            <m:sup>
                              <m:r>
                                <a:rPr lang="en-US" altLang="ja-JP" i="1">
                                  <a:solidFill>
                                    <a:srgbClr val="00B050"/>
                                  </a:solidFill>
                                  <a:latin typeface="Cambria Math" panose="02040503050406030204" pitchFamily="18" charset="0"/>
                                  <a:ea typeface="Cambria Math" panose="02040503050406030204" pitchFamily="18" charset="0"/>
                                </a:rPr>
                                <m:t>2</m:t>
                              </m:r>
                            </m:sup>
                          </m:sSubSup>
                        </m:num>
                        <m:den>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r>
                                <a:rPr lang="ja-JP" altLang="en-US" i="1">
                                  <a:solidFill>
                                    <a:srgbClr val="00B050"/>
                                  </a:solidFill>
                                  <a:latin typeface="Cambria Math" panose="02040503050406030204" pitchFamily="18" charset="0"/>
                                  <a:ea typeface="Cambria Math" panose="02040503050406030204" pitchFamily="18" charset="0"/>
                                </a:rPr>
                                <m:t>𝜎</m:t>
                              </m:r>
                            </m:e>
                            <m:sub>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sub>
                            <m:sup>
                              <m:r>
                                <a:rPr lang="en-US" altLang="ja-JP" i="1">
                                  <a:solidFill>
                                    <a:srgbClr val="00B050"/>
                                  </a:solidFill>
                                  <a:latin typeface="Cambria Math" panose="02040503050406030204" pitchFamily="18" charset="0"/>
                                  <a:ea typeface="Cambria Math" panose="02040503050406030204" pitchFamily="18" charset="0"/>
                                </a:rPr>
                                <m:t>2</m:t>
                              </m:r>
                            </m:sup>
                          </m:sSubSup>
                          <m:r>
                            <a:rPr lang="en-US" altLang="ja-JP" i="1">
                              <a:solidFill>
                                <a:srgbClr val="0070C0"/>
                              </a:solidFill>
                              <a:latin typeface="Cambria Math" panose="02040503050406030204" pitchFamily="18" charset="0"/>
                              <a:ea typeface="Cambria Math" panose="02040503050406030204" pitchFamily="18" charset="0"/>
                            </a:rPr>
                            <m:t>+</m:t>
                          </m:r>
                          <m:sSup>
                            <m:sSupPr>
                              <m:ctrlPr>
                                <a:rPr lang="en-US" altLang="ja-JP" i="1" smtClean="0">
                                  <a:solidFill>
                                    <a:srgbClr val="FF0000"/>
                                  </a:solidFill>
                                  <a:latin typeface="Cambria Math" panose="02040503050406030204" pitchFamily="18" charset="0"/>
                                  <a:ea typeface="Cambria Math" panose="02040503050406030204" pitchFamily="18" charset="0"/>
                                </a:rPr>
                              </m:ctrlPr>
                            </m:sSupPr>
                            <m:e>
                              <m:d>
                                <m:dPr>
                                  <m:ctrlPr>
                                    <a:rPr lang="en-US" altLang="ja-JP" i="1">
                                      <a:solidFill>
                                        <a:srgbClr val="FF0000"/>
                                      </a:solidFill>
                                      <a:latin typeface="Cambria Math" panose="02040503050406030204" pitchFamily="18" charset="0"/>
                                      <a:ea typeface="Cambria Math" panose="02040503050406030204" pitchFamily="18" charset="0"/>
                                    </a:rPr>
                                  </m:ctrlPr>
                                </m:dPr>
                                <m:e>
                                  <m:f>
                                    <m:fPr>
                                      <m:type m:val="lin"/>
                                      <m:ctrlPr>
                                        <a:rPr lang="en-US" altLang="ja-JP" i="1">
                                          <a:solidFill>
                                            <a:srgbClr val="FF0000"/>
                                          </a:solidFill>
                                          <a:latin typeface="Cambria Math" panose="02040503050406030204" pitchFamily="18" charset="0"/>
                                          <a:ea typeface="Cambria Math" panose="02040503050406030204" pitchFamily="18" charset="0"/>
                                        </a:rPr>
                                      </m:ctrlPr>
                                    </m:fPr>
                                    <m:num>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ja-JP" altLang="en-US" i="1">
                                              <a:solidFill>
                                                <a:srgbClr val="FF0000"/>
                                              </a:solidFill>
                                              <a:latin typeface="Cambria Math" panose="02040503050406030204" pitchFamily="18" charset="0"/>
                                              <a:ea typeface="Cambria Math" panose="02040503050406030204" pitchFamily="18" charset="0"/>
                                            </a:rPr>
                                            <m:t>𝜎</m:t>
                                          </m:r>
                                        </m:e>
                                        <m:sub>
                                          <m:r>
                                            <a:rPr lang="en-US" altLang="ja-JP" i="1">
                                              <a:solidFill>
                                                <a:srgbClr val="FF0000"/>
                                              </a:solidFill>
                                              <a:latin typeface="Cambria Math" panose="02040503050406030204" pitchFamily="18" charset="0"/>
                                              <a:ea typeface="Cambria Math" panose="02040503050406030204" pitchFamily="18" charset="0"/>
                                            </a:rPr>
                                            <m:t>𝑧</m:t>
                                          </m:r>
                                        </m:sub>
                                      </m:sSub>
                                    </m:num>
                                    <m:den>
                                      <m:r>
                                        <a:rPr lang="en-US" altLang="ja-JP" i="1">
                                          <a:solidFill>
                                            <a:srgbClr val="FF0000"/>
                                          </a:solidFill>
                                          <a:latin typeface="Cambria Math" panose="02040503050406030204" pitchFamily="18" charset="0"/>
                                          <a:ea typeface="Cambria Math" panose="02040503050406030204" pitchFamily="18" charset="0"/>
                                        </a:rPr>
                                        <m:t>𝑐</m:t>
                                      </m:r>
                                    </m:den>
                                  </m:f>
                                </m:e>
                              </m:d>
                            </m:e>
                            <m:sup>
                              <m:r>
                                <a:rPr lang="en-US" altLang="ja-JP" i="1">
                                  <a:solidFill>
                                    <a:srgbClr val="FF0000"/>
                                  </a:solidFill>
                                  <a:latin typeface="Cambria Math" panose="02040503050406030204" pitchFamily="18" charset="0"/>
                                  <a:ea typeface="Cambria Math" panose="02040503050406030204" pitchFamily="18" charset="0"/>
                                </a:rPr>
                                <m:t>2</m:t>
                              </m:r>
                            </m:sup>
                          </m:sSup>
                        </m:den>
                      </m:f>
                      <m:r>
                        <a:rPr lang="ja-JP" altLang="en-US" i="1">
                          <a:latin typeface="Cambria Math" panose="02040503050406030204" pitchFamily="18" charset="0"/>
                          <a:ea typeface="Cambria Math" panose="02040503050406030204" pitchFamily="18" charset="0"/>
                        </a:rPr>
                        <m:t>･</m:t>
                      </m:r>
                      <m:f>
                        <m:fPr>
                          <m:ctrlPr>
                            <a:rPr lang="en-US" altLang="ja-JP" i="1">
                              <a:solidFill>
                                <a:srgbClr val="FF0000"/>
                              </a:solidFill>
                              <a:latin typeface="Cambria Math" panose="02040503050406030204" pitchFamily="18" charset="0"/>
                              <a:ea typeface="Cambria Math" panose="02040503050406030204" pitchFamily="18" charset="0"/>
                            </a:rPr>
                          </m:ctrlPr>
                        </m:fPr>
                        <m:num>
                          <m:r>
                            <a:rPr lang="en-US" altLang="ja-JP" i="1">
                              <a:solidFill>
                                <a:srgbClr val="FF0000"/>
                              </a:solidFill>
                              <a:latin typeface="Cambria Math" panose="02040503050406030204" pitchFamily="18" charset="0"/>
                              <a:ea typeface="Cambria Math" panose="02040503050406030204" pitchFamily="18" charset="0"/>
                            </a:rPr>
                            <m:t>1</m:t>
                          </m:r>
                        </m:num>
                        <m:den>
                          <m:r>
                            <a:rPr lang="en-US" altLang="ja-JP" i="1">
                              <a:solidFill>
                                <a:srgbClr val="FF0000"/>
                              </a:solidFill>
                              <a:latin typeface="Cambria Math" panose="02040503050406030204" pitchFamily="18" charset="0"/>
                              <a:ea typeface="Cambria Math" panose="02040503050406030204" pitchFamily="18" charset="0"/>
                            </a:rPr>
                            <m:t>𝑐</m:t>
                          </m:r>
                        </m:den>
                      </m:f>
                      <m:r>
                        <a:rPr lang="ja-JP" altLang="en-US"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m:t>
                      </m:r>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𝑧</m:t>
                          </m:r>
                        </m:e>
                        <m:sub>
                          <m:r>
                            <a:rPr lang="en-US" altLang="ja-JP" i="1">
                              <a:solidFill>
                                <a:srgbClr val="FF0000"/>
                              </a:solidFill>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r>
                        <a:rPr lang="en-US" altLang="ja-JP" i="1">
                          <a:solidFill>
                            <a:srgbClr val="00B050"/>
                          </a:solidFill>
                          <a:latin typeface="Cambria Math" panose="02040503050406030204" pitchFamily="18" charset="0"/>
                          <a:ea typeface="Cambria Math" panose="02040503050406030204" pitchFamily="18" charset="0"/>
                        </a:rPr>
                        <m:t>𝑐</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i="1">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121" name="テキスト ボックス 120"/>
              <p:cNvSpPr txBox="1">
                <a:spLocks noRot="1" noChangeAspect="1" noMove="1" noResize="1" noEditPoints="1" noAdjustHandles="1" noChangeArrowheads="1" noChangeShapeType="1" noTextEdit="1"/>
              </p:cNvSpPr>
              <p:nvPr/>
            </p:nvSpPr>
            <p:spPr>
              <a:xfrm>
                <a:off x="535013" y="5002237"/>
                <a:ext cx="3688992" cy="726289"/>
              </a:xfrm>
              <a:prstGeom prst="rect">
                <a:avLst/>
              </a:prstGeom>
              <a:blipFill rotWithShape="0">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2" name="テキスト ボックス 121"/>
              <p:cNvSpPr txBox="1"/>
              <p:nvPr/>
            </p:nvSpPr>
            <p:spPr>
              <a:xfrm>
                <a:off x="338582" y="3212322"/>
                <a:ext cx="21775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0070C0"/>
                              </a:solidFill>
                              <a:latin typeface="Cambria Math" panose="02040503050406030204" pitchFamily="18" charset="0"/>
                              <a:ea typeface="Cambria Math" panose="02040503050406030204" pitchFamily="18" charset="0"/>
                            </a:rPr>
                          </m:ctrlPr>
                        </m:sSubPr>
                        <m:e>
                          <m:acc>
                            <m:accPr>
                              <m:chr m:val="̂"/>
                              <m:ctrlPr>
                                <a:rPr lang="ja-JP" altLang="en-US" i="1">
                                  <a:solidFill>
                                    <a:srgbClr val="0070C0"/>
                                  </a:solidFill>
                                  <a:latin typeface="Cambria Math" panose="02040503050406030204" pitchFamily="18" charset="0"/>
                                  <a:ea typeface="Cambria Math" panose="02040503050406030204" pitchFamily="18" charset="0"/>
                                </a:rPr>
                              </m:ctrlPr>
                            </m:accPr>
                            <m:e>
                              <m:r>
                                <a:rPr lang="en-US" altLang="ja-JP" i="1">
                                  <a:solidFill>
                                    <a:srgbClr val="0070C0"/>
                                  </a:solidFill>
                                  <a:latin typeface="Cambria Math" panose="02040503050406030204" pitchFamily="18" charset="0"/>
                                  <a:ea typeface="Cambria Math" panose="02040503050406030204" pitchFamily="18" charset="0"/>
                                </a:rPr>
                                <m:t>𝑥</m:t>
                              </m:r>
                            </m:e>
                          </m:acc>
                        </m:e>
                        <m:sub>
                          <m:r>
                            <a:rPr lang="en-US" altLang="ja-JP" i="1">
                              <a:solidFill>
                                <a:srgbClr val="0070C0"/>
                              </a:solidFill>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i="1">
                          <a:latin typeface="Cambria Math" panose="02040503050406030204" pitchFamily="18" charset="0"/>
                          <a:ea typeface="Cambria Math" panose="02040503050406030204" pitchFamily="18" charset="0"/>
                        </a:rPr>
                        <m:t>+</m:t>
                      </m:r>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en-US" altLang="ja-JP" i="1">
                              <a:solidFill>
                                <a:srgbClr val="7030A0"/>
                              </a:solidFill>
                              <a:latin typeface="Cambria Math" panose="02040503050406030204" pitchFamily="18" charset="0"/>
                              <a:ea typeface="Cambria Math" panose="02040503050406030204" pitchFamily="18" charset="0"/>
                            </a:rPr>
                            <m:t>𝑘</m:t>
                          </m:r>
                        </m:e>
                        <m:sub>
                          <m:r>
                            <a:rPr lang="en-US" altLang="ja-JP" i="1">
                              <a:solidFill>
                                <a:srgbClr val="7030A0"/>
                              </a:solidFill>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𝑧</m:t>
                          </m:r>
                        </m:e>
                        <m:sub>
                          <m:r>
                            <a:rPr lang="en-US" altLang="ja-JP" i="1">
                              <a:solidFill>
                                <a:srgbClr val="FF0000"/>
                              </a:solidFill>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sSub>
                        <m:sSubPr>
                          <m:ctrlPr>
                            <a:rPr lang="en-US" altLang="ja-JP" i="1">
                              <a:solidFill>
                                <a:srgbClr val="00B050"/>
                              </a:solidFill>
                              <a:latin typeface="Cambria Math" panose="02040503050406030204" pitchFamily="18" charset="0"/>
                              <a:ea typeface="Cambria Math" panose="02040503050406030204" pitchFamily="18" charset="0"/>
                            </a:rPr>
                          </m:ctrlPr>
                        </m:sSubPr>
                        <m:e>
                          <m:acc>
                            <m:accPr>
                              <m:chr m:val="̂"/>
                              <m:ctrlPr>
                                <a:rPr lang="en-US" altLang="ja-JP" i="1">
                                  <a:solidFill>
                                    <a:srgbClr val="00B050"/>
                                  </a:solidFill>
                                  <a:latin typeface="Cambria Math" panose="02040503050406030204" pitchFamily="18" charset="0"/>
                                </a:rPr>
                              </m:ctrlPr>
                            </m:accPr>
                            <m:e>
                              <m:r>
                                <a:rPr lang="en-US" altLang="ja-JP" i="1">
                                  <a:solidFill>
                                    <a:srgbClr val="00B050"/>
                                  </a:solidFill>
                                  <a:latin typeface="Cambria Math" panose="02040503050406030204" pitchFamily="18" charset="0"/>
                                </a:rPr>
                                <m:t>𝑧</m:t>
                              </m:r>
                            </m:e>
                          </m:acc>
                        </m:e>
                        <m:sub>
                          <m:r>
                            <a:rPr lang="en-US" altLang="ja-JP" i="1">
                              <a:solidFill>
                                <a:srgbClr val="00B050"/>
                              </a:solidFill>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122" name="テキスト ボックス 121"/>
              <p:cNvSpPr txBox="1">
                <a:spLocks noRot="1" noChangeAspect="1" noMove="1" noResize="1" noEditPoints="1" noAdjustHandles="1" noChangeArrowheads="1" noChangeShapeType="1" noTextEdit="1"/>
              </p:cNvSpPr>
              <p:nvPr/>
            </p:nvSpPr>
            <p:spPr>
              <a:xfrm>
                <a:off x="338582" y="3212322"/>
                <a:ext cx="2177584" cy="276999"/>
              </a:xfrm>
              <a:prstGeom prst="rect">
                <a:avLst/>
              </a:prstGeom>
              <a:blipFill rotWithShape="0">
                <a:blip r:embed="rId17"/>
                <a:stretch>
                  <a:fillRect l="-1120" t="-26667" r="-6162" b="-3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5" name="テキスト ボックス 124"/>
              <p:cNvSpPr txBox="1"/>
              <p:nvPr/>
            </p:nvSpPr>
            <p:spPr>
              <a:xfrm>
                <a:off x="8765865" y="710122"/>
                <a:ext cx="3628369" cy="6126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m:t>
                      </m:r>
                      <m:f>
                        <m:fPr>
                          <m:ctrlPr>
                            <a:rPr lang="en-US" altLang="ja-JP" i="1" smtClean="0">
                              <a:solidFill>
                                <a:srgbClr val="7030A0"/>
                              </a:solidFill>
                              <a:latin typeface="Cambria Math" panose="02040503050406030204" pitchFamily="18" charset="0"/>
                              <a:ea typeface="Cambria Math" panose="02040503050406030204" pitchFamily="18" charset="0"/>
                            </a:rPr>
                          </m:ctrlPr>
                        </m:fPr>
                        <m:num>
                          <m:sSubSup>
                            <m:sSubSupPr>
                              <m:ctrlPr>
                                <a:rPr lang="en-US" altLang="ja-JP" i="1" smtClean="0">
                                  <a:solidFill>
                                    <a:srgbClr val="7030A0"/>
                                  </a:solidFill>
                                  <a:latin typeface="Cambria Math" panose="02040503050406030204" pitchFamily="18" charset="0"/>
                                  <a:ea typeface="Cambria Math" panose="02040503050406030204" pitchFamily="18" charset="0"/>
                                </a:rPr>
                              </m:ctrlPr>
                            </m:sSubSupPr>
                            <m:e>
                              <m:r>
                                <a:rPr lang="ja-JP" altLang="en-US" i="1">
                                  <a:solidFill>
                                    <a:srgbClr val="7030A0"/>
                                  </a:solidFill>
                                  <a:latin typeface="Cambria Math" panose="02040503050406030204" pitchFamily="18" charset="0"/>
                                  <a:ea typeface="Cambria Math" panose="02040503050406030204" pitchFamily="18" charset="0"/>
                                </a:rPr>
                                <m:t>𝜎</m:t>
                              </m:r>
                            </m:e>
                            <m:sub>
                              <m:r>
                                <a:rPr lang="en-US" altLang="ja-JP" b="0" i="1" smtClean="0">
                                  <a:solidFill>
                                    <a:srgbClr val="7030A0"/>
                                  </a:solidFill>
                                  <a:latin typeface="Cambria Math" panose="02040503050406030204" pitchFamily="18" charset="0"/>
                                  <a:ea typeface="Cambria Math" panose="02040503050406030204" pitchFamily="18" charset="0"/>
                                </a:rPr>
                                <m:t>𝑧</m:t>
                              </m:r>
                            </m:sub>
                            <m:sup>
                              <m:r>
                                <a:rPr lang="en-US" altLang="ja-JP" b="0" i="1" smtClean="0">
                                  <a:solidFill>
                                    <a:srgbClr val="7030A0"/>
                                  </a:solidFill>
                                  <a:latin typeface="Cambria Math" panose="02040503050406030204" pitchFamily="18" charset="0"/>
                                  <a:ea typeface="Cambria Math" panose="02040503050406030204" pitchFamily="18" charset="0"/>
                                </a:rPr>
                                <m:t>−</m:t>
                              </m:r>
                              <m:r>
                                <a:rPr lang="en-US" altLang="ja-JP" i="1">
                                  <a:solidFill>
                                    <a:srgbClr val="7030A0"/>
                                  </a:solidFill>
                                  <a:latin typeface="Cambria Math" panose="02040503050406030204" pitchFamily="18" charset="0"/>
                                  <a:ea typeface="Cambria Math" panose="02040503050406030204" pitchFamily="18" charset="0"/>
                                </a:rPr>
                                <m:t>2</m:t>
                              </m:r>
                            </m:sup>
                          </m:sSubSup>
                        </m:num>
                        <m:den>
                          <m:sSubSup>
                            <m:sSubSupPr>
                              <m:ctrlPr>
                                <a:rPr lang="en-US" altLang="ja-JP" i="1" smtClean="0">
                                  <a:solidFill>
                                    <a:srgbClr val="7030A0"/>
                                  </a:solidFill>
                                  <a:latin typeface="Cambria Math" panose="02040503050406030204" pitchFamily="18" charset="0"/>
                                  <a:ea typeface="Cambria Math" panose="02040503050406030204" pitchFamily="18" charset="0"/>
                                </a:rPr>
                              </m:ctrlPr>
                            </m:sSubSupPr>
                            <m:e>
                              <m:r>
                                <a:rPr lang="ja-JP" altLang="en-US" i="1">
                                  <a:solidFill>
                                    <a:srgbClr val="7030A0"/>
                                  </a:solidFill>
                                  <a:latin typeface="Cambria Math" panose="02040503050406030204" pitchFamily="18" charset="0"/>
                                  <a:ea typeface="Cambria Math" panose="02040503050406030204" pitchFamily="18" charset="0"/>
                                </a:rPr>
                                <m:t>𝜎</m:t>
                              </m:r>
                            </m:e>
                            <m:sub>
                              <m:r>
                                <a:rPr lang="en-US" altLang="ja-JP" i="1">
                                  <a:solidFill>
                                    <a:srgbClr val="7030A0"/>
                                  </a:solidFill>
                                  <a:latin typeface="Cambria Math" panose="02040503050406030204" pitchFamily="18" charset="0"/>
                                  <a:ea typeface="Cambria Math" panose="02040503050406030204" pitchFamily="18" charset="0"/>
                                </a:rPr>
                                <m:t>𝑥</m:t>
                              </m:r>
                            </m:sub>
                            <m:sup>
                              <m:r>
                                <a:rPr lang="en-US" altLang="ja-JP" i="1">
                                  <a:solidFill>
                                    <a:srgbClr val="7030A0"/>
                                  </a:solidFill>
                                  <a:latin typeface="Cambria Math" panose="02040503050406030204" pitchFamily="18" charset="0"/>
                                  <a:ea typeface="Cambria Math" panose="02040503050406030204" pitchFamily="18" charset="0"/>
                                </a:rPr>
                                <m:t>−2</m:t>
                              </m:r>
                            </m:sup>
                          </m:sSubSup>
                          <m:r>
                            <a:rPr lang="en-US" altLang="ja-JP" i="1">
                              <a:solidFill>
                                <a:srgbClr val="7030A0"/>
                              </a:solidFill>
                              <a:latin typeface="Cambria Math" panose="02040503050406030204" pitchFamily="18" charset="0"/>
                              <a:ea typeface="Cambria Math" panose="02040503050406030204" pitchFamily="18" charset="0"/>
                            </a:rPr>
                            <m:t>+</m:t>
                          </m:r>
                          <m:sSup>
                            <m:sSupPr>
                              <m:ctrlPr>
                                <a:rPr lang="en-US" altLang="ja-JP" i="1">
                                  <a:solidFill>
                                    <a:srgbClr val="7030A0"/>
                                  </a:solidFill>
                                  <a:latin typeface="Cambria Math" panose="02040503050406030204" pitchFamily="18" charset="0"/>
                                  <a:ea typeface="Cambria Math" panose="02040503050406030204" pitchFamily="18" charset="0"/>
                                </a:rPr>
                              </m:ctrlPr>
                            </m:sSupPr>
                            <m:e>
                              <m:d>
                                <m:dPr>
                                  <m:ctrlPr>
                                    <a:rPr lang="en-US" altLang="ja-JP" i="1">
                                      <a:solidFill>
                                        <a:srgbClr val="7030A0"/>
                                      </a:solidFill>
                                      <a:latin typeface="Cambria Math" panose="02040503050406030204" pitchFamily="18" charset="0"/>
                                      <a:ea typeface="Cambria Math" panose="02040503050406030204" pitchFamily="18" charset="0"/>
                                    </a:rPr>
                                  </m:ctrlPr>
                                </m:dPr>
                                <m:e>
                                  <m:f>
                                    <m:fPr>
                                      <m:type m:val="lin"/>
                                      <m:ctrlPr>
                                        <a:rPr lang="en-US" altLang="ja-JP" i="1">
                                          <a:solidFill>
                                            <a:srgbClr val="7030A0"/>
                                          </a:solidFill>
                                          <a:latin typeface="Cambria Math" panose="02040503050406030204" pitchFamily="18" charset="0"/>
                                          <a:ea typeface="Cambria Math" panose="02040503050406030204" pitchFamily="18" charset="0"/>
                                        </a:rPr>
                                      </m:ctrlPr>
                                    </m:fPr>
                                    <m:num>
                                      <m:sSub>
                                        <m:sSubPr>
                                          <m:ctrlPr>
                                            <a:rPr lang="en-US" altLang="ja-JP" i="1">
                                              <a:solidFill>
                                                <a:srgbClr val="7030A0"/>
                                              </a:solidFill>
                                              <a:latin typeface="Cambria Math" panose="02040503050406030204" pitchFamily="18" charset="0"/>
                                              <a:ea typeface="Cambria Math" panose="02040503050406030204" pitchFamily="18" charset="0"/>
                                            </a:rPr>
                                          </m:ctrlPr>
                                        </m:sSubPr>
                                        <m:e>
                                          <m:r>
                                            <a:rPr lang="ja-JP" altLang="en-US" i="1">
                                              <a:solidFill>
                                                <a:srgbClr val="7030A0"/>
                                              </a:solidFill>
                                              <a:latin typeface="Cambria Math" panose="02040503050406030204" pitchFamily="18" charset="0"/>
                                              <a:ea typeface="Cambria Math" panose="02040503050406030204" pitchFamily="18" charset="0"/>
                                            </a:rPr>
                                            <m:t>𝜎</m:t>
                                          </m:r>
                                        </m:e>
                                        <m:sub>
                                          <m:r>
                                            <a:rPr lang="en-US" altLang="ja-JP" i="1">
                                              <a:solidFill>
                                                <a:srgbClr val="7030A0"/>
                                              </a:solidFill>
                                              <a:latin typeface="Cambria Math" panose="02040503050406030204" pitchFamily="18" charset="0"/>
                                              <a:ea typeface="Cambria Math" panose="02040503050406030204" pitchFamily="18" charset="0"/>
                                            </a:rPr>
                                            <m:t>𝑧</m:t>
                                          </m:r>
                                        </m:sub>
                                      </m:sSub>
                                    </m:num>
                                    <m:den>
                                      <m:r>
                                        <a:rPr lang="en-US" altLang="ja-JP" i="1">
                                          <a:solidFill>
                                            <a:srgbClr val="7030A0"/>
                                          </a:solidFill>
                                          <a:latin typeface="Cambria Math" panose="02040503050406030204" pitchFamily="18" charset="0"/>
                                          <a:ea typeface="Cambria Math" panose="02040503050406030204" pitchFamily="18" charset="0"/>
                                        </a:rPr>
                                        <m:t>𝑐</m:t>
                                      </m:r>
                                    </m:den>
                                  </m:f>
                                </m:e>
                              </m:d>
                            </m:e>
                            <m:sup>
                              <m:r>
                                <a:rPr lang="en-US" altLang="ja-JP" i="1">
                                  <a:solidFill>
                                    <a:srgbClr val="7030A0"/>
                                  </a:solidFill>
                                  <a:latin typeface="Cambria Math" panose="02040503050406030204" pitchFamily="18" charset="0"/>
                                  <a:ea typeface="Cambria Math" panose="02040503050406030204" pitchFamily="18" charset="0"/>
                                </a:rPr>
                                <m:t>−2</m:t>
                              </m:r>
                            </m:sup>
                          </m:sSup>
                        </m:den>
                      </m:f>
                      <m:r>
                        <a:rPr lang="en-US" altLang="ja-JP" i="1" smtClean="0">
                          <a:solidFill>
                            <a:srgbClr val="FF0000"/>
                          </a:solidFill>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m:t>
                      </m:r>
                      <m:sSub>
                        <m:sSubPr>
                          <m:ctrlPr>
                            <a:rPr lang="en-US" altLang="ja-JP" i="1" smtClean="0">
                              <a:solidFill>
                                <a:srgbClr val="FF0000"/>
                              </a:solidFill>
                              <a:latin typeface="Cambria Math" panose="02040503050406030204" pitchFamily="18" charset="0"/>
                              <a:ea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𝑧</m:t>
                          </m:r>
                        </m:e>
                        <m:sub>
                          <m:r>
                            <a:rPr lang="en-US" altLang="ja-JP" i="1">
                              <a:solidFill>
                                <a:srgbClr val="FF0000"/>
                              </a:solidFill>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r>
                        <a:rPr lang="en-US" altLang="ja-JP" b="0" i="1" smtClean="0">
                          <a:solidFill>
                            <a:srgbClr val="00B050"/>
                          </a:solidFill>
                          <a:latin typeface="Cambria Math" panose="02040503050406030204" pitchFamily="18" charset="0"/>
                          <a:ea typeface="Cambria Math" panose="02040503050406030204" pitchFamily="18" charset="0"/>
                        </a:rPr>
                        <m:t>𝑐</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i="1">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125" name="テキスト ボックス 124"/>
              <p:cNvSpPr txBox="1">
                <a:spLocks noRot="1" noChangeAspect="1" noMove="1" noResize="1" noEditPoints="1" noAdjustHandles="1" noChangeArrowheads="1" noChangeShapeType="1" noTextEdit="1"/>
              </p:cNvSpPr>
              <p:nvPr/>
            </p:nvSpPr>
            <p:spPr>
              <a:xfrm>
                <a:off x="8765865" y="710122"/>
                <a:ext cx="3628369" cy="612604"/>
              </a:xfrm>
              <a:prstGeom prst="rect">
                <a:avLst/>
              </a:prstGeom>
              <a:blipFill rotWithShape="0">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6" name="テキスト ボックス 125"/>
              <p:cNvSpPr txBox="1"/>
              <p:nvPr/>
            </p:nvSpPr>
            <p:spPr>
              <a:xfrm>
                <a:off x="1264571" y="6945818"/>
                <a:ext cx="1059585" cy="430887"/>
              </a:xfrm>
              <a:prstGeom prst="rect">
                <a:avLst/>
              </a:prstGeom>
              <a:noFill/>
            </p:spPr>
            <p:txBody>
              <a:bodyPr wrap="none" lIns="0" tIns="0" rIns="0" bIns="0" rtlCol="0">
                <a:spAutoFit/>
              </a:bodyPr>
              <a:lstStyle/>
              <a:p>
                <a:r>
                  <a:rPr lang="ja-JP" altLang="en-US" sz="1400" dirty="0" smtClean="0">
                    <a:solidFill>
                      <a:srgbClr val="0070C0"/>
                    </a:solidFill>
                    <a:latin typeface="+mn-ea"/>
                  </a:rPr>
                  <a:t>状態空間での</a:t>
                </a:r>
                <a:endParaRPr lang="en-US" altLang="ja-JP" sz="1400" dirty="0" smtClean="0">
                  <a:solidFill>
                    <a:srgbClr val="0070C0"/>
                  </a:solidFill>
                  <a:latin typeface="+mn-ea"/>
                </a:endParaRPr>
              </a:p>
              <a:p>
                <a:r>
                  <a:rPr lang="ja-JP" altLang="en-US" sz="1400" dirty="0" smtClean="0">
                    <a:solidFill>
                      <a:srgbClr val="0070C0"/>
                    </a:solidFill>
                    <a:latin typeface="+mn-ea"/>
                  </a:rPr>
                  <a:t>修正ゲイン </a:t>
                </a:r>
                <a14:m>
                  <m:oMath xmlns:m="http://schemas.openxmlformats.org/officeDocument/2006/math">
                    <m:r>
                      <a:rPr lang="en-US" altLang="ja-JP" sz="1400" b="0" i="1" smtClean="0">
                        <a:solidFill>
                          <a:srgbClr val="0070C0"/>
                        </a:solidFill>
                        <a:latin typeface="Cambria Math" panose="02040503050406030204" pitchFamily="18" charset="0"/>
                      </a:rPr>
                      <m:t>𝑘</m:t>
                    </m:r>
                    <m:r>
                      <a:rPr lang="en-US" altLang="ja-JP" sz="1400" b="0" i="1" smtClean="0">
                        <a:solidFill>
                          <a:srgbClr val="0070C0"/>
                        </a:solidFill>
                        <a:latin typeface="Cambria Math" panose="02040503050406030204" pitchFamily="18" charset="0"/>
                      </a:rPr>
                      <m:t>′</m:t>
                    </m:r>
                  </m:oMath>
                </a14:m>
                <a:endParaRPr kumimoji="1" lang="ja-JP" altLang="en-US" sz="1400" dirty="0">
                  <a:solidFill>
                    <a:srgbClr val="0070C0"/>
                  </a:solidFill>
                </a:endParaRPr>
              </a:p>
            </p:txBody>
          </p:sp>
        </mc:Choice>
        <mc:Fallback xmlns="">
          <p:sp>
            <p:nvSpPr>
              <p:cNvPr id="126" name="テキスト ボックス 125"/>
              <p:cNvSpPr txBox="1">
                <a:spLocks noRot="1" noChangeAspect="1" noMove="1" noResize="1" noEditPoints="1" noAdjustHandles="1" noChangeArrowheads="1" noChangeShapeType="1" noTextEdit="1"/>
              </p:cNvSpPr>
              <p:nvPr/>
            </p:nvSpPr>
            <p:spPr>
              <a:xfrm>
                <a:off x="1264571" y="6945818"/>
                <a:ext cx="1059585" cy="430887"/>
              </a:xfrm>
              <a:prstGeom prst="rect">
                <a:avLst/>
              </a:prstGeom>
              <a:blipFill rotWithShape="0">
                <a:blip r:embed="rId19"/>
                <a:stretch>
                  <a:fillRect l="-10345" t="-12676" r="-8621" b="-21127"/>
                </a:stretch>
              </a:blipFill>
            </p:spPr>
            <p:txBody>
              <a:bodyPr/>
              <a:lstStyle/>
              <a:p>
                <a:r>
                  <a:rPr lang="ja-JP" altLang="en-US">
                    <a:noFill/>
                  </a:rPr>
                  <a:t> </a:t>
                </a:r>
              </a:p>
            </p:txBody>
          </p:sp>
        </mc:Fallback>
      </mc:AlternateContent>
      <p:sp>
        <p:nvSpPr>
          <p:cNvPr id="5" name="テキスト ボックス 4"/>
          <p:cNvSpPr txBox="1"/>
          <p:nvPr/>
        </p:nvSpPr>
        <p:spPr>
          <a:xfrm>
            <a:off x="2456276" y="5844018"/>
            <a:ext cx="649480" cy="307777"/>
          </a:xfrm>
          <a:prstGeom prst="rect">
            <a:avLst/>
          </a:prstGeom>
          <a:noFill/>
        </p:spPr>
        <p:txBody>
          <a:bodyPr wrap="square" rtlCol="0">
            <a:spAutoFit/>
          </a:bodyPr>
          <a:lstStyle/>
          <a:p>
            <a:r>
              <a:rPr lang="ja-JP" altLang="en-US" sz="1400" dirty="0"/>
              <a:t>写像</a:t>
            </a:r>
            <a:endParaRPr kumimoji="1" lang="ja-JP" altLang="en-US" sz="1400" dirty="0"/>
          </a:p>
        </p:txBody>
      </p:sp>
      <p:sp>
        <p:nvSpPr>
          <p:cNvPr id="127" name="テキスト ボックス 126"/>
          <p:cNvSpPr txBox="1"/>
          <p:nvPr/>
        </p:nvSpPr>
        <p:spPr>
          <a:xfrm>
            <a:off x="3085491" y="5843814"/>
            <a:ext cx="1263099" cy="307777"/>
          </a:xfrm>
          <a:prstGeom prst="rect">
            <a:avLst/>
          </a:prstGeom>
          <a:noFill/>
        </p:spPr>
        <p:txBody>
          <a:bodyPr wrap="square" rtlCol="0">
            <a:spAutoFit/>
          </a:bodyPr>
          <a:lstStyle/>
          <a:p>
            <a:r>
              <a:rPr kumimoji="1" lang="ja-JP" altLang="en-US" sz="1400" dirty="0" smtClean="0"/>
              <a:t>イノベーション</a:t>
            </a:r>
            <a:endParaRPr kumimoji="1" lang="ja-JP" altLang="en-US" sz="1400" dirty="0"/>
          </a:p>
        </p:txBody>
      </p:sp>
      <p:cxnSp>
        <p:nvCxnSpPr>
          <p:cNvPr id="8" name="直線矢印コネクタ 7"/>
          <p:cNvCxnSpPr>
            <a:stCxn id="127" idx="0"/>
          </p:cNvCxnSpPr>
          <p:nvPr/>
        </p:nvCxnSpPr>
        <p:spPr>
          <a:xfrm flipH="1" flipV="1">
            <a:off x="3627526" y="5499585"/>
            <a:ext cx="89515" cy="3442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5" idx="0"/>
          </p:cNvCxnSpPr>
          <p:nvPr/>
        </p:nvCxnSpPr>
        <p:spPr>
          <a:xfrm flipV="1">
            <a:off x="2781016" y="5620782"/>
            <a:ext cx="31627" cy="2232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126" idx="0"/>
          </p:cNvCxnSpPr>
          <p:nvPr/>
        </p:nvCxnSpPr>
        <p:spPr>
          <a:xfrm flipV="1">
            <a:off x="1794364" y="6687668"/>
            <a:ext cx="0" cy="2160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8" name="テキスト ボックス 127"/>
          <p:cNvSpPr txBox="1"/>
          <p:nvPr/>
        </p:nvSpPr>
        <p:spPr>
          <a:xfrm>
            <a:off x="2754817" y="61282"/>
            <a:ext cx="934166" cy="307777"/>
          </a:xfrm>
          <a:prstGeom prst="rect">
            <a:avLst/>
          </a:prstGeom>
          <a:solidFill>
            <a:schemeClr val="bg1"/>
          </a:solidFill>
          <a:ln>
            <a:solidFill>
              <a:schemeClr val="tx1"/>
            </a:solidFill>
          </a:ln>
        </p:spPr>
        <p:txBody>
          <a:bodyPr wrap="square" rtlCol="0">
            <a:spAutoFit/>
          </a:bodyPr>
          <a:lstStyle/>
          <a:p>
            <a:pPr algn="ctr"/>
            <a:r>
              <a:rPr lang="ja-JP" altLang="en-US" sz="1400" dirty="0"/>
              <a:t>状態</a:t>
            </a:r>
            <a:r>
              <a:rPr kumimoji="1" lang="ja-JP" altLang="en-US" sz="1400" dirty="0" smtClean="0"/>
              <a:t>空間</a:t>
            </a:r>
            <a:endParaRPr kumimoji="1" lang="ja-JP" altLang="en-US" sz="1400" dirty="0"/>
          </a:p>
        </p:txBody>
      </p:sp>
      <p:sp>
        <p:nvSpPr>
          <p:cNvPr id="129" name="テキスト ボックス 128"/>
          <p:cNvSpPr txBox="1"/>
          <p:nvPr/>
        </p:nvSpPr>
        <p:spPr>
          <a:xfrm>
            <a:off x="7635929" y="59545"/>
            <a:ext cx="934166" cy="307777"/>
          </a:xfrm>
          <a:prstGeom prst="rect">
            <a:avLst/>
          </a:prstGeom>
          <a:solidFill>
            <a:schemeClr val="bg1"/>
          </a:solidFill>
          <a:ln>
            <a:solidFill>
              <a:schemeClr val="tx1"/>
            </a:solidFill>
          </a:ln>
        </p:spPr>
        <p:txBody>
          <a:bodyPr wrap="square" rtlCol="0">
            <a:spAutoFit/>
          </a:bodyPr>
          <a:lstStyle/>
          <a:p>
            <a:pPr algn="ctr"/>
            <a:r>
              <a:rPr lang="ja-JP" altLang="en-US" sz="1400" dirty="0"/>
              <a:t>観測</a:t>
            </a:r>
            <a:r>
              <a:rPr kumimoji="1" lang="ja-JP" altLang="en-US" sz="1400" dirty="0" smtClean="0"/>
              <a:t>空間</a:t>
            </a:r>
            <a:endParaRPr kumimoji="1" lang="ja-JP" altLang="en-US" sz="1400" dirty="0"/>
          </a:p>
        </p:txBody>
      </p:sp>
      <mc:AlternateContent xmlns:mc="http://schemas.openxmlformats.org/markup-compatibility/2006" xmlns:a14="http://schemas.microsoft.com/office/drawing/2010/main">
        <mc:Choice Requires="a14">
          <p:sp>
            <p:nvSpPr>
              <p:cNvPr id="130" name="テキスト ボックス 129"/>
              <p:cNvSpPr txBox="1"/>
              <p:nvPr/>
            </p:nvSpPr>
            <p:spPr>
              <a:xfrm>
                <a:off x="9430997" y="4702060"/>
                <a:ext cx="2045496" cy="3447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i="1" smtClean="0">
                              <a:solidFill>
                                <a:srgbClr val="0070C0"/>
                              </a:solidFill>
                              <a:latin typeface="Cambria Math" panose="02040503050406030204" pitchFamily="18" charset="0"/>
                              <a:ea typeface="Cambria Math" panose="02040503050406030204" pitchFamily="18" charset="0"/>
                            </a:rPr>
                          </m:ctrlPr>
                        </m:sSubSupPr>
                        <m:e>
                          <m:r>
                            <a:rPr lang="ja-JP" altLang="en-US" i="1">
                              <a:solidFill>
                                <a:srgbClr val="0070C0"/>
                              </a:solidFill>
                              <a:latin typeface="Cambria Math" panose="02040503050406030204" pitchFamily="18" charset="0"/>
                              <a:ea typeface="Cambria Math" panose="02040503050406030204" pitchFamily="18" charset="0"/>
                            </a:rPr>
                            <m:t>𝜎</m:t>
                          </m:r>
                        </m:e>
                        <m:sub>
                          <m:sSub>
                            <m:sSubPr>
                              <m:ctrlPr>
                                <a:rPr lang="en-US" altLang="ja-JP" i="1">
                                  <a:solidFill>
                                    <a:srgbClr val="0070C0"/>
                                  </a:solidFill>
                                  <a:latin typeface="Cambria Math" panose="02040503050406030204" pitchFamily="18" charset="0"/>
                                  <a:ea typeface="Cambria Math" panose="02040503050406030204" pitchFamily="18" charset="0"/>
                                </a:rPr>
                              </m:ctrlPr>
                            </m:sSubPr>
                            <m:e>
                              <m:acc>
                                <m:accPr>
                                  <m:chr m:val="̂"/>
                                  <m:ctrlPr>
                                    <a:rPr lang="ja-JP" altLang="en-US" i="1">
                                      <a:solidFill>
                                        <a:srgbClr val="0070C0"/>
                                      </a:solidFill>
                                      <a:latin typeface="Cambria Math" panose="02040503050406030204" pitchFamily="18" charset="0"/>
                                      <a:ea typeface="Cambria Math" panose="02040503050406030204" pitchFamily="18" charset="0"/>
                                    </a:rPr>
                                  </m:ctrlPr>
                                </m:accPr>
                                <m:e>
                                  <m:r>
                                    <a:rPr lang="en-US" altLang="ja-JP" i="1">
                                      <a:solidFill>
                                        <a:srgbClr val="0070C0"/>
                                      </a:solidFill>
                                      <a:latin typeface="Cambria Math" panose="02040503050406030204" pitchFamily="18" charset="0"/>
                                      <a:ea typeface="Cambria Math" panose="02040503050406030204" pitchFamily="18" charset="0"/>
                                    </a:rPr>
                                    <m:t>𝑥</m:t>
                                  </m:r>
                                </m:e>
                              </m:acc>
                            </m:e>
                            <m:sub>
                              <m:r>
                                <a:rPr lang="en-US" altLang="ja-JP" i="1">
                                  <a:solidFill>
                                    <a:srgbClr val="0070C0"/>
                                  </a:solidFill>
                                  <a:latin typeface="Cambria Math" panose="02040503050406030204" pitchFamily="18" charset="0"/>
                                  <a:ea typeface="Cambria Math" panose="02040503050406030204" pitchFamily="18" charset="0"/>
                                </a:rPr>
                                <m:t>𝑡</m:t>
                              </m:r>
                            </m:sub>
                          </m:sSub>
                        </m:sub>
                        <m:sup>
                          <m:r>
                            <a:rPr lang="en-US" altLang="ja-JP" i="1">
                              <a:solidFill>
                                <a:srgbClr val="0070C0"/>
                              </a:solidFill>
                              <a:latin typeface="Cambria Math" panose="02040503050406030204" pitchFamily="18" charset="0"/>
                              <a:ea typeface="Cambria Math" panose="02040503050406030204" pitchFamily="18" charset="0"/>
                            </a:rPr>
                            <m:t>2</m:t>
                          </m:r>
                        </m:sup>
                      </m:sSubSup>
                      <m:r>
                        <a:rPr lang="en-US" altLang="ja-JP" b="0" i="1" smtClean="0">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(1−</m:t>
                      </m:r>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en-US" altLang="ja-JP" i="1">
                              <a:solidFill>
                                <a:srgbClr val="7030A0"/>
                              </a:solidFill>
                              <a:latin typeface="Cambria Math" panose="02040503050406030204" pitchFamily="18" charset="0"/>
                              <a:ea typeface="Cambria Math" panose="02040503050406030204" pitchFamily="18" charset="0"/>
                            </a:rPr>
                            <m:t>𝑘</m:t>
                          </m:r>
                        </m:e>
                        <m:sub>
                          <m:r>
                            <a:rPr lang="en-US" altLang="ja-JP" i="1">
                              <a:solidFill>
                                <a:srgbClr val="7030A0"/>
                              </a:solidFill>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𝑐</m:t>
                      </m:r>
                      <m:r>
                        <a:rPr lang="en-US" altLang="ja-JP" i="1">
                          <a:latin typeface="Cambria Math" panose="02040503050406030204" pitchFamily="18" charset="0"/>
                          <a:ea typeface="Cambria Math" panose="02040503050406030204" pitchFamily="18" charset="0"/>
                        </a:rPr>
                        <m:t>)</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r>
                            <a:rPr lang="ja-JP" altLang="en-US" i="1">
                              <a:solidFill>
                                <a:srgbClr val="00B050"/>
                              </a:solidFill>
                              <a:latin typeface="Cambria Math" panose="02040503050406030204" pitchFamily="18" charset="0"/>
                              <a:ea typeface="Cambria Math" panose="02040503050406030204" pitchFamily="18" charset="0"/>
                            </a:rPr>
                            <m:t>𝜎</m:t>
                          </m:r>
                        </m:e>
                        <m:sub>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sub>
                        <m:sup>
                          <m:r>
                            <a:rPr lang="en-US" altLang="ja-JP" i="1">
                              <a:solidFill>
                                <a:srgbClr val="00B050"/>
                              </a:solidFill>
                              <a:latin typeface="Cambria Math" panose="02040503050406030204" pitchFamily="18" charset="0"/>
                              <a:ea typeface="Cambria Math" panose="02040503050406030204" pitchFamily="18" charset="0"/>
                            </a:rPr>
                            <m:t>2</m:t>
                          </m:r>
                        </m:sup>
                      </m:sSubSup>
                    </m:oMath>
                  </m:oMathPara>
                </a14:m>
                <a:endParaRPr lang="ja-JP" altLang="en-US" dirty="0"/>
              </a:p>
            </p:txBody>
          </p:sp>
        </mc:Choice>
        <mc:Fallback xmlns="">
          <p:sp>
            <p:nvSpPr>
              <p:cNvPr id="130" name="テキスト ボックス 129"/>
              <p:cNvSpPr txBox="1">
                <a:spLocks noRot="1" noChangeAspect="1" noMove="1" noResize="1" noEditPoints="1" noAdjustHandles="1" noChangeArrowheads="1" noChangeShapeType="1" noTextEdit="1"/>
              </p:cNvSpPr>
              <p:nvPr/>
            </p:nvSpPr>
            <p:spPr>
              <a:xfrm>
                <a:off x="9430997" y="4702060"/>
                <a:ext cx="2045496" cy="344774"/>
              </a:xfrm>
              <a:prstGeom prst="rect">
                <a:avLst/>
              </a:prstGeom>
              <a:blipFill rotWithShape="0">
                <a:blip r:embed="rId20"/>
                <a:stretch>
                  <a:fillRect r="-2083" b="-14035"/>
                </a:stretch>
              </a:blipFill>
            </p:spPr>
            <p:txBody>
              <a:bodyPr/>
              <a:lstStyle/>
              <a:p>
                <a:r>
                  <a:rPr lang="ja-JP" altLang="en-US">
                    <a:noFill/>
                  </a:rPr>
                  <a:t> </a:t>
                </a:r>
              </a:p>
            </p:txBody>
          </p:sp>
        </mc:Fallback>
      </mc:AlternateContent>
      <p:cxnSp>
        <p:nvCxnSpPr>
          <p:cNvPr id="23" name="直線矢印コネクタ 22"/>
          <p:cNvCxnSpPr/>
          <p:nvPr/>
        </p:nvCxnSpPr>
        <p:spPr>
          <a:xfrm>
            <a:off x="10768297" y="4344667"/>
            <a:ext cx="0" cy="2520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正方形/長方形 23"/>
              <p:cNvSpPr/>
              <p:nvPr/>
            </p:nvSpPr>
            <p:spPr>
              <a:xfrm>
                <a:off x="5444960" y="5453414"/>
                <a:ext cx="5050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oMath>
                  </m:oMathPara>
                </a14:m>
                <a:endParaRPr lang="ja-JP" altLang="en-US"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5444960" y="5453414"/>
                <a:ext cx="505010" cy="369332"/>
              </a:xfrm>
              <a:prstGeom prst="rect">
                <a:avLst/>
              </a:prstGeom>
              <a:blipFill rotWithShape="0">
                <a:blip r:embed="rId21"/>
                <a:stretch>
                  <a:fillRect t="-6667" r="-120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3" name="テキスト ボックス 132"/>
              <p:cNvSpPr txBox="1"/>
              <p:nvPr/>
            </p:nvSpPr>
            <p:spPr>
              <a:xfrm>
                <a:off x="297663" y="3863001"/>
                <a:ext cx="3516257" cy="7262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m:t>
                      </m:r>
                      <m:f>
                        <m:fPr>
                          <m:ctrlPr>
                            <a:rPr lang="en-US" altLang="ja-JP" i="1" smtClean="0">
                              <a:solidFill>
                                <a:srgbClr val="7030A0"/>
                              </a:solidFill>
                              <a:latin typeface="Cambria Math" panose="02040503050406030204" pitchFamily="18" charset="0"/>
                              <a:ea typeface="Cambria Math" panose="02040503050406030204" pitchFamily="18" charset="0"/>
                            </a:rPr>
                          </m:ctrlPr>
                        </m:fPr>
                        <m:num>
                          <m:r>
                            <a:rPr lang="en-US" altLang="ja-JP" b="0" i="1" smtClean="0">
                              <a:solidFill>
                                <a:srgbClr val="7030A0"/>
                              </a:solidFill>
                              <a:latin typeface="Cambria Math" panose="02040503050406030204" pitchFamily="18" charset="0"/>
                              <a:ea typeface="Cambria Math" panose="02040503050406030204" pitchFamily="18" charset="0"/>
                            </a:rPr>
                            <m:t>𝑐</m:t>
                          </m:r>
                          <m:sSubSup>
                            <m:sSubSupPr>
                              <m:ctrlPr>
                                <a:rPr lang="en-US" altLang="ja-JP" i="1">
                                  <a:solidFill>
                                    <a:srgbClr val="7030A0"/>
                                  </a:solidFill>
                                  <a:latin typeface="Cambria Math" panose="02040503050406030204" pitchFamily="18" charset="0"/>
                                  <a:ea typeface="Cambria Math" panose="02040503050406030204" pitchFamily="18" charset="0"/>
                                </a:rPr>
                              </m:ctrlPr>
                            </m:sSubSupPr>
                            <m:e>
                              <m:r>
                                <a:rPr lang="ja-JP" altLang="en-US" i="1">
                                  <a:solidFill>
                                    <a:srgbClr val="7030A0"/>
                                  </a:solidFill>
                                  <a:latin typeface="Cambria Math" panose="02040503050406030204" pitchFamily="18" charset="0"/>
                                  <a:ea typeface="Cambria Math" panose="02040503050406030204" pitchFamily="18" charset="0"/>
                                </a:rPr>
                                <m:t>𝜎</m:t>
                              </m:r>
                            </m:e>
                            <m:sub>
                              <m:sSubSup>
                                <m:sSubSupPr>
                                  <m:ctrlPr>
                                    <a:rPr lang="en-US" altLang="ja-JP" i="1">
                                      <a:solidFill>
                                        <a:srgbClr val="7030A0"/>
                                      </a:solidFill>
                                      <a:latin typeface="Cambria Math" panose="02040503050406030204" pitchFamily="18" charset="0"/>
                                      <a:ea typeface="Cambria Math" panose="02040503050406030204" pitchFamily="18" charset="0"/>
                                    </a:rPr>
                                  </m:ctrlPr>
                                </m:sSubSupPr>
                                <m:e>
                                  <m:acc>
                                    <m:accPr>
                                      <m:chr m:val="̂"/>
                                      <m:ctrlPr>
                                        <a:rPr lang="ja-JP" altLang="en-US" i="1">
                                          <a:solidFill>
                                            <a:srgbClr val="7030A0"/>
                                          </a:solidFill>
                                          <a:latin typeface="Cambria Math" panose="02040503050406030204" pitchFamily="18" charset="0"/>
                                          <a:ea typeface="Cambria Math" panose="02040503050406030204" pitchFamily="18" charset="0"/>
                                        </a:rPr>
                                      </m:ctrlPr>
                                    </m:accPr>
                                    <m:e>
                                      <m:r>
                                        <a:rPr lang="en-US" altLang="ja-JP" i="1">
                                          <a:solidFill>
                                            <a:srgbClr val="7030A0"/>
                                          </a:solidFill>
                                          <a:latin typeface="Cambria Math" panose="02040503050406030204" pitchFamily="18" charset="0"/>
                                          <a:ea typeface="Cambria Math" panose="02040503050406030204" pitchFamily="18" charset="0"/>
                                        </a:rPr>
                                        <m:t>𝑥</m:t>
                                      </m:r>
                                    </m:e>
                                  </m:acc>
                                </m:e>
                                <m:sub>
                                  <m:r>
                                    <a:rPr lang="en-US" altLang="ja-JP" i="1">
                                      <a:solidFill>
                                        <a:srgbClr val="7030A0"/>
                                      </a:solidFill>
                                      <a:latin typeface="Cambria Math" panose="02040503050406030204" pitchFamily="18" charset="0"/>
                                      <a:ea typeface="Cambria Math" panose="02040503050406030204" pitchFamily="18" charset="0"/>
                                    </a:rPr>
                                    <m:t>𝑡</m:t>
                                  </m:r>
                                </m:sub>
                                <m:sup>
                                  <m:r>
                                    <a:rPr lang="en-US" altLang="ja-JP" i="1">
                                      <a:solidFill>
                                        <a:srgbClr val="7030A0"/>
                                      </a:solidFill>
                                      <a:latin typeface="Cambria Math" panose="02040503050406030204" pitchFamily="18" charset="0"/>
                                      <a:ea typeface="Cambria Math" panose="02040503050406030204" pitchFamily="18" charset="0"/>
                                    </a:rPr>
                                    <m:t>−</m:t>
                                  </m:r>
                                </m:sup>
                              </m:sSubSup>
                            </m:sub>
                            <m:sup>
                              <m:r>
                                <a:rPr lang="en-US" altLang="ja-JP" i="1">
                                  <a:solidFill>
                                    <a:srgbClr val="7030A0"/>
                                  </a:solidFill>
                                  <a:latin typeface="Cambria Math" panose="02040503050406030204" pitchFamily="18" charset="0"/>
                                  <a:ea typeface="Cambria Math" panose="02040503050406030204" pitchFamily="18" charset="0"/>
                                </a:rPr>
                                <m:t>2</m:t>
                              </m:r>
                            </m:sup>
                          </m:sSubSup>
                        </m:num>
                        <m:den>
                          <m:sSup>
                            <m:sSupPr>
                              <m:ctrlPr>
                                <a:rPr lang="en-US" altLang="ja-JP" i="1" smtClean="0">
                                  <a:solidFill>
                                    <a:srgbClr val="7030A0"/>
                                  </a:solidFill>
                                  <a:latin typeface="Cambria Math" panose="02040503050406030204" pitchFamily="18" charset="0"/>
                                  <a:ea typeface="Cambria Math" panose="02040503050406030204" pitchFamily="18" charset="0"/>
                                </a:rPr>
                              </m:ctrlPr>
                            </m:sSupPr>
                            <m:e>
                              <m:r>
                                <a:rPr lang="en-US" altLang="ja-JP" b="0" i="1" smtClean="0">
                                  <a:solidFill>
                                    <a:srgbClr val="7030A0"/>
                                  </a:solidFill>
                                  <a:latin typeface="Cambria Math" panose="02040503050406030204" pitchFamily="18" charset="0"/>
                                  <a:ea typeface="Cambria Math" panose="02040503050406030204" pitchFamily="18" charset="0"/>
                                </a:rPr>
                                <m:t>𝑐</m:t>
                              </m:r>
                            </m:e>
                            <m:sup>
                              <m:r>
                                <a:rPr lang="en-US" altLang="ja-JP" b="0" i="1" smtClean="0">
                                  <a:solidFill>
                                    <a:srgbClr val="7030A0"/>
                                  </a:solidFill>
                                  <a:latin typeface="Cambria Math" panose="02040503050406030204" pitchFamily="18" charset="0"/>
                                  <a:ea typeface="Cambria Math" panose="02040503050406030204" pitchFamily="18" charset="0"/>
                                </a:rPr>
                                <m:t>2</m:t>
                              </m:r>
                            </m:sup>
                          </m:sSup>
                          <m:sSubSup>
                            <m:sSubSupPr>
                              <m:ctrlPr>
                                <a:rPr lang="en-US" altLang="ja-JP" i="1">
                                  <a:solidFill>
                                    <a:srgbClr val="7030A0"/>
                                  </a:solidFill>
                                  <a:latin typeface="Cambria Math" panose="02040503050406030204" pitchFamily="18" charset="0"/>
                                  <a:ea typeface="Cambria Math" panose="02040503050406030204" pitchFamily="18" charset="0"/>
                                </a:rPr>
                              </m:ctrlPr>
                            </m:sSubSupPr>
                            <m:e>
                              <m:r>
                                <a:rPr lang="ja-JP" altLang="en-US" i="1">
                                  <a:solidFill>
                                    <a:srgbClr val="7030A0"/>
                                  </a:solidFill>
                                  <a:latin typeface="Cambria Math" panose="02040503050406030204" pitchFamily="18" charset="0"/>
                                  <a:ea typeface="Cambria Math" panose="02040503050406030204" pitchFamily="18" charset="0"/>
                                </a:rPr>
                                <m:t>𝜎</m:t>
                              </m:r>
                            </m:e>
                            <m:sub>
                              <m:sSubSup>
                                <m:sSubSupPr>
                                  <m:ctrlPr>
                                    <a:rPr lang="en-US" altLang="ja-JP" i="1">
                                      <a:solidFill>
                                        <a:srgbClr val="7030A0"/>
                                      </a:solidFill>
                                      <a:latin typeface="Cambria Math" panose="02040503050406030204" pitchFamily="18" charset="0"/>
                                      <a:ea typeface="Cambria Math" panose="02040503050406030204" pitchFamily="18" charset="0"/>
                                    </a:rPr>
                                  </m:ctrlPr>
                                </m:sSubSupPr>
                                <m:e>
                                  <m:acc>
                                    <m:accPr>
                                      <m:chr m:val="̂"/>
                                      <m:ctrlPr>
                                        <a:rPr lang="ja-JP" altLang="en-US" i="1">
                                          <a:solidFill>
                                            <a:srgbClr val="7030A0"/>
                                          </a:solidFill>
                                          <a:latin typeface="Cambria Math" panose="02040503050406030204" pitchFamily="18" charset="0"/>
                                          <a:ea typeface="Cambria Math" panose="02040503050406030204" pitchFamily="18" charset="0"/>
                                        </a:rPr>
                                      </m:ctrlPr>
                                    </m:accPr>
                                    <m:e>
                                      <m:r>
                                        <a:rPr lang="en-US" altLang="ja-JP" i="1">
                                          <a:solidFill>
                                            <a:srgbClr val="7030A0"/>
                                          </a:solidFill>
                                          <a:latin typeface="Cambria Math" panose="02040503050406030204" pitchFamily="18" charset="0"/>
                                          <a:ea typeface="Cambria Math" panose="02040503050406030204" pitchFamily="18" charset="0"/>
                                        </a:rPr>
                                        <m:t>𝑥</m:t>
                                      </m:r>
                                    </m:e>
                                  </m:acc>
                                </m:e>
                                <m:sub>
                                  <m:r>
                                    <a:rPr lang="en-US" altLang="ja-JP" i="1">
                                      <a:solidFill>
                                        <a:srgbClr val="7030A0"/>
                                      </a:solidFill>
                                      <a:latin typeface="Cambria Math" panose="02040503050406030204" pitchFamily="18" charset="0"/>
                                      <a:ea typeface="Cambria Math" panose="02040503050406030204" pitchFamily="18" charset="0"/>
                                    </a:rPr>
                                    <m:t>𝑡</m:t>
                                  </m:r>
                                </m:sub>
                                <m:sup>
                                  <m:r>
                                    <a:rPr lang="en-US" altLang="ja-JP" i="1">
                                      <a:solidFill>
                                        <a:srgbClr val="7030A0"/>
                                      </a:solidFill>
                                      <a:latin typeface="Cambria Math" panose="02040503050406030204" pitchFamily="18" charset="0"/>
                                      <a:ea typeface="Cambria Math" panose="02040503050406030204" pitchFamily="18" charset="0"/>
                                    </a:rPr>
                                    <m:t>−</m:t>
                                  </m:r>
                                </m:sup>
                              </m:sSubSup>
                            </m:sub>
                            <m:sup>
                              <m:r>
                                <a:rPr lang="en-US" altLang="ja-JP" i="1">
                                  <a:solidFill>
                                    <a:srgbClr val="7030A0"/>
                                  </a:solidFill>
                                  <a:latin typeface="Cambria Math" panose="02040503050406030204" pitchFamily="18" charset="0"/>
                                  <a:ea typeface="Cambria Math" panose="02040503050406030204" pitchFamily="18" charset="0"/>
                                </a:rPr>
                                <m:t>2</m:t>
                              </m:r>
                            </m:sup>
                          </m:sSubSup>
                          <m:r>
                            <a:rPr lang="en-US" altLang="ja-JP" i="1">
                              <a:solidFill>
                                <a:srgbClr val="7030A0"/>
                              </a:solidFill>
                              <a:latin typeface="Cambria Math" panose="02040503050406030204" pitchFamily="18" charset="0"/>
                              <a:ea typeface="Cambria Math" panose="02040503050406030204" pitchFamily="18" charset="0"/>
                            </a:rPr>
                            <m:t>+</m:t>
                          </m:r>
                          <m:sSubSup>
                            <m:sSubSupPr>
                              <m:ctrlPr>
                                <a:rPr lang="en-US" altLang="ja-JP" i="1">
                                  <a:solidFill>
                                    <a:srgbClr val="7030A0"/>
                                  </a:solidFill>
                                  <a:latin typeface="Cambria Math" panose="02040503050406030204" pitchFamily="18" charset="0"/>
                                  <a:ea typeface="Cambria Math" panose="02040503050406030204" pitchFamily="18" charset="0"/>
                                </a:rPr>
                              </m:ctrlPr>
                            </m:sSubSupPr>
                            <m:e>
                              <m:r>
                                <a:rPr lang="ja-JP" altLang="en-US" i="1">
                                  <a:solidFill>
                                    <a:srgbClr val="7030A0"/>
                                  </a:solidFill>
                                  <a:latin typeface="Cambria Math" panose="02040503050406030204" pitchFamily="18" charset="0"/>
                                  <a:ea typeface="Cambria Math" panose="02040503050406030204" pitchFamily="18" charset="0"/>
                                </a:rPr>
                                <m:t>𝜎</m:t>
                              </m:r>
                            </m:e>
                            <m:sub>
                              <m:r>
                                <a:rPr lang="en-US" altLang="ja-JP" i="1">
                                  <a:solidFill>
                                    <a:srgbClr val="7030A0"/>
                                  </a:solidFill>
                                  <a:latin typeface="Cambria Math" panose="02040503050406030204" pitchFamily="18" charset="0"/>
                                  <a:ea typeface="Cambria Math" panose="02040503050406030204" pitchFamily="18" charset="0"/>
                                </a:rPr>
                                <m:t>𝑧</m:t>
                              </m:r>
                            </m:sub>
                            <m:sup>
                              <m:r>
                                <a:rPr lang="en-US" altLang="ja-JP" i="1">
                                  <a:solidFill>
                                    <a:srgbClr val="7030A0"/>
                                  </a:solidFill>
                                  <a:latin typeface="Cambria Math" panose="02040503050406030204" pitchFamily="18" charset="0"/>
                                  <a:ea typeface="Cambria Math" panose="02040503050406030204" pitchFamily="18" charset="0"/>
                                </a:rPr>
                                <m:t>2</m:t>
                              </m:r>
                            </m:sup>
                          </m:sSubSup>
                        </m:den>
                      </m:f>
                      <m:r>
                        <a:rPr lang="en-US" altLang="ja-JP" i="1">
                          <a:latin typeface="Cambria Math" panose="02040503050406030204" pitchFamily="18" charset="0"/>
                          <a:ea typeface="Cambria Math" panose="02040503050406030204" pitchFamily="18" charset="0"/>
                        </a:rPr>
                        <m:t>(</m:t>
                      </m:r>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𝑧</m:t>
                          </m:r>
                        </m:e>
                        <m:sub>
                          <m:r>
                            <a:rPr lang="en-US" altLang="ja-JP" i="1">
                              <a:solidFill>
                                <a:srgbClr val="FF0000"/>
                              </a:solidFill>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r>
                        <a:rPr lang="en-US" altLang="ja-JP" i="1">
                          <a:solidFill>
                            <a:srgbClr val="00B050"/>
                          </a:solidFill>
                          <a:latin typeface="Cambria Math" panose="02040503050406030204" pitchFamily="18" charset="0"/>
                          <a:ea typeface="Cambria Math" panose="02040503050406030204" pitchFamily="18" charset="0"/>
                        </a:rPr>
                        <m:t>𝑐</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i="1">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133" name="テキスト ボックス 132"/>
              <p:cNvSpPr txBox="1">
                <a:spLocks noRot="1" noChangeAspect="1" noMove="1" noResize="1" noEditPoints="1" noAdjustHandles="1" noChangeArrowheads="1" noChangeShapeType="1" noTextEdit="1"/>
              </p:cNvSpPr>
              <p:nvPr/>
            </p:nvSpPr>
            <p:spPr>
              <a:xfrm>
                <a:off x="297663" y="3863001"/>
                <a:ext cx="3516257" cy="726289"/>
              </a:xfrm>
              <a:prstGeom prst="rect">
                <a:avLst/>
              </a:prstGeom>
              <a:blipFill rotWithShape="0">
                <a:blip r:embed="rId22"/>
                <a:stretch>
                  <a:fillRect/>
                </a:stretch>
              </a:blipFill>
            </p:spPr>
            <p:txBody>
              <a:bodyPr/>
              <a:lstStyle/>
              <a:p>
                <a:r>
                  <a:rPr lang="ja-JP" altLang="en-US">
                    <a:noFill/>
                  </a:rPr>
                  <a:t> </a:t>
                </a:r>
              </a:p>
            </p:txBody>
          </p:sp>
        </mc:Fallback>
      </mc:AlternateContent>
      <p:cxnSp>
        <p:nvCxnSpPr>
          <p:cNvPr id="32" name="直線矢印コネクタ 31"/>
          <p:cNvCxnSpPr/>
          <p:nvPr/>
        </p:nvCxnSpPr>
        <p:spPr>
          <a:xfrm>
            <a:off x="1499856" y="3534666"/>
            <a:ext cx="183367" cy="32833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1776305" y="3534666"/>
            <a:ext cx="1340387" cy="307777"/>
          </a:xfrm>
          <a:prstGeom prst="rect">
            <a:avLst/>
          </a:prstGeom>
          <a:noFill/>
        </p:spPr>
        <p:txBody>
          <a:bodyPr wrap="square" rtlCol="0">
            <a:spAutoFit/>
          </a:bodyPr>
          <a:lstStyle/>
          <a:p>
            <a:r>
              <a:rPr lang="ja-JP" altLang="en-US" sz="1400" dirty="0" smtClean="0">
                <a:solidFill>
                  <a:srgbClr val="7030A0"/>
                </a:solidFill>
              </a:rPr>
              <a:t>ただの代入</a:t>
            </a:r>
            <a:endParaRPr kumimoji="1" lang="ja-JP" altLang="en-US" sz="1400" dirty="0">
              <a:solidFill>
                <a:srgbClr val="7030A0"/>
              </a:solidFill>
            </a:endParaRPr>
          </a:p>
        </p:txBody>
      </p:sp>
      <p:cxnSp>
        <p:nvCxnSpPr>
          <p:cNvPr id="134" name="直線矢印コネクタ 133"/>
          <p:cNvCxnSpPr/>
          <p:nvPr/>
        </p:nvCxnSpPr>
        <p:spPr>
          <a:xfrm flipH="1">
            <a:off x="1843292" y="4630604"/>
            <a:ext cx="70858" cy="37163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p:cNvCxnSpPr/>
          <p:nvPr/>
        </p:nvCxnSpPr>
        <p:spPr>
          <a:xfrm>
            <a:off x="1904783" y="4642134"/>
            <a:ext cx="866425" cy="36983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6" name="テキスト ボックス 135"/>
          <p:cNvSpPr txBox="1"/>
          <p:nvPr/>
        </p:nvSpPr>
        <p:spPr>
          <a:xfrm>
            <a:off x="2336591" y="4523635"/>
            <a:ext cx="1785078" cy="307777"/>
          </a:xfrm>
          <a:prstGeom prst="rect">
            <a:avLst/>
          </a:prstGeom>
          <a:noFill/>
        </p:spPr>
        <p:txBody>
          <a:bodyPr wrap="square" rtlCol="0">
            <a:spAutoFit/>
          </a:bodyPr>
          <a:lstStyle/>
          <a:p>
            <a:r>
              <a:rPr kumimoji="1" lang="ja-JP" altLang="en-US" sz="1400" dirty="0" smtClean="0">
                <a:solidFill>
                  <a:srgbClr val="7030A0"/>
                </a:solidFill>
              </a:rPr>
              <a:t>役割を意識して分解</a:t>
            </a:r>
            <a:endParaRPr kumimoji="1" lang="ja-JP" altLang="en-US" sz="1400" dirty="0">
              <a:solidFill>
                <a:srgbClr val="7030A0"/>
              </a:solidFill>
            </a:endParaRPr>
          </a:p>
        </p:txBody>
      </p:sp>
      <p:sp>
        <p:nvSpPr>
          <p:cNvPr id="137" name="テキスト ボックス 136"/>
          <p:cNvSpPr txBox="1"/>
          <p:nvPr/>
        </p:nvSpPr>
        <p:spPr>
          <a:xfrm>
            <a:off x="2829373" y="6899571"/>
            <a:ext cx="2038959" cy="523220"/>
          </a:xfrm>
          <a:prstGeom prst="rect">
            <a:avLst/>
          </a:prstGeom>
          <a:noFill/>
        </p:spPr>
        <p:txBody>
          <a:bodyPr wrap="square" rtlCol="0">
            <a:spAutoFit/>
          </a:bodyPr>
          <a:lstStyle/>
          <a:p>
            <a:pPr algn="ctr"/>
            <a:r>
              <a:rPr lang="ja-JP" altLang="en-US" sz="1400" dirty="0" smtClean="0">
                <a:solidFill>
                  <a:srgbClr val="00B050"/>
                </a:solidFill>
              </a:rPr>
              <a:t>事前分布</a:t>
            </a:r>
            <a:r>
              <a:rPr lang="ja-JP" altLang="en-US" sz="1400" dirty="0" smtClean="0"/>
              <a:t>と</a:t>
            </a:r>
            <a:r>
              <a:rPr lang="ja-JP" altLang="en-US" sz="1400" dirty="0" smtClean="0">
                <a:solidFill>
                  <a:srgbClr val="FF0000"/>
                </a:solidFill>
              </a:rPr>
              <a:t>観測分布</a:t>
            </a:r>
            <a:r>
              <a:rPr lang="ja-JP" altLang="en-US" sz="1400" dirty="0" smtClean="0"/>
              <a:t>の</a:t>
            </a:r>
            <a:endParaRPr lang="en-US" altLang="ja-JP" sz="1400" dirty="0" smtClean="0"/>
          </a:p>
          <a:p>
            <a:pPr algn="ctr"/>
            <a:r>
              <a:rPr lang="ja-JP" altLang="en-US" sz="1400" dirty="0" smtClean="0"/>
              <a:t>分散の比</a:t>
            </a:r>
            <a:endParaRPr kumimoji="1" lang="ja-JP" altLang="en-US" sz="1400" dirty="0"/>
          </a:p>
        </p:txBody>
      </p:sp>
      <mc:AlternateContent xmlns:mc="http://schemas.openxmlformats.org/markup-compatibility/2006" xmlns:a14="http://schemas.microsoft.com/office/drawing/2010/main">
        <mc:Choice Requires="a14">
          <p:sp>
            <p:nvSpPr>
              <p:cNvPr id="138" name="テキスト ボックス 137"/>
              <p:cNvSpPr txBox="1"/>
              <p:nvPr/>
            </p:nvSpPr>
            <p:spPr>
              <a:xfrm>
                <a:off x="10296737" y="3958728"/>
                <a:ext cx="908903" cy="369332"/>
              </a:xfrm>
              <a:prstGeom prst="rect">
                <a:avLst/>
              </a:prstGeom>
              <a:noFill/>
            </p:spPr>
            <p:txBody>
              <a:bodyPr wrap="none" lIns="0" tIns="0" rIns="0" bIns="0" rtlCol="0">
                <a:spAutoFit/>
              </a:bodyPr>
              <a:lstStyle/>
              <a:p>
                <a:r>
                  <a:rPr lang="ja-JP" altLang="en-US" sz="1200" dirty="0" smtClean="0">
                    <a:solidFill>
                      <a:srgbClr val="0070C0"/>
                    </a:solidFill>
                    <a:latin typeface="+mn-ea"/>
                  </a:rPr>
                  <a:t>状態空間での</a:t>
                </a:r>
                <a:endParaRPr lang="en-US" altLang="ja-JP" sz="1200" dirty="0" smtClean="0">
                  <a:solidFill>
                    <a:srgbClr val="0070C0"/>
                  </a:solidFill>
                  <a:latin typeface="+mn-ea"/>
                </a:endParaRPr>
              </a:p>
              <a:p>
                <a:r>
                  <a:rPr lang="ja-JP" altLang="en-US" sz="1200" dirty="0" smtClean="0">
                    <a:solidFill>
                      <a:srgbClr val="0070C0"/>
                    </a:solidFill>
                    <a:latin typeface="+mn-ea"/>
                  </a:rPr>
                  <a:t>修正ゲイン</a:t>
                </a:r>
                <a14:m>
                  <m:oMath xmlns:m="http://schemas.openxmlformats.org/officeDocument/2006/math">
                    <m:sSubSup>
                      <m:sSubSupPr>
                        <m:ctrlPr>
                          <a:rPr lang="en-US" altLang="ja-JP" sz="1200" i="1">
                            <a:solidFill>
                              <a:srgbClr val="0070C0"/>
                            </a:solidFill>
                            <a:latin typeface="Cambria Math" panose="02040503050406030204" pitchFamily="18" charset="0"/>
                            <a:ea typeface="Cambria Math" panose="02040503050406030204" pitchFamily="18" charset="0"/>
                          </a:rPr>
                        </m:ctrlPr>
                      </m:sSubSupPr>
                      <m:e>
                        <m:r>
                          <a:rPr lang="en-US" altLang="ja-JP" sz="1200" i="1">
                            <a:solidFill>
                              <a:srgbClr val="0070C0"/>
                            </a:solidFill>
                            <a:latin typeface="Cambria Math" panose="02040503050406030204" pitchFamily="18" charset="0"/>
                            <a:ea typeface="Cambria Math" panose="02040503050406030204" pitchFamily="18" charset="0"/>
                          </a:rPr>
                          <m:t>𝑘</m:t>
                        </m:r>
                      </m:e>
                      <m:sub>
                        <m:r>
                          <a:rPr lang="en-US" altLang="ja-JP" sz="1200" i="1">
                            <a:solidFill>
                              <a:srgbClr val="0070C0"/>
                            </a:solidFill>
                            <a:latin typeface="Cambria Math" panose="02040503050406030204" pitchFamily="18" charset="0"/>
                            <a:ea typeface="Cambria Math" panose="02040503050406030204" pitchFamily="18" charset="0"/>
                          </a:rPr>
                          <m:t>𝑡</m:t>
                        </m:r>
                      </m:sub>
                      <m:sup>
                        <m:r>
                          <a:rPr lang="en-US" altLang="ja-JP" sz="1200" i="1">
                            <a:solidFill>
                              <a:srgbClr val="0070C0"/>
                            </a:solidFill>
                            <a:latin typeface="Cambria Math" panose="02040503050406030204" pitchFamily="18" charset="0"/>
                            <a:ea typeface="Cambria Math" panose="02040503050406030204" pitchFamily="18" charset="0"/>
                          </a:rPr>
                          <m:t>′</m:t>
                        </m:r>
                      </m:sup>
                    </m:sSubSup>
                  </m:oMath>
                </a14:m>
                <a:endParaRPr kumimoji="1" lang="ja-JP" altLang="en-US" sz="1200" dirty="0">
                  <a:solidFill>
                    <a:srgbClr val="0070C0"/>
                  </a:solidFill>
                </a:endParaRPr>
              </a:p>
            </p:txBody>
          </p:sp>
        </mc:Choice>
        <mc:Fallback xmlns="">
          <p:sp>
            <p:nvSpPr>
              <p:cNvPr id="138" name="テキスト ボックス 137"/>
              <p:cNvSpPr txBox="1">
                <a:spLocks noRot="1" noChangeAspect="1" noMove="1" noResize="1" noEditPoints="1" noAdjustHandles="1" noChangeArrowheads="1" noChangeShapeType="1" noTextEdit="1"/>
              </p:cNvSpPr>
              <p:nvPr/>
            </p:nvSpPr>
            <p:spPr>
              <a:xfrm>
                <a:off x="10296737" y="3958728"/>
                <a:ext cx="908903" cy="369332"/>
              </a:xfrm>
              <a:prstGeom prst="rect">
                <a:avLst/>
              </a:prstGeom>
              <a:blipFill rotWithShape="0">
                <a:blip r:embed="rId23"/>
                <a:stretch>
                  <a:fillRect l="-10067" t="-11475" r="-10067" b="-22951"/>
                </a:stretch>
              </a:blipFill>
            </p:spPr>
            <p:txBody>
              <a:bodyPr/>
              <a:lstStyle/>
              <a:p>
                <a:r>
                  <a:rPr lang="ja-JP" altLang="en-US">
                    <a:noFill/>
                  </a:rPr>
                  <a:t> </a:t>
                </a:r>
              </a:p>
            </p:txBody>
          </p:sp>
        </mc:Fallback>
      </mc:AlternateContent>
      <p:sp>
        <p:nvSpPr>
          <p:cNvPr id="139" name="テキスト ボックス 138"/>
          <p:cNvSpPr txBox="1"/>
          <p:nvPr/>
        </p:nvSpPr>
        <p:spPr>
          <a:xfrm>
            <a:off x="8720330" y="5049764"/>
            <a:ext cx="3771558" cy="1200329"/>
          </a:xfrm>
          <a:prstGeom prst="rect">
            <a:avLst/>
          </a:prstGeom>
          <a:noFill/>
        </p:spPr>
        <p:txBody>
          <a:bodyPr wrap="square" rtlCol="0">
            <a:spAutoFit/>
          </a:bodyPr>
          <a:lstStyle/>
          <a:p>
            <a:pPr algn="ctr"/>
            <a:endParaRPr lang="en-US" altLang="ja-JP" sz="1200" dirty="0"/>
          </a:p>
          <a:p>
            <a:pPr algn="ctr"/>
            <a:r>
              <a:rPr lang="ja-JP" altLang="en-US" sz="1200" dirty="0">
                <a:solidFill>
                  <a:srgbClr val="FF0000"/>
                </a:solidFill>
              </a:rPr>
              <a:t>観測の分散が</a:t>
            </a:r>
            <a:r>
              <a:rPr lang="ja-JP" altLang="en-US" sz="1200" dirty="0" smtClean="0">
                <a:solidFill>
                  <a:srgbClr val="FF0000"/>
                </a:solidFill>
              </a:rPr>
              <a:t>小さい（より正確な情報を得た）</a:t>
            </a:r>
            <a:r>
              <a:rPr lang="ja-JP" altLang="en-US" sz="1200" dirty="0" smtClean="0"/>
              <a:t>ときほど</a:t>
            </a:r>
            <a:r>
              <a:rPr lang="ja-JP" altLang="en-US" sz="1200" dirty="0"/>
              <a:t>，</a:t>
            </a:r>
            <a:endParaRPr lang="en-US" altLang="ja-JP" sz="1200" dirty="0"/>
          </a:p>
          <a:p>
            <a:pPr algn="ctr"/>
            <a:r>
              <a:rPr lang="ja-JP" altLang="en-US" sz="1200" dirty="0"/>
              <a:t>修正ゲインが大きく</a:t>
            </a:r>
            <a:r>
              <a:rPr lang="ja-JP" altLang="en-US" sz="1200" dirty="0" smtClean="0"/>
              <a:t>なる</a:t>
            </a:r>
            <a:endParaRPr lang="en-US" altLang="ja-JP" sz="1200" dirty="0" smtClean="0"/>
          </a:p>
          <a:p>
            <a:pPr algn="ctr"/>
            <a:r>
              <a:rPr lang="ja-JP" altLang="en-US" sz="1200" dirty="0"/>
              <a:t>↓</a:t>
            </a:r>
          </a:p>
          <a:p>
            <a:pPr algn="ctr"/>
            <a:r>
              <a:rPr kumimoji="1" lang="ja-JP" altLang="en-US" sz="1200" dirty="0" smtClean="0"/>
              <a:t>修正ゲインが大きいほど，</a:t>
            </a:r>
            <a:endParaRPr kumimoji="1" lang="en-US" altLang="ja-JP" sz="1200" dirty="0" smtClean="0"/>
          </a:p>
          <a:p>
            <a:pPr algn="ctr"/>
            <a:r>
              <a:rPr lang="ja-JP" altLang="en-US" sz="1200" dirty="0" smtClean="0">
                <a:solidFill>
                  <a:srgbClr val="0070C0"/>
                </a:solidFill>
              </a:rPr>
              <a:t>事後分布の不確かさが小さくなる</a:t>
            </a:r>
            <a:endParaRPr kumimoji="1" lang="ja-JP" altLang="en-US" sz="1200" dirty="0">
              <a:solidFill>
                <a:srgbClr val="0070C0"/>
              </a:solidFill>
            </a:endParaRPr>
          </a:p>
        </p:txBody>
      </p:sp>
      <p:sp>
        <p:nvSpPr>
          <p:cNvPr id="38" name="フリーフォーム 37"/>
          <p:cNvSpPr/>
          <p:nvPr/>
        </p:nvSpPr>
        <p:spPr>
          <a:xfrm>
            <a:off x="4868332" y="6464300"/>
            <a:ext cx="1799168" cy="696881"/>
          </a:xfrm>
          <a:custGeom>
            <a:avLst/>
            <a:gdLst>
              <a:gd name="connsiteX0" fmla="*/ 0 w 3632200"/>
              <a:gd name="connsiteY0" fmla="*/ 355600 h 355600"/>
              <a:gd name="connsiteX1" fmla="*/ 3632200 w 3632200"/>
              <a:gd name="connsiteY1" fmla="*/ 355600 h 355600"/>
              <a:gd name="connsiteX2" fmla="*/ 3632200 w 3632200"/>
              <a:gd name="connsiteY2" fmla="*/ 0 h 355600"/>
            </a:gdLst>
            <a:ahLst/>
            <a:cxnLst>
              <a:cxn ang="0">
                <a:pos x="connsiteX0" y="connsiteY0"/>
              </a:cxn>
              <a:cxn ang="0">
                <a:pos x="connsiteX1" y="connsiteY1"/>
              </a:cxn>
              <a:cxn ang="0">
                <a:pos x="connsiteX2" y="connsiteY2"/>
              </a:cxn>
            </a:cxnLst>
            <a:rect l="l" t="t" r="r" b="b"/>
            <a:pathLst>
              <a:path w="3632200" h="355600">
                <a:moveTo>
                  <a:pt x="0" y="355600"/>
                </a:moveTo>
                <a:lnTo>
                  <a:pt x="3632200" y="355600"/>
                </a:lnTo>
                <a:lnTo>
                  <a:pt x="3632200" y="0"/>
                </a:ln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40" name="テキスト ボックス 139"/>
              <p:cNvSpPr txBox="1"/>
              <p:nvPr/>
            </p:nvSpPr>
            <p:spPr>
              <a:xfrm>
                <a:off x="518017" y="6034050"/>
                <a:ext cx="3153310" cy="7262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m:t>
                      </m:r>
                      <m:f>
                        <m:fPr>
                          <m:ctrlPr>
                            <a:rPr lang="en-US" altLang="ja-JP" i="1" smtClean="0">
                              <a:solidFill>
                                <a:srgbClr val="0070C0"/>
                              </a:solidFill>
                              <a:latin typeface="Cambria Math" panose="02040503050406030204" pitchFamily="18" charset="0"/>
                              <a:ea typeface="Cambria Math" panose="02040503050406030204" pitchFamily="18" charset="0"/>
                            </a:rPr>
                          </m:ctrlPr>
                        </m:fPr>
                        <m:num>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r>
                                <a:rPr lang="ja-JP" altLang="en-US" i="1">
                                  <a:solidFill>
                                    <a:srgbClr val="00B050"/>
                                  </a:solidFill>
                                  <a:latin typeface="Cambria Math" panose="02040503050406030204" pitchFamily="18" charset="0"/>
                                  <a:ea typeface="Cambria Math" panose="02040503050406030204" pitchFamily="18" charset="0"/>
                                </a:rPr>
                                <m:t>𝜎</m:t>
                              </m:r>
                            </m:e>
                            <m:sub>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sub>
                            <m:sup>
                              <m:r>
                                <a:rPr lang="en-US" altLang="ja-JP" i="1">
                                  <a:solidFill>
                                    <a:srgbClr val="00B050"/>
                                  </a:solidFill>
                                  <a:latin typeface="Cambria Math" panose="02040503050406030204" pitchFamily="18" charset="0"/>
                                  <a:ea typeface="Cambria Math" panose="02040503050406030204" pitchFamily="18" charset="0"/>
                                </a:rPr>
                                <m:t>2</m:t>
                              </m:r>
                            </m:sup>
                          </m:sSubSup>
                        </m:num>
                        <m:den>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r>
                                <a:rPr lang="ja-JP" altLang="en-US" i="1">
                                  <a:solidFill>
                                    <a:srgbClr val="00B050"/>
                                  </a:solidFill>
                                  <a:latin typeface="Cambria Math" panose="02040503050406030204" pitchFamily="18" charset="0"/>
                                  <a:ea typeface="Cambria Math" panose="02040503050406030204" pitchFamily="18" charset="0"/>
                                </a:rPr>
                                <m:t>𝜎</m:t>
                              </m:r>
                            </m:e>
                            <m:sub>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sub>
                            <m:sup>
                              <m:r>
                                <a:rPr lang="en-US" altLang="ja-JP" i="1">
                                  <a:solidFill>
                                    <a:srgbClr val="00B050"/>
                                  </a:solidFill>
                                  <a:latin typeface="Cambria Math" panose="02040503050406030204" pitchFamily="18" charset="0"/>
                                  <a:ea typeface="Cambria Math" panose="02040503050406030204" pitchFamily="18" charset="0"/>
                                </a:rPr>
                                <m:t>2</m:t>
                              </m:r>
                            </m:sup>
                          </m:sSubSup>
                          <m:r>
                            <a:rPr lang="en-US" altLang="ja-JP" i="1">
                              <a:solidFill>
                                <a:srgbClr val="0070C0"/>
                              </a:solidFill>
                              <a:latin typeface="Cambria Math" panose="02040503050406030204" pitchFamily="18" charset="0"/>
                              <a:ea typeface="Cambria Math" panose="02040503050406030204" pitchFamily="18" charset="0"/>
                            </a:rPr>
                            <m:t>+</m:t>
                          </m:r>
                          <m:sSup>
                            <m:sSupPr>
                              <m:ctrlPr>
                                <a:rPr lang="en-US" altLang="ja-JP" i="1" smtClean="0">
                                  <a:solidFill>
                                    <a:srgbClr val="FF0000"/>
                                  </a:solidFill>
                                  <a:latin typeface="Cambria Math" panose="02040503050406030204" pitchFamily="18" charset="0"/>
                                  <a:ea typeface="Cambria Math" panose="02040503050406030204" pitchFamily="18" charset="0"/>
                                </a:rPr>
                              </m:ctrlPr>
                            </m:sSupPr>
                            <m:e>
                              <m:d>
                                <m:dPr>
                                  <m:ctrlPr>
                                    <a:rPr lang="en-US" altLang="ja-JP" i="1">
                                      <a:solidFill>
                                        <a:srgbClr val="FF0000"/>
                                      </a:solidFill>
                                      <a:latin typeface="Cambria Math" panose="02040503050406030204" pitchFamily="18" charset="0"/>
                                      <a:ea typeface="Cambria Math" panose="02040503050406030204" pitchFamily="18" charset="0"/>
                                    </a:rPr>
                                  </m:ctrlPr>
                                </m:dPr>
                                <m:e>
                                  <m:f>
                                    <m:fPr>
                                      <m:type m:val="lin"/>
                                      <m:ctrlPr>
                                        <a:rPr lang="en-US" altLang="ja-JP" i="1">
                                          <a:solidFill>
                                            <a:srgbClr val="FF0000"/>
                                          </a:solidFill>
                                          <a:latin typeface="Cambria Math" panose="02040503050406030204" pitchFamily="18" charset="0"/>
                                          <a:ea typeface="Cambria Math" panose="02040503050406030204" pitchFamily="18" charset="0"/>
                                        </a:rPr>
                                      </m:ctrlPr>
                                    </m:fPr>
                                    <m:num>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ja-JP" altLang="en-US" i="1">
                                              <a:solidFill>
                                                <a:srgbClr val="FF0000"/>
                                              </a:solidFill>
                                              <a:latin typeface="Cambria Math" panose="02040503050406030204" pitchFamily="18" charset="0"/>
                                              <a:ea typeface="Cambria Math" panose="02040503050406030204" pitchFamily="18" charset="0"/>
                                            </a:rPr>
                                            <m:t>𝜎</m:t>
                                          </m:r>
                                        </m:e>
                                        <m:sub>
                                          <m:r>
                                            <a:rPr lang="en-US" altLang="ja-JP" i="1">
                                              <a:solidFill>
                                                <a:srgbClr val="FF0000"/>
                                              </a:solidFill>
                                              <a:latin typeface="Cambria Math" panose="02040503050406030204" pitchFamily="18" charset="0"/>
                                              <a:ea typeface="Cambria Math" panose="02040503050406030204" pitchFamily="18" charset="0"/>
                                            </a:rPr>
                                            <m:t>𝑧</m:t>
                                          </m:r>
                                        </m:sub>
                                      </m:sSub>
                                    </m:num>
                                    <m:den>
                                      <m:r>
                                        <a:rPr lang="en-US" altLang="ja-JP" i="1">
                                          <a:solidFill>
                                            <a:srgbClr val="FF0000"/>
                                          </a:solidFill>
                                          <a:latin typeface="Cambria Math" panose="02040503050406030204" pitchFamily="18" charset="0"/>
                                          <a:ea typeface="Cambria Math" panose="02040503050406030204" pitchFamily="18" charset="0"/>
                                        </a:rPr>
                                        <m:t>𝑐</m:t>
                                      </m:r>
                                    </m:den>
                                  </m:f>
                                </m:e>
                              </m:d>
                            </m:e>
                            <m:sup>
                              <m:r>
                                <a:rPr lang="en-US" altLang="ja-JP" i="1">
                                  <a:solidFill>
                                    <a:srgbClr val="FF0000"/>
                                  </a:solidFill>
                                  <a:latin typeface="Cambria Math" panose="02040503050406030204" pitchFamily="18" charset="0"/>
                                  <a:ea typeface="Cambria Math" panose="02040503050406030204" pitchFamily="18" charset="0"/>
                                </a:rPr>
                                <m:t>2</m:t>
                              </m:r>
                            </m:sup>
                          </m:sSup>
                        </m:den>
                      </m:f>
                      <m:r>
                        <a:rPr lang="en-US" altLang="ja-JP" i="1">
                          <a:latin typeface="Cambria Math" panose="02040503050406030204" pitchFamily="18" charset="0"/>
                          <a:ea typeface="Cambria Math" panose="02040503050406030204" pitchFamily="18" charset="0"/>
                        </a:rPr>
                        <m:t>(</m:t>
                      </m:r>
                      <m:f>
                        <m:fPr>
                          <m:ctrlPr>
                            <a:rPr lang="en-US" altLang="ja-JP" i="1">
                              <a:solidFill>
                                <a:srgbClr val="FF0000"/>
                              </a:solidFill>
                              <a:latin typeface="Cambria Math" panose="02040503050406030204" pitchFamily="18" charset="0"/>
                              <a:ea typeface="Cambria Math" panose="02040503050406030204" pitchFamily="18" charset="0"/>
                            </a:rPr>
                          </m:ctrlPr>
                        </m:fPr>
                        <m:num>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𝑧</m:t>
                              </m:r>
                            </m:e>
                            <m:sub>
                              <m:r>
                                <a:rPr lang="en-US" altLang="ja-JP" i="1">
                                  <a:solidFill>
                                    <a:srgbClr val="FF0000"/>
                                  </a:solidFill>
                                  <a:latin typeface="Cambria Math" panose="02040503050406030204" pitchFamily="18" charset="0"/>
                                  <a:ea typeface="Cambria Math" panose="02040503050406030204" pitchFamily="18" charset="0"/>
                                </a:rPr>
                                <m:t>𝑡</m:t>
                              </m:r>
                            </m:sub>
                          </m:sSub>
                        </m:num>
                        <m:den>
                          <m:r>
                            <a:rPr lang="en-US" altLang="ja-JP" i="1">
                              <a:solidFill>
                                <a:srgbClr val="FF0000"/>
                              </a:solidFill>
                              <a:latin typeface="Cambria Math" panose="02040503050406030204" pitchFamily="18" charset="0"/>
                              <a:ea typeface="Cambria Math" panose="02040503050406030204" pitchFamily="18" charset="0"/>
                            </a:rPr>
                            <m:t>𝑐</m:t>
                          </m:r>
                        </m:den>
                      </m:f>
                      <m:r>
                        <a:rPr lang="en-US" altLang="ja-JP" i="1">
                          <a:latin typeface="Cambria Math" panose="02040503050406030204" pitchFamily="18" charset="0"/>
                          <a:ea typeface="Cambria Math" panose="02040503050406030204" pitchFamily="18" charset="0"/>
                        </a:rPr>
                        <m:t>−</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i="1">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140" name="テキスト ボックス 139"/>
              <p:cNvSpPr txBox="1">
                <a:spLocks noRot="1" noChangeAspect="1" noMove="1" noResize="1" noEditPoints="1" noAdjustHandles="1" noChangeArrowheads="1" noChangeShapeType="1" noTextEdit="1"/>
              </p:cNvSpPr>
              <p:nvPr/>
            </p:nvSpPr>
            <p:spPr>
              <a:xfrm>
                <a:off x="518017" y="6034050"/>
                <a:ext cx="3153310" cy="726289"/>
              </a:xfrm>
              <a:prstGeom prst="rect">
                <a:avLst/>
              </a:prstGeom>
              <a:blipFill rotWithShape="0">
                <a:blip r:embed="rId24"/>
                <a:stretch>
                  <a:fillRect b="-840"/>
                </a:stretch>
              </a:blipFill>
            </p:spPr>
            <p:txBody>
              <a:bodyPr/>
              <a:lstStyle/>
              <a:p>
                <a:r>
                  <a:rPr lang="ja-JP" altLang="en-US">
                    <a:noFill/>
                  </a:rPr>
                  <a:t> </a:t>
                </a:r>
              </a:p>
            </p:txBody>
          </p:sp>
        </mc:Fallback>
      </mc:AlternateContent>
      <p:cxnSp>
        <p:nvCxnSpPr>
          <p:cNvPr id="40" name="直線矢印コネクタ 39"/>
          <p:cNvCxnSpPr>
            <a:stCxn id="126" idx="3"/>
            <a:endCxn id="137" idx="1"/>
          </p:cNvCxnSpPr>
          <p:nvPr/>
        </p:nvCxnSpPr>
        <p:spPr>
          <a:xfrm flipV="1">
            <a:off x="2324156" y="7161181"/>
            <a:ext cx="505217" cy="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右中かっこ 43"/>
          <p:cNvSpPr/>
          <p:nvPr/>
        </p:nvSpPr>
        <p:spPr>
          <a:xfrm rot="16200000">
            <a:off x="10741329" y="4527068"/>
            <a:ext cx="63500" cy="347054"/>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0517419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正方形/長方形 80"/>
          <p:cNvSpPr/>
          <p:nvPr/>
        </p:nvSpPr>
        <p:spPr>
          <a:xfrm>
            <a:off x="0" y="-9525"/>
            <a:ext cx="9649097" cy="57833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テキスト ボックス 3"/>
              <p:cNvSpPr txBox="1"/>
              <p:nvPr/>
            </p:nvSpPr>
            <p:spPr>
              <a:xfrm>
                <a:off x="3153335" y="3957968"/>
                <a:ext cx="23637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0070C0"/>
                              </a:solidFill>
                              <a:latin typeface="Cambria Math" panose="02040503050406030204" pitchFamily="18" charset="0"/>
                              <a:ea typeface="Cambria Math" panose="02040503050406030204" pitchFamily="18" charset="0"/>
                            </a:rPr>
                          </m:ctrlPr>
                        </m:sSubPr>
                        <m:e>
                          <m:acc>
                            <m:accPr>
                              <m:chr m:val="̂"/>
                              <m:ctrlPr>
                                <a:rPr lang="ja-JP" altLang="en-US" i="1">
                                  <a:solidFill>
                                    <a:srgbClr val="0070C0"/>
                                  </a:solidFill>
                                  <a:latin typeface="Cambria Math" panose="02040503050406030204" pitchFamily="18" charset="0"/>
                                  <a:ea typeface="Cambria Math" panose="02040503050406030204" pitchFamily="18" charset="0"/>
                                </a:rPr>
                              </m:ctrlPr>
                            </m:accPr>
                            <m:e>
                              <m:r>
                                <a:rPr lang="en-US" altLang="ja-JP" i="1">
                                  <a:solidFill>
                                    <a:srgbClr val="0070C0"/>
                                  </a:solidFill>
                                  <a:latin typeface="Cambria Math" panose="02040503050406030204" pitchFamily="18" charset="0"/>
                                  <a:ea typeface="Cambria Math" panose="02040503050406030204" pitchFamily="18" charset="0"/>
                                </a:rPr>
                                <m:t>𝑥</m:t>
                              </m:r>
                            </m:e>
                          </m:acc>
                        </m:e>
                        <m:sub>
                          <m:r>
                            <a:rPr lang="en-US" altLang="ja-JP" i="1">
                              <a:solidFill>
                                <a:srgbClr val="0070C0"/>
                              </a:solidFill>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i="1">
                          <a:latin typeface="Cambria Math" panose="02040503050406030204" pitchFamily="18" charset="0"/>
                          <a:ea typeface="Cambria Math" panose="02040503050406030204" pitchFamily="18" charset="0"/>
                        </a:rPr>
                        <m:t>+</m:t>
                      </m:r>
                      <m:sSub>
                        <m:sSubPr>
                          <m:ctrlPr>
                            <a:rPr lang="en-US" altLang="ja-JP" i="1" smtClean="0">
                              <a:solidFill>
                                <a:srgbClr val="7030A0"/>
                              </a:solidFill>
                              <a:latin typeface="Cambria Math" panose="02040503050406030204" pitchFamily="18" charset="0"/>
                              <a:ea typeface="Cambria Math" panose="02040503050406030204" pitchFamily="18" charset="0"/>
                            </a:rPr>
                          </m:ctrlPr>
                        </m:sSubPr>
                        <m:e>
                          <m:r>
                            <a:rPr lang="en-US" altLang="ja-JP" b="0" i="1" smtClean="0">
                              <a:solidFill>
                                <a:srgbClr val="7030A0"/>
                              </a:solidFill>
                              <a:latin typeface="Cambria Math" panose="02040503050406030204" pitchFamily="18" charset="0"/>
                              <a:ea typeface="Cambria Math" panose="02040503050406030204" pitchFamily="18" charset="0"/>
                            </a:rPr>
                            <m:t>𝑘</m:t>
                          </m:r>
                        </m:e>
                        <m:sub>
                          <m:r>
                            <a:rPr lang="en-US" altLang="ja-JP" i="1">
                              <a:solidFill>
                                <a:srgbClr val="7030A0"/>
                              </a:solidFill>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𝑧</m:t>
                          </m:r>
                        </m:e>
                        <m:sub>
                          <m:r>
                            <a:rPr lang="en-US" altLang="ja-JP" i="1">
                              <a:solidFill>
                                <a:srgbClr val="FF0000"/>
                              </a:solidFill>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r>
                        <a:rPr lang="en-US" altLang="ja-JP" i="1" smtClean="0">
                          <a:solidFill>
                            <a:schemeClr val="tx1"/>
                          </a:solidFill>
                          <a:latin typeface="Cambria Math" panose="02040503050406030204" pitchFamily="18" charset="0"/>
                          <a:ea typeface="Cambria Math" panose="02040503050406030204" pitchFamily="18" charset="0"/>
                        </a:rPr>
                        <m:t>𝑐</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i="1">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3153335" y="3957968"/>
                <a:ext cx="2363789" cy="276999"/>
              </a:xfrm>
              <a:prstGeom prst="rect">
                <a:avLst/>
              </a:prstGeom>
              <a:blipFill rotWithShape="0">
                <a:blip r:embed="rId3"/>
                <a:stretch>
                  <a:fillRect l="-1031" t="-23913" r="-4897" b="-326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2977166" y="1528376"/>
                <a:ext cx="2590580" cy="3409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i="1" smtClean="0">
                              <a:solidFill>
                                <a:srgbClr val="00B050"/>
                              </a:solidFill>
                              <a:latin typeface="Cambria Math" panose="02040503050406030204" pitchFamily="18" charset="0"/>
                              <a:ea typeface="Cambria Math" panose="02040503050406030204" pitchFamily="18" charset="0"/>
                            </a:rPr>
                          </m:ctrlPr>
                        </m:sSubSupPr>
                        <m:e>
                          <m:r>
                            <a:rPr lang="ja-JP" altLang="en-US" i="1">
                              <a:solidFill>
                                <a:srgbClr val="00B050"/>
                              </a:solidFill>
                              <a:latin typeface="Cambria Math" panose="02040503050406030204" pitchFamily="18" charset="0"/>
                              <a:ea typeface="Cambria Math" panose="02040503050406030204" pitchFamily="18" charset="0"/>
                            </a:rPr>
                            <m:t>𝜎</m:t>
                          </m:r>
                        </m:e>
                        <m:sub>
                          <m:sSup>
                            <m:sSupPr>
                              <m:ctrlPr>
                                <a:rPr lang="en-US" altLang="ja-JP" i="1">
                                  <a:solidFill>
                                    <a:srgbClr val="00B050"/>
                                  </a:solidFill>
                                  <a:latin typeface="Cambria Math" panose="02040503050406030204" pitchFamily="18" charset="0"/>
                                  <a:ea typeface="Cambria Math" panose="02040503050406030204" pitchFamily="18" charset="0"/>
                                </a:rPr>
                              </m:ctrlPr>
                            </m:s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p>
                              <m:r>
                                <a:rPr lang="en-US" altLang="ja-JP" i="1">
                                  <a:solidFill>
                                    <a:srgbClr val="00B050"/>
                                  </a:solidFill>
                                  <a:latin typeface="Cambria Math" panose="02040503050406030204" pitchFamily="18" charset="0"/>
                                  <a:ea typeface="Cambria Math" panose="02040503050406030204" pitchFamily="18" charset="0"/>
                                </a:rPr>
                                <m:t>−</m:t>
                              </m:r>
                            </m:sup>
                          </m:sSup>
                        </m:sub>
                        <m:sup>
                          <m:r>
                            <a:rPr lang="en-US" altLang="ja-JP" i="1">
                              <a:solidFill>
                                <a:srgbClr val="00B050"/>
                              </a:solidFill>
                              <a:latin typeface="Cambria Math" panose="02040503050406030204" pitchFamily="18" charset="0"/>
                              <a:ea typeface="Cambria Math" panose="02040503050406030204" pitchFamily="18" charset="0"/>
                            </a:rPr>
                            <m:t>2</m:t>
                          </m:r>
                        </m:sup>
                      </m:sSubSup>
                      <m:r>
                        <a:rPr lang="en-US" altLang="ja-JP" b="0" i="1" smtClean="0">
                          <a:latin typeface="Cambria Math" panose="02040503050406030204" pitchFamily="18" charset="0"/>
                          <a:ea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𝑎</m:t>
                          </m:r>
                        </m:e>
                        <m:sup>
                          <m:r>
                            <a:rPr lang="en-US" altLang="ja-JP" b="0" i="1" smtClean="0">
                              <a:latin typeface="Cambria Math" panose="02040503050406030204" pitchFamily="18" charset="0"/>
                              <a:ea typeface="Cambria Math" panose="02040503050406030204" pitchFamily="18" charset="0"/>
                            </a:rPr>
                            <m:t>2</m:t>
                          </m:r>
                        </m:sup>
                      </m:sSup>
                      <m:sSubSup>
                        <m:sSubSupPr>
                          <m:ctrlPr>
                            <a:rPr lang="en-US" altLang="ja-JP" i="1">
                              <a:solidFill>
                                <a:srgbClr val="0070C0"/>
                              </a:solidFill>
                              <a:latin typeface="Cambria Math" panose="02040503050406030204" pitchFamily="18" charset="0"/>
                              <a:ea typeface="Cambria Math" panose="02040503050406030204" pitchFamily="18" charset="0"/>
                            </a:rPr>
                          </m:ctrlPr>
                        </m:sSubSupPr>
                        <m:e>
                          <m:r>
                            <a:rPr lang="ja-JP" altLang="en-US" i="1">
                              <a:solidFill>
                                <a:srgbClr val="0070C0"/>
                              </a:solidFill>
                              <a:latin typeface="Cambria Math" panose="02040503050406030204" pitchFamily="18" charset="0"/>
                              <a:ea typeface="Cambria Math" panose="02040503050406030204" pitchFamily="18" charset="0"/>
                            </a:rPr>
                            <m:t>𝜎</m:t>
                          </m:r>
                        </m:e>
                        <m:sub>
                          <m:sSub>
                            <m:sSubPr>
                              <m:ctrlPr>
                                <a:rPr lang="en-US" altLang="ja-JP" i="1">
                                  <a:solidFill>
                                    <a:srgbClr val="0070C0"/>
                                  </a:solidFill>
                                  <a:latin typeface="Cambria Math" panose="02040503050406030204" pitchFamily="18" charset="0"/>
                                  <a:ea typeface="Cambria Math" panose="02040503050406030204" pitchFamily="18" charset="0"/>
                                </a:rPr>
                              </m:ctrlPr>
                            </m:sSubPr>
                            <m:e>
                              <m:acc>
                                <m:accPr>
                                  <m:chr m:val="̂"/>
                                  <m:ctrlPr>
                                    <a:rPr lang="ja-JP" altLang="en-US" i="1">
                                      <a:solidFill>
                                        <a:srgbClr val="0070C0"/>
                                      </a:solidFill>
                                      <a:latin typeface="Cambria Math" panose="02040503050406030204" pitchFamily="18" charset="0"/>
                                      <a:ea typeface="Cambria Math" panose="02040503050406030204" pitchFamily="18" charset="0"/>
                                    </a:rPr>
                                  </m:ctrlPr>
                                </m:accPr>
                                <m:e>
                                  <m:r>
                                    <a:rPr lang="en-US" altLang="ja-JP" i="1">
                                      <a:solidFill>
                                        <a:srgbClr val="0070C0"/>
                                      </a:solidFill>
                                      <a:latin typeface="Cambria Math" panose="02040503050406030204" pitchFamily="18" charset="0"/>
                                      <a:ea typeface="Cambria Math" panose="02040503050406030204" pitchFamily="18" charset="0"/>
                                    </a:rPr>
                                    <m:t>𝑥</m:t>
                                  </m:r>
                                </m:e>
                              </m:acc>
                            </m:e>
                            <m:sub>
                              <m:r>
                                <a:rPr lang="en-US" altLang="ja-JP" i="1">
                                  <a:solidFill>
                                    <a:srgbClr val="0070C0"/>
                                  </a:solidFill>
                                  <a:latin typeface="Cambria Math" panose="02040503050406030204" pitchFamily="18" charset="0"/>
                                  <a:ea typeface="Cambria Math" panose="02040503050406030204" pitchFamily="18" charset="0"/>
                                </a:rPr>
                                <m:t>𝑡</m:t>
                              </m:r>
                              <m:r>
                                <a:rPr lang="en-US" altLang="ja-JP" b="0" i="1" smtClean="0">
                                  <a:solidFill>
                                    <a:srgbClr val="0070C0"/>
                                  </a:solidFill>
                                  <a:latin typeface="Cambria Math" panose="02040503050406030204" pitchFamily="18" charset="0"/>
                                  <a:ea typeface="Cambria Math" panose="02040503050406030204" pitchFamily="18" charset="0"/>
                                </a:rPr>
                                <m:t>−1</m:t>
                              </m:r>
                            </m:sub>
                          </m:sSub>
                        </m:sub>
                        <m:sup>
                          <m:r>
                            <a:rPr lang="en-US" altLang="ja-JP" i="1">
                              <a:solidFill>
                                <a:srgbClr val="0070C0"/>
                              </a:solidFill>
                              <a:latin typeface="Cambria Math" panose="02040503050406030204" pitchFamily="18" charset="0"/>
                              <a:ea typeface="Cambria Math" panose="02040503050406030204" pitchFamily="18" charset="0"/>
                            </a:rPr>
                            <m:t>2</m:t>
                          </m:r>
                        </m:sup>
                      </m:sSubSup>
                      <m:r>
                        <a:rPr lang="en-US" altLang="ja-JP" b="0" i="1" smtClean="0">
                          <a:latin typeface="Cambria Math" panose="02040503050406030204" pitchFamily="18" charset="0"/>
                          <a:ea typeface="Cambria Math" panose="02040503050406030204" pitchFamily="18" charset="0"/>
                        </a:rPr>
                        <m:t>+</m:t>
                      </m:r>
                      <m:sSup>
                        <m:sSupPr>
                          <m:ctrlPr>
                            <a:rPr lang="en-US" altLang="ja-JP" i="1">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𝑏</m:t>
                          </m:r>
                        </m:e>
                        <m:sup>
                          <m:r>
                            <a:rPr lang="en-US" altLang="ja-JP" i="1">
                              <a:latin typeface="Cambria Math" panose="02040503050406030204" pitchFamily="18" charset="0"/>
                              <a:ea typeface="Cambria Math" panose="02040503050406030204" pitchFamily="18" charset="0"/>
                            </a:rPr>
                            <m:t>2</m:t>
                          </m:r>
                        </m:sup>
                      </m:sSup>
                      <m:sSubSup>
                        <m:sSubSupPr>
                          <m:ctrlPr>
                            <a:rPr lang="en-US" altLang="ja-JP" i="1" smtClean="0">
                              <a:solidFill>
                                <a:schemeClr val="accent2"/>
                              </a:solidFill>
                              <a:latin typeface="Cambria Math" panose="02040503050406030204" pitchFamily="18" charset="0"/>
                              <a:ea typeface="Cambria Math" panose="02040503050406030204" pitchFamily="18" charset="0"/>
                            </a:rPr>
                          </m:ctrlPr>
                        </m:sSubSupPr>
                        <m:e>
                          <m:r>
                            <a:rPr lang="ja-JP" altLang="en-US" i="1">
                              <a:solidFill>
                                <a:schemeClr val="accent2"/>
                              </a:solidFill>
                              <a:latin typeface="Cambria Math" panose="02040503050406030204" pitchFamily="18" charset="0"/>
                              <a:ea typeface="Cambria Math" panose="02040503050406030204" pitchFamily="18" charset="0"/>
                            </a:rPr>
                            <m:t>𝜎</m:t>
                          </m:r>
                        </m:e>
                        <m:sub>
                          <m:r>
                            <a:rPr lang="en-US" altLang="ja-JP" b="0" i="1" smtClean="0">
                              <a:solidFill>
                                <a:schemeClr val="accent2"/>
                              </a:solidFill>
                              <a:latin typeface="Cambria Math" panose="02040503050406030204" pitchFamily="18" charset="0"/>
                              <a:ea typeface="Cambria Math" panose="02040503050406030204" pitchFamily="18" charset="0"/>
                            </a:rPr>
                            <m:t>𝑥</m:t>
                          </m:r>
                        </m:sub>
                        <m:sup>
                          <m:r>
                            <a:rPr lang="en-US" altLang="ja-JP" i="1">
                              <a:solidFill>
                                <a:schemeClr val="accent2"/>
                              </a:solidFill>
                              <a:latin typeface="Cambria Math" panose="02040503050406030204" pitchFamily="18" charset="0"/>
                              <a:ea typeface="Cambria Math" panose="02040503050406030204" pitchFamily="18" charset="0"/>
                            </a:rPr>
                            <m:t>2</m:t>
                          </m:r>
                        </m:sup>
                      </m:sSubSup>
                    </m:oMath>
                  </m:oMathPara>
                </a14:m>
                <a:endParaRPr kumimoji="1" lang="ja-JP" altLang="en-US"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2977166" y="1528376"/>
                <a:ext cx="2590580" cy="340927"/>
              </a:xfrm>
              <a:prstGeom prst="rect">
                <a:avLst/>
              </a:prstGeom>
              <a:blipFill rotWithShape="0">
                <a:blip r:embed="rId4"/>
                <a:stretch>
                  <a:fillRect b="-12500"/>
                </a:stretch>
              </a:blipFill>
            </p:spPr>
            <p:txBody>
              <a:bodyPr/>
              <a:lstStyle/>
              <a:p>
                <a:r>
                  <a:rPr lang="ja-JP" altLang="en-US">
                    <a:noFill/>
                  </a:rPr>
                  <a:t> </a:t>
                </a:r>
              </a:p>
            </p:txBody>
          </p:sp>
        </mc:Fallback>
      </mc:AlternateContent>
      <p:cxnSp>
        <p:nvCxnSpPr>
          <p:cNvPr id="10" name="直線矢印コネクタ 9"/>
          <p:cNvCxnSpPr/>
          <p:nvPr/>
        </p:nvCxnSpPr>
        <p:spPr>
          <a:xfrm flipV="1">
            <a:off x="3910506" y="1820388"/>
            <a:ext cx="0" cy="288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4897296" y="1820388"/>
            <a:ext cx="0" cy="288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705043" y="2130302"/>
            <a:ext cx="2343150" cy="461665"/>
          </a:xfrm>
          <a:prstGeom prst="rect">
            <a:avLst/>
          </a:prstGeom>
          <a:noFill/>
        </p:spPr>
        <p:txBody>
          <a:bodyPr wrap="square" rtlCol="0">
            <a:spAutoFit/>
          </a:bodyPr>
          <a:lstStyle/>
          <a:p>
            <a:pPr algn="ctr"/>
            <a:r>
              <a:rPr lang="ja-JP" altLang="en-US" sz="1200" dirty="0" smtClean="0"/>
              <a:t>確率変数に定数倍をかけると，</a:t>
            </a:r>
            <a:endParaRPr lang="en-US" altLang="ja-JP" sz="1200" dirty="0" smtClean="0"/>
          </a:p>
          <a:p>
            <a:pPr algn="ctr"/>
            <a:r>
              <a:rPr lang="ja-JP" altLang="en-US" sz="1200" dirty="0" smtClean="0"/>
              <a:t>分散には定数倍の二乗がかかる</a:t>
            </a:r>
            <a:endParaRPr kumimoji="1" lang="ja-JP" altLang="en-US" sz="1200" dirty="0"/>
          </a:p>
        </p:txBody>
      </p:sp>
      <p:sp>
        <p:nvSpPr>
          <p:cNvPr id="13" name="テキスト ボックス 12"/>
          <p:cNvSpPr txBox="1"/>
          <p:nvPr/>
        </p:nvSpPr>
        <p:spPr>
          <a:xfrm>
            <a:off x="3637061" y="805712"/>
            <a:ext cx="1270790" cy="461665"/>
          </a:xfrm>
          <a:prstGeom prst="rect">
            <a:avLst/>
          </a:prstGeom>
          <a:noFill/>
        </p:spPr>
        <p:txBody>
          <a:bodyPr wrap="square" rtlCol="0">
            <a:spAutoFit/>
          </a:bodyPr>
          <a:lstStyle/>
          <a:p>
            <a:pPr algn="ctr"/>
            <a:r>
              <a:rPr lang="en-US" altLang="ja-JP" sz="1200" dirty="0" smtClean="0">
                <a:solidFill>
                  <a:srgbClr val="0070C0"/>
                </a:solidFill>
              </a:rPr>
              <a:t>1</a:t>
            </a:r>
            <a:r>
              <a:rPr lang="ja-JP" altLang="en-US" sz="1200" dirty="0" smtClean="0">
                <a:solidFill>
                  <a:srgbClr val="0070C0"/>
                </a:solidFill>
              </a:rPr>
              <a:t>時刻前の推定</a:t>
            </a:r>
            <a:endParaRPr lang="en-US" altLang="ja-JP" sz="1200" dirty="0" smtClean="0">
              <a:solidFill>
                <a:srgbClr val="0070C0"/>
              </a:solidFill>
            </a:endParaRPr>
          </a:p>
          <a:p>
            <a:pPr algn="ctr"/>
            <a:r>
              <a:rPr lang="ja-JP" altLang="en-US" sz="1200" dirty="0" smtClean="0">
                <a:solidFill>
                  <a:srgbClr val="0070C0"/>
                </a:solidFill>
              </a:rPr>
              <a:t>の不確かさ</a:t>
            </a:r>
            <a:endParaRPr kumimoji="1" lang="ja-JP" altLang="en-US" sz="1200" dirty="0">
              <a:solidFill>
                <a:srgbClr val="0070C0"/>
              </a:solidFill>
            </a:endParaRPr>
          </a:p>
        </p:txBody>
      </p:sp>
      <p:cxnSp>
        <p:nvCxnSpPr>
          <p:cNvPr id="14" name="直線矢印コネクタ 13"/>
          <p:cNvCxnSpPr>
            <a:stCxn id="13" idx="2"/>
            <a:endCxn id="9" idx="0"/>
          </p:cNvCxnSpPr>
          <p:nvPr/>
        </p:nvCxnSpPr>
        <p:spPr>
          <a:xfrm>
            <a:off x="4272456" y="1267377"/>
            <a:ext cx="0" cy="26099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4830620" y="805712"/>
            <a:ext cx="1810357" cy="461665"/>
          </a:xfrm>
          <a:prstGeom prst="rect">
            <a:avLst/>
          </a:prstGeom>
          <a:noFill/>
        </p:spPr>
        <p:txBody>
          <a:bodyPr wrap="square" rtlCol="0">
            <a:spAutoFit/>
          </a:bodyPr>
          <a:lstStyle/>
          <a:p>
            <a:pPr algn="ctr"/>
            <a:r>
              <a:rPr lang="ja-JP" altLang="en-US" sz="1200" dirty="0"/>
              <a:t>システム</a:t>
            </a:r>
            <a:r>
              <a:rPr kumimoji="1" lang="ja-JP" altLang="en-US" sz="1200" dirty="0" smtClean="0"/>
              <a:t>モデルへの</a:t>
            </a:r>
            <a:r>
              <a:rPr lang="ja-JP" altLang="en-US" sz="1200" dirty="0" smtClean="0"/>
              <a:t>入力</a:t>
            </a:r>
            <a:endParaRPr lang="en-US" altLang="ja-JP" sz="1200" dirty="0" smtClean="0"/>
          </a:p>
          <a:p>
            <a:pPr algn="ctr"/>
            <a:r>
              <a:rPr lang="ja-JP" altLang="en-US" sz="1200" dirty="0"/>
              <a:t>に対する</a:t>
            </a:r>
            <a:r>
              <a:rPr lang="ja-JP" altLang="en-US" sz="1200" dirty="0" smtClean="0"/>
              <a:t>不確かさ</a:t>
            </a:r>
            <a:endParaRPr kumimoji="1" lang="ja-JP" altLang="en-US" sz="1200" dirty="0"/>
          </a:p>
        </p:txBody>
      </p:sp>
      <p:cxnSp>
        <p:nvCxnSpPr>
          <p:cNvPr id="16" name="直線矢印コネクタ 15"/>
          <p:cNvCxnSpPr/>
          <p:nvPr/>
        </p:nvCxnSpPr>
        <p:spPr>
          <a:xfrm>
            <a:off x="5250369" y="1267377"/>
            <a:ext cx="0" cy="260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620831" y="2099679"/>
            <a:ext cx="1300283" cy="646331"/>
          </a:xfrm>
          <a:prstGeom prst="rect">
            <a:avLst/>
          </a:prstGeom>
          <a:noFill/>
        </p:spPr>
        <p:txBody>
          <a:bodyPr wrap="square" rtlCol="0">
            <a:spAutoFit/>
          </a:bodyPr>
          <a:lstStyle/>
          <a:p>
            <a:pPr algn="ctr"/>
            <a:r>
              <a:rPr kumimoji="1" lang="ja-JP" altLang="en-US" sz="1200" dirty="0" smtClean="0">
                <a:solidFill>
                  <a:srgbClr val="00B050"/>
                </a:solidFill>
              </a:rPr>
              <a:t>不確かさの</a:t>
            </a:r>
            <a:endParaRPr kumimoji="1" lang="en-US" altLang="ja-JP" sz="1200" dirty="0" smtClean="0">
              <a:solidFill>
                <a:srgbClr val="00B050"/>
              </a:solidFill>
            </a:endParaRPr>
          </a:p>
          <a:p>
            <a:pPr algn="ctr"/>
            <a:r>
              <a:rPr kumimoji="1" lang="ja-JP" altLang="en-US" sz="1200" dirty="0" smtClean="0">
                <a:solidFill>
                  <a:srgbClr val="00B050"/>
                </a:solidFill>
              </a:rPr>
              <a:t>重ね合わせで，</a:t>
            </a:r>
            <a:endParaRPr kumimoji="1" lang="en-US" altLang="ja-JP" sz="1200" dirty="0" smtClean="0">
              <a:solidFill>
                <a:srgbClr val="00B050"/>
              </a:solidFill>
            </a:endParaRPr>
          </a:p>
          <a:p>
            <a:pPr algn="ctr"/>
            <a:r>
              <a:rPr kumimoji="1" lang="ja-JP" altLang="en-US" sz="1200" dirty="0" smtClean="0">
                <a:solidFill>
                  <a:srgbClr val="00B050"/>
                </a:solidFill>
              </a:rPr>
              <a:t>少し広がる</a:t>
            </a:r>
            <a:endParaRPr kumimoji="1" lang="ja-JP" altLang="en-US" sz="1200" dirty="0">
              <a:solidFill>
                <a:srgbClr val="00B050"/>
              </a:solidFill>
            </a:endParaRPr>
          </a:p>
        </p:txBody>
      </p:sp>
      <p:cxnSp>
        <p:nvCxnSpPr>
          <p:cNvPr id="18" name="直線矢印コネクタ 17"/>
          <p:cNvCxnSpPr/>
          <p:nvPr/>
        </p:nvCxnSpPr>
        <p:spPr>
          <a:xfrm flipV="1">
            <a:off x="3334900" y="1842302"/>
            <a:ext cx="0" cy="2880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2745466" y="810245"/>
            <a:ext cx="1092651" cy="461665"/>
          </a:xfrm>
          <a:prstGeom prst="rect">
            <a:avLst/>
          </a:prstGeom>
          <a:noFill/>
        </p:spPr>
        <p:txBody>
          <a:bodyPr wrap="square" rtlCol="0">
            <a:spAutoFit/>
          </a:bodyPr>
          <a:lstStyle/>
          <a:p>
            <a:pPr algn="ctr"/>
            <a:r>
              <a:rPr kumimoji="1" lang="ja-JP" altLang="en-US" sz="1200" dirty="0" smtClean="0">
                <a:solidFill>
                  <a:srgbClr val="00B050"/>
                </a:solidFill>
              </a:rPr>
              <a:t>予測の</a:t>
            </a:r>
            <a:endParaRPr kumimoji="1" lang="en-US" altLang="ja-JP" sz="1200" dirty="0" smtClean="0">
              <a:solidFill>
                <a:srgbClr val="00B050"/>
              </a:solidFill>
            </a:endParaRPr>
          </a:p>
          <a:p>
            <a:pPr algn="ctr"/>
            <a:r>
              <a:rPr lang="ja-JP" altLang="en-US" sz="1200" dirty="0">
                <a:solidFill>
                  <a:srgbClr val="00B050"/>
                </a:solidFill>
              </a:rPr>
              <a:t>不確かさ</a:t>
            </a:r>
            <a:endParaRPr kumimoji="1" lang="ja-JP" altLang="en-US" sz="1200" dirty="0">
              <a:solidFill>
                <a:srgbClr val="00B050"/>
              </a:solidFill>
            </a:endParaRPr>
          </a:p>
        </p:txBody>
      </p:sp>
      <p:cxnSp>
        <p:nvCxnSpPr>
          <p:cNvPr id="20" name="直線矢印コネクタ 19"/>
          <p:cNvCxnSpPr/>
          <p:nvPr/>
        </p:nvCxnSpPr>
        <p:spPr>
          <a:xfrm>
            <a:off x="3317471" y="1267376"/>
            <a:ext cx="0" cy="26099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3626038" y="-18783"/>
            <a:ext cx="1941708" cy="369332"/>
          </a:xfrm>
          <a:prstGeom prst="rect">
            <a:avLst/>
          </a:prstGeom>
          <a:noFill/>
        </p:spPr>
        <p:txBody>
          <a:bodyPr wrap="square" rtlCol="0">
            <a:spAutoFit/>
          </a:bodyPr>
          <a:lstStyle/>
          <a:p>
            <a:pPr algn="ctr"/>
            <a:r>
              <a:rPr lang="ja-JP" altLang="en-US" dirty="0" smtClean="0"/>
              <a:t>一次元（スカラ）</a:t>
            </a:r>
            <a:endParaRPr kumimoji="1" lang="ja-JP" altLang="en-US" dirty="0"/>
          </a:p>
        </p:txBody>
      </p:sp>
      <p:sp>
        <p:nvSpPr>
          <p:cNvPr id="22" name="テキスト ボックス 21"/>
          <p:cNvSpPr txBox="1"/>
          <p:nvPr/>
        </p:nvSpPr>
        <p:spPr>
          <a:xfrm>
            <a:off x="7111123" y="-9526"/>
            <a:ext cx="2128583" cy="369332"/>
          </a:xfrm>
          <a:prstGeom prst="rect">
            <a:avLst/>
          </a:prstGeom>
          <a:noFill/>
        </p:spPr>
        <p:txBody>
          <a:bodyPr wrap="square" rtlCol="0">
            <a:spAutoFit/>
          </a:bodyPr>
          <a:lstStyle/>
          <a:p>
            <a:pPr algn="ctr"/>
            <a:r>
              <a:rPr lang="ja-JP" altLang="en-US" dirty="0" smtClean="0"/>
              <a:t>多次元（ベクトル）</a:t>
            </a:r>
            <a:endParaRPr kumimoji="1" lang="ja-JP" altLang="en-US" dirty="0"/>
          </a:p>
        </p:txBody>
      </p:sp>
      <p:sp>
        <p:nvSpPr>
          <p:cNvPr id="23" name="テキスト ボックス 22"/>
          <p:cNvSpPr txBox="1"/>
          <p:nvPr/>
        </p:nvSpPr>
        <p:spPr>
          <a:xfrm>
            <a:off x="367475" y="1445391"/>
            <a:ext cx="823989" cy="369332"/>
          </a:xfrm>
          <a:prstGeom prst="rect">
            <a:avLst/>
          </a:prstGeom>
          <a:noFill/>
        </p:spPr>
        <p:txBody>
          <a:bodyPr wrap="square" rtlCol="0">
            <a:spAutoFit/>
          </a:bodyPr>
          <a:lstStyle/>
          <a:p>
            <a:pPr algn="ctr"/>
            <a:r>
              <a:rPr kumimoji="1" lang="ja-JP" altLang="en-US" dirty="0" smtClean="0"/>
              <a:t>予測</a:t>
            </a:r>
            <a:endParaRPr kumimoji="1" lang="ja-JP" altLang="en-US" dirty="0"/>
          </a:p>
        </p:txBody>
      </p:sp>
      <p:sp>
        <p:nvSpPr>
          <p:cNvPr id="24" name="テキスト ボックス 23"/>
          <p:cNvSpPr txBox="1"/>
          <p:nvPr/>
        </p:nvSpPr>
        <p:spPr>
          <a:xfrm>
            <a:off x="-45718" y="4137264"/>
            <a:ext cx="1650374" cy="369332"/>
          </a:xfrm>
          <a:prstGeom prst="rect">
            <a:avLst/>
          </a:prstGeom>
          <a:noFill/>
        </p:spPr>
        <p:txBody>
          <a:bodyPr wrap="square" rtlCol="0">
            <a:spAutoFit/>
          </a:bodyPr>
          <a:lstStyle/>
          <a:p>
            <a:pPr algn="ctr"/>
            <a:r>
              <a:rPr kumimoji="1" lang="ja-JP" altLang="en-US" dirty="0" smtClean="0"/>
              <a:t>フィルタリング</a:t>
            </a:r>
            <a:endParaRPr kumimoji="1" lang="ja-JP" altLang="en-US" dirty="0"/>
          </a:p>
        </p:txBody>
      </p:sp>
      <mc:AlternateContent xmlns:mc="http://schemas.openxmlformats.org/markup-compatibility/2006" xmlns:a14="http://schemas.microsoft.com/office/drawing/2010/main">
        <mc:Choice Requires="a14">
          <p:sp>
            <p:nvSpPr>
              <p:cNvPr id="25" name="テキスト ボックス 24"/>
              <p:cNvSpPr txBox="1"/>
              <p:nvPr/>
            </p:nvSpPr>
            <p:spPr>
              <a:xfrm>
                <a:off x="6894997" y="1611877"/>
                <a:ext cx="2484000" cy="2844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i="1" smtClean="0">
                              <a:solidFill>
                                <a:srgbClr val="00B050"/>
                              </a:solidFill>
                              <a:latin typeface="Cambria Math" panose="02040503050406030204" pitchFamily="18" charset="0"/>
                              <a:ea typeface="Cambria Math" panose="02040503050406030204" pitchFamily="18" charset="0"/>
                            </a:rPr>
                          </m:ctrlPr>
                        </m:sSubSupPr>
                        <m:e>
                          <m:acc>
                            <m:accPr>
                              <m:chr m:val="̂"/>
                              <m:ctrlPr>
                                <a:rPr lang="en-US" altLang="ja-JP" i="1">
                                  <a:solidFill>
                                    <a:srgbClr val="00B050"/>
                                  </a:solidFill>
                                  <a:latin typeface="Cambria Math" panose="02040503050406030204" pitchFamily="18" charset="0"/>
                                  <a:ea typeface="Cambria Math" panose="02040503050406030204" pitchFamily="18" charset="0"/>
                                </a:rPr>
                              </m:ctrlPr>
                            </m:accPr>
                            <m:e>
                              <m:r>
                                <a:rPr lang="en-US" altLang="ja-JP" b="1" i="1">
                                  <a:solidFill>
                                    <a:srgbClr val="00B050"/>
                                  </a:solidFill>
                                  <a:latin typeface="Cambria Math" panose="02040503050406030204" pitchFamily="18" charset="0"/>
                                  <a:ea typeface="Cambria Math" panose="02040503050406030204" pitchFamily="18" charset="0"/>
                                </a:rPr>
                                <m:t>𝑷</m:t>
                              </m:r>
                            </m:e>
                          </m:acc>
                        </m:e>
                        <m:sub>
                          <m:r>
                            <a:rPr lang="en-US" altLang="ja-JP" b="0" i="1" smtClean="0">
                              <a:solidFill>
                                <a:srgbClr val="00B050"/>
                              </a:solidFill>
                              <a:latin typeface="Cambria Math" panose="02040503050406030204" pitchFamily="18" charset="0"/>
                              <a:ea typeface="Cambria Math" panose="02040503050406030204" pitchFamily="18" charset="0"/>
                            </a:rPr>
                            <m:t>𝑡</m:t>
                          </m:r>
                        </m:sub>
                        <m:sup>
                          <m:r>
                            <a:rPr lang="en-US" altLang="ja-JP" b="0" i="1" smtClean="0">
                              <a:solidFill>
                                <a:srgbClr val="00B050"/>
                              </a:solidFill>
                              <a:latin typeface="Cambria Math" panose="02040503050406030204" pitchFamily="18" charset="0"/>
                              <a:ea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m:t>
                      </m:r>
                      <m:r>
                        <a:rPr lang="en-US" altLang="ja-JP" b="1" i="1" smtClean="0">
                          <a:latin typeface="Cambria Math" panose="02040503050406030204" pitchFamily="18" charset="0"/>
                          <a:ea typeface="Cambria Math" panose="02040503050406030204" pitchFamily="18" charset="0"/>
                        </a:rPr>
                        <m:t>𝑨</m:t>
                      </m:r>
                      <m:sSub>
                        <m:sSubPr>
                          <m:ctrlPr>
                            <a:rPr lang="en-US" altLang="ja-JP" i="1" smtClean="0">
                              <a:solidFill>
                                <a:srgbClr val="0070C0"/>
                              </a:solidFill>
                              <a:latin typeface="Cambria Math" panose="02040503050406030204" pitchFamily="18" charset="0"/>
                              <a:ea typeface="Cambria Math" panose="02040503050406030204" pitchFamily="18" charset="0"/>
                            </a:rPr>
                          </m:ctrlPr>
                        </m:sSubPr>
                        <m:e>
                          <m:acc>
                            <m:accPr>
                              <m:chr m:val="̂"/>
                              <m:ctrlPr>
                                <a:rPr lang="en-US" altLang="ja-JP" i="1" smtClean="0">
                                  <a:solidFill>
                                    <a:srgbClr val="0070C0"/>
                                  </a:solidFill>
                                  <a:latin typeface="Cambria Math" panose="02040503050406030204" pitchFamily="18" charset="0"/>
                                  <a:ea typeface="Cambria Math" panose="02040503050406030204" pitchFamily="18" charset="0"/>
                                </a:rPr>
                              </m:ctrlPr>
                            </m:accPr>
                            <m:e>
                              <m:r>
                                <a:rPr lang="en-US" altLang="ja-JP" b="1" i="1">
                                  <a:solidFill>
                                    <a:srgbClr val="0070C0"/>
                                  </a:solidFill>
                                  <a:latin typeface="Cambria Math" panose="02040503050406030204" pitchFamily="18" charset="0"/>
                                  <a:ea typeface="Cambria Math" panose="02040503050406030204" pitchFamily="18" charset="0"/>
                                </a:rPr>
                                <m:t>𝑷</m:t>
                              </m:r>
                            </m:e>
                          </m:acc>
                        </m:e>
                        <m:sub>
                          <m:r>
                            <a:rPr lang="en-US" altLang="ja-JP" i="1">
                              <a:solidFill>
                                <a:srgbClr val="0070C0"/>
                              </a:solidFill>
                              <a:latin typeface="Cambria Math" panose="02040503050406030204" pitchFamily="18" charset="0"/>
                              <a:ea typeface="Cambria Math" panose="02040503050406030204" pitchFamily="18" charset="0"/>
                            </a:rPr>
                            <m:t>𝑡</m:t>
                          </m:r>
                          <m:r>
                            <a:rPr lang="en-US" altLang="ja-JP" b="0" i="1" smtClean="0">
                              <a:solidFill>
                                <a:srgbClr val="0070C0"/>
                              </a:solidFill>
                              <a:latin typeface="Cambria Math" panose="02040503050406030204" pitchFamily="18" charset="0"/>
                              <a:ea typeface="Cambria Math" panose="02040503050406030204" pitchFamily="18" charset="0"/>
                            </a:rPr>
                            <m:t>−1</m:t>
                          </m:r>
                        </m:sub>
                      </m:sSub>
                      <m:sSup>
                        <m:sSupPr>
                          <m:ctrlPr>
                            <a:rPr lang="en-US" altLang="ja-JP" i="1">
                              <a:latin typeface="Cambria Math" panose="02040503050406030204" pitchFamily="18" charset="0"/>
                              <a:ea typeface="Cambria Math" panose="02040503050406030204" pitchFamily="18" charset="0"/>
                            </a:rPr>
                          </m:ctrlPr>
                        </m:sSupPr>
                        <m:e>
                          <m:r>
                            <a:rPr lang="en-US" altLang="ja-JP" b="1" i="1">
                              <a:latin typeface="Cambria Math" panose="02040503050406030204" pitchFamily="18" charset="0"/>
                              <a:ea typeface="Cambria Math" panose="02040503050406030204" pitchFamily="18" charset="0"/>
                            </a:rPr>
                            <m:t>𝑨</m:t>
                          </m:r>
                        </m:e>
                        <m:sup>
                          <m:r>
                            <a:rPr lang="en-US" altLang="ja-JP" i="1">
                              <a:latin typeface="Cambria Math" panose="02040503050406030204" pitchFamily="18" charset="0"/>
                              <a:ea typeface="Cambria Math" panose="02040503050406030204" pitchFamily="18" charset="0"/>
                            </a:rPr>
                            <m:t>𝑇</m:t>
                          </m:r>
                        </m:sup>
                      </m:sSup>
                      <m:r>
                        <a:rPr lang="en-US" altLang="ja-JP" b="0" i="1" smtClean="0">
                          <a:latin typeface="Cambria Math" panose="02040503050406030204" pitchFamily="18" charset="0"/>
                          <a:ea typeface="Cambria Math" panose="02040503050406030204" pitchFamily="18" charset="0"/>
                        </a:rPr>
                        <m:t>+</m:t>
                      </m:r>
                      <m:r>
                        <a:rPr lang="en-US" altLang="ja-JP" b="1" i="1" smtClean="0">
                          <a:latin typeface="Cambria Math" panose="02040503050406030204" pitchFamily="18" charset="0"/>
                          <a:ea typeface="Cambria Math" panose="02040503050406030204" pitchFamily="18" charset="0"/>
                        </a:rPr>
                        <m:t>𝑩</m:t>
                      </m:r>
                      <m:sSub>
                        <m:sSubPr>
                          <m:ctrlPr>
                            <a:rPr lang="en-US" altLang="ja-JP" i="1" smtClean="0">
                              <a:solidFill>
                                <a:schemeClr val="accent2"/>
                              </a:solidFill>
                              <a:latin typeface="Cambria Math" panose="02040503050406030204" pitchFamily="18" charset="0"/>
                              <a:ea typeface="Cambria Math" panose="02040503050406030204" pitchFamily="18" charset="0"/>
                            </a:rPr>
                          </m:ctrlPr>
                        </m:sSubPr>
                        <m:e>
                          <m:r>
                            <a:rPr lang="ja-JP" altLang="en-US" b="1" i="1" smtClean="0">
                              <a:solidFill>
                                <a:schemeClr val="accent2"/>
                              </a:solidFill>
                              <a:latin typeface="Cambria Math" panose="02040503050406030204" pitchFamily="18" charset="0"/>
                              <a:ea typeface="Cambria Math" panose="02040503050406030204" pitchFamily="18" charset="0"/>
                            </a:rPr>
                            <m:t>𝚺</m:t>
                          </m:r>
                        </m:e>
                        <m:sub>
                          <m:r>
                            <a:rPr lang="en-US" altLang="ja-JP" b="1" i="1" smtClean="0">
                              <a:solidFill>
                                <a:schemeClr val="accent2"/>
                              </a:solidFill>
                              <a:latin typeface="Cambria Math" panose="02040503050406030204" pitchFamily="18" charset="0"/>
                              <a:ea typeface="Cambria Math" panose="02040503050406030204" pitchFamily="18" charset="0"/>
                            </a:rPr>
                            <m:t>𝒙</m:t>
                          </m:r>
                        </m:sub>
                      </m:sSub>
                      <m:sSup>
                        <m:sSupPr>
                          <m:ctrlPr>
                            <a:rPr lang="en-US" altLang="ja-JP" i="1">
                              <a:latin typeface="Cambria Math" panose="02040503050406030204" pitchFamily="18" charset="0"/>
                              <a:ea typeface="Cambria Math" panose="02040503050406030204" pitchFamily="18" charset="0"/>
                            </a:rPr>
                          </m:ctrlPr>
                        </m:sSupPr>
                        <m:e>
                          <m:r>
                            <a:rPr lang="en-US" altLang="ja-JP" b="1" i="1" smtClean="0">
                              <a:latin typeface="Cambria Math" panose="02040503050406030204" pitchFamily="18" charset="0"/>
                              <a:ea typeface="Cambria Math" panose="02040503050406030204" pitchFamily="18" charset="0"/>
                            </a:rPr>
                            <m:t>𝑩</m:t>
                          </m:r>
                        </m:e>
                        <m:sup>
                          <m:r>
                            <a:rPr lang="en-US" altLang="ja-JP" i="1">
                              <a:latin typeface="Cambria Math" panose="02040503050406030204" pitchFamily="18" charset="0"/>
                              <a:ea typeface="Cambria Math" panose="02040503050406030204" pitchFamily="18" charset="0"/>
                            </a:rPr>
                            <m:t>𝑇</m:t>
                          </m:r>
                        </m:sup>
                      </m:sSup>
                    </m:oMath>
                  </m:oMathPara>
                </a14:m>
                <a:endParaRPr kumimoji="1" lang="ja-JP" altLang="en-US" dirty="0"/>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6894997" y="1611877"/>
                <a:ext cx="2484000" cy="284437"/>
              </a:xfrm>
              <a:prstGeom prst="rect">
                <a:avLst/>
              </a:prstGeom>
              <a:blipFill rotWithShape="0">
                <a:blip r:embed="rId5"/>
                <a:stretch>
                  <a:fillRect l="-1961" t="-17021" r="-735" b="-17021"/>
                </a:stretch>
              </a:blipFill>
            </p:spPr>
            <p:txBody>
              <a:bodyPr/>
              <a:lstStyle/>
              <a:p>
                <a:r>
                  <a:rPr lang="ja-JP" altLang="en-US">
                    <a:noFill/>
                  </a:rPr>
                  <a:t> </a:t>
                </a:r>
              </a:p>
            </p:txBody>
          </p:sp>
        </mc:Fallback>
      </mc:AlternateContent>
      <p:cxnSp>
        <p:nvCxnSpPr>
          <p:cNvPr id="27" name="直線コネクタ 26"/>
          <p:cNvCxnSpPr/>
          <p:nvPr/>
        </p:nvCxnSpPr>
        <p:spPr>
          <a:xfrm>
            <a:off x="6637567" y="-9525"/>
            <a:ext cx="0" cy="577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テキスト ボックス 27"/>
              <p:cNvSpPr txBox="1"/>
              <p:nvPr/>
            </p:nvSpPr>
            <p:spPr>
              <a:xfrm>
                <a:off x="6888963" y="4197549"/>
                <a:ext cx="2496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0070C0"/>
                              </a:solidFill>
                              <a:latin typeface="Cambria Math" panose="02040503050406030204" pitchFamily="18" charset="0"/>
                              <a:ea typeface="Cambria Math" panose="02040503050406030204" pitchFamily="18" charset="0"/>
                            </a:rPr>
                          </m:ctrlPr>
                        </m:sSubPr>
                        <m:e>
                          <m:acc>
                            <m:accPr>
                              <m:chr m:val="̂"/>
                              <m:ctrlPr>
                                <a:rPr lang="ja-JP" altLang="en-US" i="1">
                                  <a:solidFill>
                                    <a:srgbClr val="0070C0"/>
                                  </a:solidFill>
                                  <a:latin typeface="Cambria Math" panose="02040503050406030204" pitchFamily="18" charset="0"/>
                                  <a:ea typeface="Cambria Math" panose="02040503050406030204" pitchFamily="18" charset="0"/>
                                </a:rPr>
                              </m:ctrlPr>
                            </m:accPr>
                            <m:e>
                              <m:r>
                                <a:rPr lang="en-US" altLang="ja-JP" b="1" i="1">
                                  <a:solidFill>
                                    <a:srgbClr val="0070C0"/>
                                  </a:solidFill>
                                  <a:latin typeface="Cambria Math" panose="02040503050406030204" pitchFamily="18" charset="0"/>
                                  <a:ea typeface="Cambria Math" panose="02040503050406030204" pitchFamily="18" charset="0"/>
                                </a:rPr>
                                <m:t>𝒙</m:t>
                              </m:r>
                            </m:e>
                          </m:acc>
                        </m:e>
                        <m:sub>
                          <m:r>
                            <a:rPr lang="en-US" altLang="ja-JP" i="1">
                              <a:solidFill>
                                <a:srgbClr val="0070C0"/>
                              </a:solidFill>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b="1" i="1">
                                  <a:solidFill>
                                    <a:srgbClr val="00B050"/>
                                  </a:solidFill>
                                  <a:latin typeface="Cambria Math" panose="02040503050406030204" pitchFamily="18" charset="0"/>
                                  <a:ea typeface="Cambria Math" panose="02040503050406030204" pitchFamily="18" charset="0"/>
                                </a:rPr>
                                <m:t>𝒙</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i="1">
                          <a:latin typeface="Cambria Math" panose="02040503050406030204" pitchFamily="18" charset="0"/>
                          <a:ea typeface="Cambria Math" panose="02040503050406030204" pitchFamily="18" charset="0"/>
                        </a:rPr>
                        <m:t>+</m:t>
                      </m:r>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en-US" altLang="ja-JP" b="1" i="1">
                              <a:solidFill>
                                <a:srgbClr val="7030A0"/>
                              </a:solidFill>
                              <a:latin typeface="Cambria Math" panose="02040503050406030204" pitchFamily="18" charset="0"/>
                              <a:ea typeface="Cambria Math" panose="02040503050406030204" pitchFamily="18" charset="0"/>
                            </a:rPr>
                            <m:t>𝑲</m:t>
                          </m:r>
                        </m:e>
                        <m:sub>
                          <m:r>
                            <a:rPr lang="en-US" altLang="ja-JP" b="0" i="1" smtClean="0">
                              <a:solidFill>
                                <a:srgbClr val="7030A0"/>
                              </a:solidFill>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en-US" altLang="ja-JP" b="1" i="1">
                              <a:solidFill>
                                <a:srgbClr val="FF0000"/>
                              </a:solidFill>
                              <a:latin typeface="Cambria Math" panose="02040503050406030204" pitchFamily="18" charset="0"/>
                              <a:ea typeface="Cambria Math" panose="02040503050406030204" pitchFamily="18" charset="0"/>
                            </a:rPr>
                            <m:t>𝒛</m:t>
                          </m:r>
                        </m:e>
                        <m:sub>
                          <m:r>
                            <a:rPr lang="en-US" altLang="ja-JP" i="1">
                              <a:solidFill>
                                <a:srgbClr val="FF0000"/>
                              </a:solidFill>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r>
                        <a:rPr lang="en-US" altLang="ja-JP" b="1" i="1" smtClean="0">
                          <a:solidFill>
                            <a:schemeClr val="tx1"/>
                          </a:solidFill>
                          <a:latin typeface="Cambria Math" panose="02040503050406030204" pitchFamily="18" charset="0"/>
                          <a:ea typeface="Cambria Math" panose="02040503050406030204" pitchFamily="18" charset="0"/>
                        </a:rPr>
                        <m:t>𝑪</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b="1" i="1">
                                  <a:solidFill>
                                    <a:srgbClr val="00B050"/>
                                  </a:solidFill>
                                  <a:latin typeface="Cambria Math" panose="02040503050406030204" pitchFamily="18" charset="0"/>
                                  <a:ea typeface="Cambria Math" panose="02040503050406030204" pitchFamily="18" charset="0"/>
                                </a:rPr>
                                <m:t>𝒙</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i="1">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6888963" y="4197549"/>
                <a:ext cx="2496068" cy="276999"/>
              </a:xfrm>
              <a:prstGeom prst="rect">
                <a:avLst/>
              </a:prstGeom>
              <a:blipFill rotWithShape="0">
                <a:blip r:embed="rId6"/>
                <a:stretch>
                  <a:fillRect l="-1220" t="-26667" r="-8537" b="-3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3263791" y="440615"/>
                <a:ext cx="18108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i="1" smtClean="0">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𝑎</m:t>
                      </m:r>
                      <m:sSub>
                        <m:sSubPr>
                          <m:ctrlPr>
                            <a:rPr lang="en-US" altLang="ja-JP" i="1">
                              <a:solidFill>
                                <a:srgbClr val="0070C0"/>
                              </a:solidFill>
                              <a:latin typeface="Cambria Math" panose="02040503050406030204" pitchFamily="18" charset="0"/>
                              <a:ea typeface="Cambria Math" panose="02040503050406030204" pitchFamily="18" charset="0"/>
                            </a:rPr>
                          </m:ctrlPr>
                        </m:sSubPr>
                        <m:e>
                          <m:acc>
                            <m:accPr>
                              <m:chr m:val="̂"/>
                              <m:ctrlPr>
                                <a:rPr lang="ja-JP" altLang="en-US" i="1">
                                  <a:solidFill>
                                    <a:srgbClr val="0070C0"/>
                                  </a:solidFill>
                                  <a:latin typeface="Cambria Math" panose="02040503050406030204" pitchFamily="18" charset="0"/>
                                  <a:ea typeface="Cambria Math" panose="02040503050406030204" pitchFamily="18" charset="0"/>
                                </a:rPr>
                              </m:ctrlPr>
                            </m:accPr>
                            <m:e>
                              <m:r>
                                <a:rPr lang="en-US" altLang="ja-JP" i="1">
                                  <a:solidFill>
                                    <a:srgbClr val="0070C0"/>
                                  </a:solidFill>
                                  <a:latin typeface="Cambria Math" panose="02040503050406030204" pitchFamily="18" charset="0"/>
                                  <a:ea typeface="Cambria Math" panose="02040503050406030204" pitchFamily="18" charset="0"/>
                                </a:rPr>
                                <m:t>𝑥</m:t>
                              </m:r>
                            </m:e>
                          </m:acc>
                        </m:e>
                        <m:sub>
                          <m:r>
                            <a:rPr lang="en-US" altLang="ja-JP" i="1">
                              <a:solidFill>
                                <a:srgbClr val="0070C0"/>
                              </a:solidFill>
                              <a:latin typeface="Cambria Math" panose="02040503050406030204" pitchFamily="18" charset="0"/>
                              <a:ea typeface="Cambria Math" panose="02040503050406030204" pitchFamily="18" charset="0"/>
                            </a:rPr>
                            <m:t>𝑡</m:t>
                          </m:r>
                          <m:r>
                            <a:rPr lang="en-US" altLang="ja-JP" b="0" i="1" smtClean="0">
                              <a:solidFill>
                                <a:srgbClr val="0070C0"/>
                              </a:solidFill>
                              <a:latin typeface="Cambria Math" panose="02040503050406030204" pitchFamily="18" charset="0"/>
                              <a:ea typeface="Cambria Math" panose="02040503050406030204" pitchFamily="18" charset="0"/>
                            </a:rPr>
                            <m:t>−1</m:t>
                          </m:r>
                        </m:sub>
                      </m:sSub>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𝑏</m:t>
                      </m:r>
                      <m:sSub>
                        <m:sSubPr>
                          <m:ctrlPr>
                            <a:rPr lang="en-US" altLang="ja-JP" i="1" smtClean="0">
                              <a:solidFill>
                                <a:schemeClr val="tx1"/>
                              </a:solidFill>
                              <a:latin typeface="Cambria Math" panose="02040503050406030204" pitchFamily="18" charset="0"/>
                              <a:ea typeface="Cambria Math" panose="02040503050406030204" pitchFamily="18" charset="0"/>
                            </a:rPr>
                          </m:ctrlPr>
                        </m:sSubPr>
                        <m:e>
                          <m:r>
                            <a:rPr lang="en-US" altLang="ja-JP" b="0" i="1" smtClean="0">
                              <a:solidFill>
                                <a:schemeClr val="tx1"/>
                              </a:solidFill>
                              <a:latin typeface="Cambria Math" panose="02040503050406030204" pitchFamily="18" charset="0"/>
                              <a:ea typeface="Cambria Math" panose="02040503050406030204" pitchFamily="18" charset="0"/>
                            </a:rPr>
                            <m:t>𝑢</m:t>
                          </m:r>
                        </m:e>
                        <m:sub>
                          <m:r>
                            <a:rPr lang="en-US" altLang="ja-JP" i="1">
                              <a:solidFill>
                                <a:schemeClr val="tx1"/>
                              </a:solidFill>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3263791" y="440615"/>
                <a:ext cx="1810817" cy="276999"/>
              </a:xfrm>
              <a:prstGeom prst="rect">
                <a:avLst/>
              </a:prstGeom>
              <a:blipFill rotWithShape="0">
                <a:blip r:embed="rId7"/>
                <a:stretch>
                  <a:fillRect l="-1347" t="-23913" r="-337" b="-152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7197830" y="440615"/>
                <a:ext cx="18783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i="1" smtClean="0">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b="1" i="1">
                                  <a:solidFill>
                                    <a:srgbClr val="00B050"/>
                                  </a:solidFill>
                                  <a:latin typeface="Cambria Math" panose="02040503050406030204" pitchFamily="18" charset="0"/>
                                  <a:ea typeface="Cambria Math" panose="02040503050406030204" pitchFamily="18" charset="0"/>
                                </a:rPr>
                                <m:t>𝒙</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m:t>
                      </m:r>
                      <m:r>
                        <a:rPr lang="en-US" altLang="ja-JP" b="1" i="1" smtClean="0">
                          <a:latin typeface="Cambria Math" panose="02040503050406030204" pitchFamily="18" charset="0"/>
                          <a:ea typeface="Cambria Math" panose="02040503050406030204" pitchFamily="18" charset="0"/>
                        </a:rPr>
                        <m:t>𝑨</m:t>
                      </m:r>
                      <m:sSub>
                        <m:sSubPr>
                          <m:ctrlPr>
                            <a:rPr lang="en-US" altLang="ja-JP" i="1">
                              <a:solidFill>
                                <a:srgbClr val="0070C0"/>
                              </a:solidFill>
                              <a:latin typeface="Cambria Math" panose="02040503050406030204" pitchFamily="18" charset="0"/>
                              <a:ea typeface="Cambria Math" panose="02040503050406030204" pitchFamily="18" charset="0"/>
                            </a:rPr>
                          </m:ctrlPr>
                        </m:sSubPr>
                        <m:e>
                          <m:acc>
                            <m:accPr>
                              <m:chr m:val="̂"/>
                              <m:ctrlPr>
                                <a:rPr lang="ja-JP" altLang="en-US" i="1">
                                  <a:solidFill>
                                    <a:srgbClr val="0070C0"/>
                                  </a:solidFill>
                                  <a:latin typeface="Cambria Math" panose="02040503050406030204" pitchFamily="18" charset="0"/>
                                  <a:ea typeface="Cambria Math" panose="02040503050406030204" pitchFamily="18" charset="0"/>
                                </a:rPr>
                              </m:ctrlPr>
                            </m:accPr>
                            <m:e>
                              <m:r>
                                <a:rPr lang="en-US" altLang="ja-JP" b="1" i="1">
                                  <a:solidFill>
                                    <a:srgbClr val="0070C0"/>
                                  </a:solidFill>
                                  <a:latin typeface="Cambria Math" panose="02040503050406030204" pitchFamily="18" charset="0"/>
                                  <a:ea typeface="Cambria Math" panose="02040503050406030204" pitchFamily="18" charset="0"/>
                                </a:rPr>
                                <m:t>𝒙</m:t>
                              </m:r>
                            </m:e>
                          </m:acc>
                        </m:e>
                        <m:sub>
                          <m:r>
                            <a:rPr lang="en-US" altLang="ja-JP" i="1">
                              <a:solidFill>
                                <a:srgbClr val="0070C0"/>
                              </a:solidFill>
                              <a:latin typeface="Cambria Math" panose="02040503050406030204" pitchFamily="18" charset="0"/>
                              <a:ea typeface="Cambria Math" panose="02040503050406030204" pitchFamily="18" charset="0"/>
                            </a:rPr>
                            <m:t>𝑡</m:t>
                          </m:r>
                          <m:r>
                            <a:rPr lang="en-US" altLang="ja-JP" b="0" i="1" smtClean="0">
                              <a:solidFill>
                                <a:srgbClr val="0070C0"/>
                              </a:solidFill>
                              <a:latin typeface="Cambria Math" panose="02040503050406030204" pitchFamily="18" charset="0"/>
                              <a:ea typeface="Cambria Math" panose="02040503050406030204" pitchFamily="18" charset="0"/>
                            </a:rPr>
                            <m:t>−1</m:t>
                          </m:r>
                        </m:sub>
                      </m:sSub>
                      <m:r>
                        <a:rPr lang="en-US" altLang="ja-JP" i="1">
                          <a:latin typeface="Cambria Math" panose="02040503050406030204" pitchFamily="18" charset="0"/>
                          <a:ea typeface="Cambria Math" panose="02040503050406030204" pitchFamily="18" charset="0"/>
                        </a:rPr>
                        <m:t>+</m:t>
                      </m:r>
                      <m:r>
                        <a:rPr lang="en-US" altLang="ja-JP" b="1" i="1" smtClean="0">
                          <a:latin typeface="Cambria Math" panose="02040503050406030204" pitchFamily="18" charset="0"/>
                          <a:ea typeface="Cambria Math" panose="02040503050406030204" pitchFamily="18" charset="0"/>
                        </a:rPr>
                        <m:t>𝑩</m:t>
                      </m:r>
                      <m:sSub>
                        <m:sSubPr>
                          <m:ctrlPr>
                            <a:rPr lang="en-US" altLang="ja-JP" i="1" smtClean="0">
                              <a:solidFill>
                                <a:schemeClr val="tx1"/>
                              </a:solidFill>
                              <a:latin typeface="Cambria Math" panose="02040503050406030204" pitchFamily="18" charset="0"/>
                              <a:ea typeface="Cambria Math" panose="02040503050406030204" pitchFamily="18" charset="0"/>
                            </a:rPr>
                          </m:ctrlPr>
                        </m:sSubPr>
                        <m:e>
                          <m:r>
                            <a:rPr lang="en-US" altLang="ja-JP" b="1" i="1" smtClean="0">
                              <a:solidFill>
                                <a:schemeClr val="tx1"/>
                              </a:solidFill>
                              <a:latin typeface="Cambria Math" panose="02040503050406030204" pitchFamily="18" charset="0"/>
                              <a:ea typeface="Cambria Math" panose="02040503050406030204" pitchFamily="18" charset="0"/>
                            </a:rPr>
                            <m:t>𝒖</m:t>
                          </m:r>
                        </m:e>
                        <m:sub>
                          <m:r>
                            <a:rPr lang="en-US" altLang="ja-JP" i="1">
                              <a:solidFill>
                                <a:schemeClr val="tx1"/>
                              </a:solidFill>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7197830" y="440615"/>
                <a:ext cx="1878335" cy="276999"/>
              </a:xfrm>
              <a:prstGeom prst="rect">
                <a:avLst/>
              </a:prstGeom>
              <a:blipFill rotWithShape="0">
                <a:blip r:embed="rId8"/>
                <a:stretch>
                  <a:fillRect l="-3247" t="-23913" r="-974" b="-15217"/>
                </a:stretch>
              </a:blipFill>
            </p:spPr>
            <p:txBody>
              <a:bodyPr/>
              <a:lstStyle/>
              <a:p>
                <a:r>
                  <a:rPr lang="ja-JP" altLang="en-US">
                    <a:noFill/>
                  </a:rPr>
                  <a:t> </a:t>
                </a:r>
              </a:p>
            </p:txBody>
          </p:sp>
        </mc:Fallback>
      </mc:AlternateContent>
      <p:cxnSp>
        <p:nvCxnSpPr>
          <p:cNvPr id="32" name="直線コネクタ 31"/>
          <p:cNvCxnSpPr/>
          <p:nvPr/>
        </p:nvCxnSpPr>
        <p:spPr>
          <a:xfrm>
            <a:off x="0" y="2768778"/>
            <a:ext cx="964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1562843" y="378273"/>
            <a:ext cx="0" cy="54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0" y="378271"/>
            <a:ext cx="9648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1562843" y="779957"/>
            <a:ext cx="808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556775" y="4821824"/>
            <a:ext cx="808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テキスト ボックス 37"/>
          <p:cNvSpPr txBox="1"/>
          <p:nvPr/>
        </p:nvSpPr>
        <p:spPr>
          <a:xfrm>
            <a:off x="1654358" y="394448"/>
            <a:ext cx="953913" cy="369332"/>
          </a:xfrm>
          <a:prstGeom prst="rect">
            <a:avLst/>
          </a:prstGeom>
          <a:noFill/>
        </p:spPr>
        <p:txBody>
          <a:bodyPr wrap="square" rtlCol="0">
            <a:spAutoFit/>
          </a:bodyPr>
          <a:lstStyle/>
          <a:p>
            <a:pPr algn="ctr"/>
            <a:r>
              <a:rPr kumimoji="1" lang="ja-JP" altLang="en-US" dirty="0" smtClean="0"/>
              <a:t>推定値</a:t>
            </a:r>
            <a:endParaRPr kumimoji="1" lang="ja-JP" altLang="en-US" dirty="0"/>
          </a:p>
        </p:txBody>
      </p:sp>
      <p:sp>
        <p:nvSpPr>
          <p:cNvPr id="39" name="テキスト ボックス 38"/>
          <p:cNvSpPr txBox="1"/>
          <p:nvPr/>
        </p:nvSpPr>
        <p:spPr>
          <a:xfrm>
            <a:off x="1798333" y="1569429"/>
            <a:ext cx="665963" cy="369332"/>
          </a:xfrm>
          <a:prstGeom prst="rect">
            <a:avLst/>
          </a:prstGeom>
          <a:noFill/>
        </p:spPr>
        <p:txBody>
          <a:bodyPr wrap="square" rtlCol="0">
            <a:spAutoFit/>
          </a:bodyPr>
          <a:lstStyle/>
          <a:p>
            <a:pPr algn="ctr"/>
            <a:r>
              <a:rPr kumimoji="1" lang="ja-JP" altLang="en-US" dirty="0" smtClean="0"/>
              <a:t>分散</a:t>
            </a:r>
            <a:endParaRPr kumimoji="1" lang="ja-JP" altLang="en-US" dirty="0"/>
          </a:p>
        </p:txBody>
      </p:sp>
      <p:sp>
        <p:nvSpPr>
          <p:cNvPr id="41" name="テキスト ボックス 40"/>
          <p:cNvSpPr txBox="1"/>
          <p:nvPr/>
        </p:nvSpPr>
        <p:spPr>
          <a:xfrm>
            <a:off x="1798333" y="5149627"/>
            <a:ext cx="665963" cy="369332"/>
          </a:xfrm>
          <a:prstGeom prst="rect">
            <a:avLst/>
          </a:prstGeom>
          <a:noFill/>
        </p:spPr>
        <p:txBody>
          <a:bodyPr wrap="square" rtlCol="0">
            <a:spAutoFit/>
          </a:bodyPr>
          <a:lstStyle/>
          <a:p>
            <a:pPr algn="ctr"/>
            <a:r>
              <a:rPr kumimoji="1" lang="ja-JP" altLang="en-US" dirty="0" smtClean="0"/>
              <a:t>分散</a:t>
            </a:r>
            <a:endParaRPr kumimoji="1" lang="ja-JP" altLang="en-US" dirty="0"/>
          </a:p>
        </p:txBody>
      </p:sp>
      <p:sp>
        <p:nvSpPr>
          <p:cNvPr id="42" name="テキスト ボックス 41"/>
          <p:cNvSpPr txBox="1"/>
          <p:nvPr/>
        </p:nvSpPr>
        <p:spPr>
          <a:xfrm>
            <a:off x="1654358" y="4151383"/>
            <a:ext cx="953913" cy="369332"/>
          </a:xfrm>
          <a:prstGeom prst="rect">
            <a:avLst/>
          </a:prstGeom>
          <a:noFill/>
        </p:spPr>
        <p:txBody>
          <a:bodyPr wrap="square" rtlCol="0">
            <a:spAutoFit/>
          </a:bodyPr>
          <a:lstStyle/>
          <a:p>
            <a:pPr algn="ctr"/>
            <a:r>
              <a:rPr kumimoji="1" lang="ja-JP" altLang="en-US" dirty="0" smtClean="0"/>
              <a:t>推定値</a:t>
            </a:r>
            <a:endParaRPr kumimoji="1" lang="ja-JP" altLang="en-US" dirty="0"/>
          </a:p>
        </p:txBody>
      </p:sp>
      <p:sp>
        <p:nvSpPr>
          <p:cNvPr id="43" name="テキスト ボックス 42"/>
          <p:cNvSpPr txBox="1"/>
          <p:nvPr/>
        </p:nvSpPr>
        <p:spPr>
          <a:xfrm>
            <a:off x="1578274" y="2986360"/>
            <a:ext cx="1106080" cy="646331"/>
          </a:xfrm>
          <a:prstGeom prst="rect">
            <a:avLst/>
          </a:prstGeom>
          <a:noFill/>
        </p:spPr>
        <p:txBody>
          <a:bodyPr wrap="square" rtlCol="0">
            <a:spAutoFit/>
          </a:bodyPr>
          <a:lstStyle/>
          <a:p>
            <a:pPr algn="ctr"/>
            <a:r>
              <a:rPr kumimoji="1" lang="ja-JP" altLang="en-US" dirty="0" smtClean="0"/>
              <a:t>カルマン</a:t>
            </a:r>
            <a:endParaRPr kumimoji="1" lang="en-US" altLang="ja-JP" dirty="0" smtClean="0"/>
          </a:p>
          <a:p>
            <a:pPr algn="ctr"/>
            <a:r>
              <a:rPr lang="ja-JP" altLang="en-US" dirty="0"/>
              <a:t>ゲイン</a:t>
            </a:r>
            <a:endParaRPr kumimoji="1" lang="ja-JP" altLang="en-US" dirty="0"/>
          </a:p>
        </p:txBody>
      </p:sp>
      <p:cxnSp>
        <p:nvCxnSpPr>
          <p:cNvPr id="44" name="直線コネクタ 43"/>
          <p:cNvCxnSpPr/>
          <p:nvPr/>
        </p:nvCxnSpPr>
        <p:spPr>
          <a:xfrm>
            <a:off x="1569820" y="3850273"/>
            <a:ext cx="808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正方形/長方形 44"/>
              <p:cNvSpPr/>
              <p:nvPr/>
            </p:nvSpPr>
            <p:spPr>
              <a:xfrm>
                <a:off x="3416932" y="2777559"/>
                <a:ext cx="1855764" cy="8186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7030A0"/>
                              </a:solidFill>
                              <a:latin typeface="Cambria Math" panose="02040503050406030204" pitchFamily="18" charset="0"/>
                              <a:ea typeface="Cambria Math" panose="02040503050406030204" pitchFamily="18" charset="0"/>
                            </a:rPr>
                          </m:ctrlPr>
                        </m:sSubPr>
                        <m:e>
                          <m:r>
                            <a:rPr lang="en-US" altLang="ja-JP" i="1">
                              <a:solidFill>
                                <a:srgbClr val="7030A0"/>
                              </a:solidFill>
                              <a:latin typeface="Cambria Math" panose="02040503050406030204" pitchFamily="18" charset="0"/>
                              <a:ea typeface="Cambria Math" panose="02040503050406030204" pitchFamily="18" charset="0"/>
                            </a:rPr>
                            <m:t>𝑘</m:t>
                          </m:r>
                        </m:e>
                        <m:sub>
                          <m:r>
                            <a:rPr lang="en-US" altLang="ja-JP" i="1">
                              <a:solidFill>
                                <a:srgbClr val="7030A0"/>
                              </a:solidFill>
                              <a:latin typeface="Cambria Math" panose="02040503050406030204" pitchFamily="18" charset="0"/>
                              <a:ea typeface="Cambria Math" panose="02040503050406030204" pitchFamily="18" charset="0"/>
                            </a:rPr>
                            <m:t>𝑡</m:t>
                          </m:r>
                        </m:sub>
                      </m:sSub>
                      <m:r>
                        <a:rPr lang="en-US" altLang="ja-JP" b="0" i="1" smtClean="0">
                          <a:solidFill>
                            <a:schemeClr val="tx1"/>
                          </a:solidFill>
                          <a:latin typeface="Cambria Math" panose="02040503050406030204" pitchFamily="18" charset="0"/>
                          <a:ea typeface="Cambria Math" panose="02040503050406030204" pitchFamily="18" charset="0"/>
                        </a:rPr>
                        <m:t>=</m:t>
                      </m:r>
                      <m:f>
                        <m:fPr>
                          <m:ctrlPr>
                            <a:rPr lang="en-US" altLang="ja-JP" i="1">
                              <a:solidFill>
                                <a:schemeClr val="tx1"/>
                              </a:solidFill>
                              <a:latin typeface="Cambria Math" panose="02040503050406030204" pitchFamily="18" charset="0"/>
                              <a:ea typeface="Cambria Math" panose="02040503050406030204" pitchFamily="18" charset="0"/>
                            </a:rPr>
                          </m:ctrlPr>
                        </m:fPr>
                        <m:num>
                          <m:r>
                            <a:rPr lang="en-US" altLang="ja-JP" i="1">
                              <a:solidFill>
                                <a:schemeClr val="tx1"/>
                              </a:solidFill>
                              <a:latin typeface="Cambria Math" panose="02040503050406030204" pitchFamily="18" charset="0"/>
                              <a:ea typeface="Cambria Math" panose="02040503050406030204" pitchFamily="18" charset="0"/>
                            </a:rPr>
                            <m:t>𝑐</m:t>
                          </m:r>
                          <m:sSubSup>
                            <m:sSubSupPr>
                              <m:ctrlPr>
                                <a:rPr lang="en-US" altLang="ja-JP" i="1" smtClean="0">
                                  <a:solidFill>
                                    <a:srgbClr val="00B050"/>
                                  </a:solidFill>
                                  <a:latin typeface="Cambria Math" panose="02040503050406030204" pitchFamily="18" charset="0"/>
                                  <a:ea typeface="Cambria Math" panose="02040503050406030204" pitchFamily="18" charset="0"/>
                                </a:rPr>
                              </m:ctrlPr>
                            </m:sSubSupPr>
                            <m:e>
                              <m:r>
                                <a:rPr lang="ja-JP" altLang="en-US" i="1">
                                  <a:solidFill>
                                    <a:srgbClr val="00B050"/>
                                  </a:solidFill>
                                  <a:latin typeface="Cambria Math" panose="02040503050406030204" pitchFamily="18" charset="0"/>
                                  <a:ea typeface="Cambria Math" panose="02040503050406030204" pitchFamily="18" charset="0"/>
                                </a:rPr>
                                <m:t>𝜎</m:t>
                              </m:r>
                            </m:e>
                            <m:sub>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sub>
                            <m:sup>
                              <m:r>
                                <a:rPr lang="en-US" altLang="ja-JP" i="1">
                                  <a:solidFill>
                                    <a:srgbClr val="00B050"/>
                                  </a:solidFill>
                                  <a:latin typeface="Cambria Math" panose="02040503050406030204" pitchFamily="18" charset="0"/>
                                  <a:ea typeface="Cambria Math" panose="02040503050406030204" pitchFamily="18" charset="0"/>
                                </a:rPr>
                                <m:t>2</m:t>
                              </m:r>
                            </m:sup>
                          </m:sSubSup>
                        </m:num>
                        <m:den>
                          <m:sSup>
                            <m:sSupPr>
                              <m:ctrlPr>
                                <a:rPr lang="en-US" altLang="ja-JP" i="1">
                                  <a:solidFill>
                                    <a:schemeClr val="tx1"/>
                                  </a:solidFill>
                                  <a:latin typeface="Cambria Math" panose="02040503050406030204" pitchFamily="18" charset="0"/>
                                  <a:ea typeface="Cambria Math" panose="02040503050406030204" pitchFamily="18" charset="0"/>
                                </a:rPr>
                              </m:ctrlPr>
                            </m:sSupPr>
                            <m:e>
                              <m:r>
                                <a:rPr lang="en-US" altLang="ja-JP" i="1">
                                  <a:solidFill>
                                    <a:schemeClr val="tx1"/>
                                  </a:solidFill>
                                  <a:latin typeface="Cambria Math" panose="02040503050406030204" pitchFamily="18" charset="0"/>
                                  <a:ea typeface="Cambria Math" panose="02040503050406030204" pitchFamily="18" charset="0"/>
                                </a:rPr>
                                <m:t>𝑐</m:t>
                              </m:r>
                            </m:e>
                            <m:sup>
                              <m:r>
                                <a:rPr lang="en-US" altLang="ja-JP" i="1">
                                  <a:solidFill>
                                    <a:schemeClr val="tx1"/>
                                  </a:solidFill>
                                  <a:latin typeface="Cambria Math" panose="02040503050406030204" pitchFamily="18" charset="0"/>
                                  <a:ea typeface="Cambria Math" panose="02040503050406030204" pitchFamily="18" charset="0"/>
                                </a:rPr>
                                <m:t>2</m:t>
                              </m:r>
                            </m:sup>
                          </m:sSup>
                          <m:sSubSup>
                            <m:sSubSupPr>
                              <m:ctrlPr>
                                <a:rPr lang="en-US" altLang="ja-JP" i="1" smtClean="0">
                                  <a:solidFill>
                                    <a:srgbClr val="00B050"/>
                                  </a:solidFill>
                                  <a:latin typeface="Cambria Math" panose="02040503050406030204" pitchFamily="18" charset="0"/>
                                  <a:ea typeface="Cambria Math" panose="02040503050406030204" pitchFamily="18" charset="0"/>
                                </a:rPr>
                              </m:ctrlPr>
                            </m:sSubSupPr>
                            <m:e>
                              <m:r>
                                <a:rPr lang="ja-JP" altLang="en-US" i="1">
                                  <a:solidFill>
                                    <a:srgbClr val="00B050"/>
                                  </a:solidFill>
                                  <a:latin typeface="Cambria Math" panose="02040503050406030204" pitchFamily="18" charset="0"/>
                                  <a:ea typeface="Cambria Math" panose="02040503050406030204" pitchFamily="18" charset="0"/>
                                </a:rPr>
                                <m:t>𝜎</m:t>
                              </m:r>
                            </m:e>
                            <m:sub>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sub>
                            <m:sup>
                              <m:r>
                                <a:rPr lang="en-US" altLang="ja-JP" i="1">
                                  <a:solidFill>
                                    <a:srgbClr val="00B050"/>
                                  </a:solidFill>
                                  <a:latin typeface="Cambria Math" panose="02040503050406030204" pitchFamily="18" charset="0"/>
                                  <a:ea typeface="Cambria Math" panose="02040503050406030204" pitchFamily="18" charset="0"/>
                                </a:rPr>
                                <m:t>2</m:t>
                              </m:r>
                            </m:sup>
                          </m:sSubSup>
                          <m:r>
                            <a:rPr lang="en-US" altLang="ja-JP" i="1">
                              <a:solidFill>
                                <a:schemeClr val="tx1"/>
                              </a:solidFill>
                              <a:latin typeface="Cambria Math" panose="02040503050406030204" pitchFamily="18" charset="0"/>
                              <a:ea typeface="Cambria Math" panose="02040503050406030204" pitchFamily="18" charset="0"/>
                            </a:rPr>
                            <m:t>+</m:t>
                          </m:r>
                          <m:sSubSup>
                            <m:sSubSupPr>
                              <m:ctrlPr>
                                <a:rPr lang="en-US" altLang="ja-JP" i="1" smtClean="0">
                                  <a:solidFill>
                                    <a:srgbClr val="FF0000"/>
                                  </a:solidFill>
                                  <a:latin typeface="Cambria Math" panose="02040503050406030204" pitchFamily="18" charset="0"/>
                                  <a:ea typeface="Cambria Math" panose="02040503050406030204" pitchFamily="18" charset="0"/>
                                </a:rPr>
                              </m:ctrlPr>
                            </m:sSubSupPr>
                            <m:e>
                              <m:r>
                                <a:rPr lang="ja-JP" altLang="en-US" i="1">
                                  <a:solidFill>
                                    <a:srgbClr val="FF0000"/>
                                  </a:solidFill>
                                  <a:latin typeface="Cambria Math" panose="02040503050406030204" pitchFamily="18" charset="0"/>
                                  <a:ea typeface="Cambria Math" panose="02040503050406030204" pitchFamily="18" charset="0"/>
                                </a:rPr>
                                <m:t>𝜎</m:t>
                              </m:r>
                            </m:e>
                            <m:sub>
                              <m:r>
                                <a:rPr lang="en-US" altLang="ja-JP" i="1">
                                  <a:solidFill>
                                    <a:srgbClr val="FF0000"/>
                                  </a:solidFill>
                                  <a:latin typeface="Cambria Math" panose="02040503050406030204" pitchFamily="18" charset="0"/>
                                  <a:ea typeface="Cambria Math" panose="02040503050406030204" pitchFamily="18" charset="0"/>
                                </a:rPr>
                                <m:t>𝑧</m:t>
                              </m:r>
                            </m:sub>
                            <m:sup>
                              <m:r>
                                <a:rPr lang="en-US" altLang="ja-JP" i="1">
                                  <a:solidFill>
                                    <a:srgbClr val="FF0000"/>
                                  </a:solidFill>
                                  <a:latin typeface="Cambria Math" panose="02040503050406030204" pitchFamily="18" charset="0"/>
                                  <a:ea typeface="Cambria Math" panose="02040503050406030204" pitchFamily="18" charset="0"/>
                                </a:rPr>
                                <m:t>2</m:t>
                              </m:r>
                            </m:sup>
                          </m:sSubSup>
                        </m:den>
                      </m:f>
                    </m:oMath>
                  </m:oMathPara>
                </a14:m>
                <a:endParaRPr lang="ja-JP" altLang="en-US" dirty="0"/>
              </a:p>
            </p:txBody>
          </p:sp>
        </mc:Choice>
        <mc:Fallback xmlns="">
          <p:sp>
            <p:nvSpPr>
              <p:cNvPr id="45" name="正方形/長方形 44"/>
              <p:cNvSpPr>
                <a:spLocks noRot="1" noChangeAspect="1" noMove="1" noResize="1" noEditPoints="1" noAdjustHandles="1" noChangeArrowheads="1" noChangeShapeType="1" noTextEdit="1"/>
              </p:cNvSpPr>
              <p:nvPr/>
            </p:nvSpPr>
            <p:spPr>
              <a:xfrm>
                <a:off x="3416932" y="2777559"/>
                <a:ext cx="1855764" cy="818622"/>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正方形/長方形 45"/>
              <p:cNvSpPr/>
              <p:nvPr/>
            </p:nvSpPr>
            <p:spPr>
              <a:xfrm>
                <a:off x="6732997" y="3065455"/>
                <a:ext cx="2808000" cy="4591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7030A0"/>
                              </a:solidFill>
                              <a:latin typeface="Cambria Math" panose="02040503050406030204" pitchFamily="18" charset="0"/>
                              <a:ea typeface="Cambria Math" panose="02040503050406030204" pitchFamily="18" charset="0"/>
                            </a:rPr>
                          </m:ctrlPr>
                        </m:sSubPr>
                        <m:e>
                          <m:r>
                            <a:rPr lang="en-US" altLang="ja-JP" b="1" i="1" smtClean="0">
                              <a:solidFill>
                                <a:srgbClr val="7030A0"/>
                              </a:solidFill>
                              <a:latin typeface="Cambria Math" panose="02040503050406030204" pitchFamily="18" charset="0"/>
                              <a:ea typeface="Cambria Math" panose="02040503050406030204" pitchFamily="18" charset="0"/>
                            </a:rPr>
                            <m:t>𝑲</m:t>
                          </m:r>
                        </m:e>
                        <m:sub>
                          <m:r>
                            <a:rPr lang="en-US" altLang="ja-JP" i="1">
                              <a:solidFill>
                                <a:srgbClr val="7030A0"/>
                              </a:solidFill>
                              <a:latin typeface="Cambria Math" panose="02040503050406030204" pitchFamily="18" charset="0"/>
                              <a:ea typeface="Cambria Math" panose="02040503050406030204" pitchFamily="18" charset="0"/>
                            </a:rPr>
                            <m:t>𝑡</m:t>
                          </m:r>
                        </m:sub>
                      </m:sSub>
                      <m:r>
                        <a:rPr lang="en-US" altLang="ja-JP" b="0" i="1" smtClean="0">
                          <a:solidFill>
                            <a:schemeClr val="tx1"/>
                          </a:solidFill>
                          <a:latin typeface="Cambria Math" panose="02040503050406030204" pitchFamily="18" charset="0"/>
                          <a:ea typeface="Cambria Math" panose="02040503050406030204" pitchFamily="18" charset="0"/>
                        </a:rPr>
                        <m:t>=</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en-US" altLang="ja-JP" i="1">
                                  <a:solidFill>
                                    <a:srgbClr val="00B050"/>
                                  </a:solidFill>
                                  <a:latin typeface="Cambria Math" panose="02040503050406030204" pitchFamily="18" charset="0"/>
                                  <a:ea typeface="Cambria Math" panose="02040503050406030204" pitchFamily="18" charset="0"/>
                                </a:rPr>
                              </m:ctrlPr>
                            </m:accPr>
                            <m:e>
                              <m:r>
                                <a:rPr lang="en-US" altLang="ja-JP" b="1" i="1">
                                  <a:solidFill>
                                    <a:srgbClr val="00B050"/>
                                  </a:solidFill>
                                  <a:latin typeface="Cambria Math" panose="02040503050406030204" pitchFamily="18" charset="0"/>
                                  <a:ea typeface="Cambria Math" panose="02040503050406030204" pitchFamily="18" charset="0"/>
                                </a:rPr>
                                <m:t>𝑷</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sSup>
                        <m:sSupPr>
                          <m:ctrlPr>
                            <a:rPr lang="en-US" altLang="ja-JP" i="1">
                              <a:latin typeface="Cambria Math" panose="02040503050406030204" pitchFamily="18" charset="0"/>
                              <a:ea typeface="Cambria Math" panose="02040503050406030204" pitchFamily="18" charset="0"/>
                            </a:rPr>
                          </m:ctrlPr>
                        </m:sSupPr>
                        <m:e>
                          <m:r>
                            <a:rPr lang="en-US" altLang="ja-JP" b="1" i="1" smtClean="0">
                              <a:latin typeface="Cambria Math" panose="02040503050406030204" pitchFamily="18" charset="0"/>
                              <a:ea typeface="Cambria Math" panose="02040503050406030204" pitchFamily="18" charset="0"/>
                            </a:rPr>
                            <m:t>𝑪</m:t>
                          </m:r>
                        </m:e>
                        <m:sup>
                          <m:r>
                            <a:rPr lang="en-US" altLang="ja-JP" i="1">
                              <a:latin typeface="Cambria Math" panose="02040503050406030204" pitchFamily="18" charset="0"/>
                              <a:ea typeface="Cambria Math" panose="02040503050406030204" pitchFamily="18" charset="0"/>
                            </a:rPr>
                            <m:t>𝑇</m:t>
                          </m:r>
                        </m:sup>
                      </m:sSup>
                      <m:sSup>
                        <m:sSupPr>
                          <m:ctrlPr>
                            <a:rPr lang="en-US" altLang="ja-JP" i="1" smtClean="0">
                              <a:latin typeface="Cambria Math" panose="02040503050406030204" pitchFamily="18" charset="0"/>
                              <a:ea typeface="Cambria Math" panose="02040503050406030204" pitchFamily="18" charset="0"/>
                            </a:rPr>
                          </m:ctrlPr>
                        </m:sSupPr>
                        <m:e>
                          <m:d>
                            <m:dPr>
                              <m:ctrlPr>
                                <a:rPr lang="en-US" altLang="ja-JP" i="1">
                                  <a:latin typeface="Cambria Math" panose="02040503050406030204" pitchFamily="18" charset="0"/>
                                  <a:ea typeface="Cambria Math" panose="02040503050406030204" pitchFamily="18" charset="0"/>
                                </a:rPr>
                              </m:ctrlPr>
                            </m:dPr>
                            <m:e>
                              <m:r>
                                <a:rPr lang="en-US" altLang="ja-JP" b="1" i="1">
                                  <a:latin typeface="Cambria Math" panose="02040503050406030204" pitchFamily="18" charset="0"/>
                                  <a:ea typeface="Cambria Math" panose="02040503050406030204" pitchFamily="18" charset="0"/>
                                </a:rPr>
                                <m:t>𝑪</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en-US" altLang="ja-JP" i="1">
                                          <a:solidFill>
                                            <a:srgbClr val="00B050"/>
                                          </a:solidFill>
                                          <a:latin typeface="Cambria Math" panose="02040503050406030204" pitchFamily="18" charset="0"/>
                                          <a:ea typeface="Cambria Math" panose="02040503050406030204" pitchFamily="18" charset="0"/>
                                        </a:rPr>
                                      </m:ctrlPr>
                                    </m:accPr>
                                    <m:e>
                                      <m:r>
                                        <a:rPr lang="en-US" altLang="ja-JP" b="1" i="1">
                                          <a:solidFill>
                                            <a:srgbClr val="00B050"/>
                                          </a:solidFill>
                                          <a:latin typeface="Cambria Math" panose="02040503050406030204" pitchFamily="18" charset="0"/>
                                          <a:ea typeface="Cambria Math" panose="02040503050406030204" pitchFamily="18" charset="0"/>
                                        </a:rPr>
                                        <m:t>𝑷</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sSup>
                                <m:sSupPr>
                                  <m:ctrlPr>
                                    <a:rPr lang="en-US" altLang="ja-JP" i="1">
                                      <a:latin typeface="Cambria Math" panose="02040503050406030204" pitchFamily="18" charset="0"/>
                                      <a:ea typeface="Cambria Math" panose="02040503050406030204" pitchFamily="18" charset="0"/>
                                    </a:rPr>
                                  </m:ctrlPr>
                                </m:sSupPr>
                                <m:e>
                                  <m:r>
                                    <a:rPr lang="en-US" altLang="ja-JP" b="1" i="1">
                                      <a:latin typeface="Cambria Math" panose="02040503050406030204" pitchFamily="18" charset="0"/>
                                      <a:ea typeface="Cambria Math" panose="02040503050406030204" pitchFamily="18" charset="0"/>
                                    </a:rPr>
                                    <m:t>𝑪</m:t>
                                  </m:r>
                                </m:e>
                                <m:sup>
                                  <m:r>
                                    <a:rPr lang="en-US" altLang="ja-JP" i="1">
                                      <a:latin typeface="Cambria Math" panose="02040503050406030204" pitchFamily="18" charset="0"/>
                                      <a:ea typeface="Cambria Math" panose="02040503050406030204" pitchFamily="18" charset="0"/>
                                    </a:rPr>
                                    <m:t>𝑇</m:t>
                                  </m:r>
                                </m:sup>
                              </m:sSup>
                              <m:r>
                                <a:rPr lang="en-US" altLang="ja-JP" i="1">
                                  <a:latin typeface="Cambria Math" panose="02040503050406030204" pitchFamily="18" charset="0"/>
                                  <a:ea typeface="Cambria Math" panose="02040503050406030204" pitchFamily="18" charset="0"/>
                                </a:rPr>
                                <m:t>+</m:t>
                              </m:r>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ja-JP" altLang="en-US" b="1" i="1">
                                      <a:solidFill>
                                        <a:srgbClr val="FF0000"/>
                                      </a:solidFill>
                                      <a:latin typeface="Cambria Math" panose="02040503050406030204" pitchFamily="18" charset="0"/>
                                      <a:ea typeface="Cambria Math" panose="02040503050406030204" pitchFamily="18" charset="0"/>
                                    </a:rPr>
                                    <m:t>𝚺</m:t>
                                  </m:r>
                                </m:e>
                                <m:sub>
                                  <m:r>
                                    <a:rPr lang="en-US" altLang="ja-JP" b="1" i="1">
                                      <a:solidFill>
                                        <a:srgbClr val="FF0000"/>
                                      </a:solidFill>
                                      <a:latin typeface="Cambria Math" panose="02040503050406030204" pitchFamily="18" charset="0"/>
                                      <a:ea typeface="Cambria Math" panose="02040503050406030204" pitchFamily="18" charset="0"/>
                                    </a:rPr>
                                    <m:t>𝒛</m:t>
                                  </m:r>
                                </m:sub>
                              </m:sSub>
                            </m:e>
                          </m:d>
                        </m:e>
                        <m:sup>
                          <m:r>
                            <a:rPr lang="en-US" altLang="ja-JP" b="0" i="1" smtClean="0">
                              <a:latin typeface="Cambria Math" panose="02040503050406030204" pitchFamily="18" charset="0"/>
                              <a:ea typeface="Cambria Math" panose="02040503050406030204" pitchFamily="18" charset="0"/>
                            </a:rPr>
                            <m:t>−1</m:t>
                          </m:r>
                        </m:sup>
                      </m:sSup>
                    </m:oMath>
                  </m:oMathPara>
                </a14:m>
                <a:endParaRPr lang="ja-JP" altLang="en-US" dirty="0"/>
              </a:p>
            </p:txBody>
          </p:sp>
        </mc:Choice>
        <mc:Fallback xmlns="">
          <p:sp>
            <p:nvSpPr>
              <p:cNvPr id="46" name="正方形/長方形 45"/>
              <p:cNvSpPr>
                <a:spLocks noRot="1" noChangeAspect="1" noMove="1" noResize="1" noEditPoints="1" noAdjustHandles="1" noChangeArrowheads="1" noChangeShapeType="1" noTextEdit="1"/>
              </p:cNvSpPr>
              <p:nvPr/>
            </p:nvSpPr>
            <p:spPr>
              <a:xfrm>
                <a:off x="6732997" y="3065455"/>
                <a:ext cx="2808000" cy="459100"/>
              </a:xfrm>
              <a:prstGeom prst="rect">
                <a:avLst/>
              </a:prstGeom>
              <a:blipFill rotWithShape="0">
                <a:blip r:embed="rId10"/>
                <a:stretch>
                  <a:fillRect r="-2386"/>
                </a:stretch>
              </a:blipFill>
            </p:spPr>
            <p:txBody>
              <a:bodyPr/>
              <a:lstStyle/>
              <a:p>
                <a:r>
                  <a:rPr lang="ja-JP" altLang="en-US">
                    <a:noFill/>
                  </a:rPr>
                  <a:t> </a:t>
                </a:r>
              </a:p>
            </p:txBody>
          </p:sp>
        </mc:Fallback>
      </mc:AlternateContent>
      <p:sp>
        <p:nvSpPr>
          <p:cNvPr id="48" name="テキスト ボックス 47"/>
          <p:cNvSpPr txBox="1"/>
          <p:nvPr/>
        </p:nvSpPr>
        <p:spPr>
          <a:xfrm>
            <a:off x="5234843" y="3546935"/>
            <a:ext cx="1270790" cy="276999"/>
          </a:xfrm>
          <a:prstGeom prst="rect">
            <a:avLst/>
          </a:prstGeom>
          <a:noFill/>
        </p:spPr>
        <p:txBody>
          <a:bodyPr wrap="square" rtlCol="0">
            <a:spAutoFit/>
          </a:bodyPr>
          <a:lstStyle/>
          <a:p>
            <a:pPr algn="ctr"/>
            <a:r>
              <a:rPr kumimoji="1" lang="ja-JP" altLang="en-US" sz="1200" dirty="0" smtClean="0">
                <a:solidFill>
                  <a:srgbClr val="FF0000"/>
                </a:solidFill>
              </a:rPr>
              <a:t>観測の不確かさ</a:t>
            </a:r>
            <a:endParaRPr kumimoji="1" lang="ja-JP" altLang="en-US" sz="1200" dirty="0">
              <a:solidFill>
                <a:srgbClr val="FF0000"/>
              </a:solidFill>
            </a:endParaRPr>
          </a:p>
        </p:txBody>
      </p:sp>
      <p:cxnSp>
        <p:nvCxnSpPr>
          <p:cNvPr id="49" name="直線矢印コネクタ 48"/>
          <p:cNvCxnSpPr>
            <a:stCxn id="48" idx="1"/>
          </p:cNvCxnSpPr>
          <p:nvPr/>
        </p:nvCxnSpPr>
        <p:spPr>
          <a:xfrm flipH="1" flipV="1">
            <a:off x="5019569" y="3520596"/>
            <a:ext cx="215274" cy="164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2819390" y="3544147"/>
            <a:ext cx="1216039" cy="276999"/>
          </a:xfrm>
          <a:prstGeom prst="rect">
            <a:avLst/>
          </a:prstGeom>
          <a:noFill/>
        </p:spPr>
        <p:txBody>
          <a:bodyPr wrap="square" rtlCol="0">
            <a:spAutoFit/>
          </a:bodyPr>
          <a:lstStyle/>
          <a:p>
            <a:pPr algn="ctr"/>
            <a:r>
              <a:rPr kumimoji="1" lang="ja-JP" altLang="en-US" sz="1200" dirty="0" smtClean="0">
                <a:solidFill>
                  <a:srgbClr val="00B050"/>
                </a:solidFill>
              </a:rPr>
              <a:t>予測の不確かさ</a:t>
            </a:r>
            <a:endParaRPr kumimoji="1" lang="ja-JP" altLang="en-US" sz="1200" dirty="0">
              <a:solidFill>
                <a:srgbClr val="00B050"/>
              </a:solidFill>
            </a:endParaRPr>
          </a:p>
        </p:txBody>
      </p:sp>
      <p:cxnSp>
        <p:nvCxnSpPr>
          <p:cNvPr id="51" name="直線矢印コネクタ 50"/>
          <p:cNvCxnSpPr>
            <a:stCxn id="50" idx="3"/>
          </p:cNvCxnSpPr>
          <p:nvPr/>
        </p:nvCxnSpPr>
        <p:spPr>
          <a:xfrm flipV="1">
            <a:off x="4035429" y="3489867"/>
            <a:ext cx="203190" cy="19278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4007812" y="4455438"/>
            <a:ext cx="707168" cy="307777"/>
          </a:xfrm>
          <a:prstGeom prst="rect">
            <a:avLst/>
          </a:prstGeom>
          <a:noFill/>
        </p:spPr>
        <p:txBody>
          <a:bodyPr wrap="square" rtlCol="0">
            <a:spAutoFit/>
          </a:bodyPr>
          <a:lstStyle/>
          <a:p>
            <a:pPr algn="ctr"/>
            <a:r>
              <a:rPr lang="ja-JP" altLang="en-US" sz="1400" dirty="0">
                <a:solidFill>
                  <a:srgbClr val="7030A0"/>
                </a:solidFill>
              </a:rPr>
              <a:t>写像</a:t>
            </a:r>
            <a:endParaRPr kumimoji="1" lang="ja-JP" altLang="en-US" sz="1400" dirty="0">
              <a:solidFill>
                <a:srgbClr val="7030A0"/>
              </a:solidFill>
            </a:endParaRPr>
          </a:p>
        </p:txBody>
      </p:sp>
      <p:sp>
        <p:nvSpPr>
          <p:cNvPr id="60" name="テキスト ボックス 59"/>
          <p:cNvSpPr txBox="1"/>
          <p:nvPr/>
        </p:nvSpPr>
        <p:spPr>
          <a:xfrm>
            <a:off x="4633782" y="4465279"/>
            <a:ext cx="1229245" cy="307777"/>
          </a:xfrm>
          <a:prstGeom prst="rect">
            <a:avLst/>
          </a:prstGeom>
          <a:noFill/>
        </p:spPr>
        <p:txBody>
          <a:bodyPr wrap="square" rtlCol="0">
            <a:spAutoFit/>
          </a:bodyPr>
          <a:lstStyle/>
          <a:p>
            <a:pPr algn="ctr"/>
            <a:r>
              <a:rPr kumimoji="1" lang="ja-JP" altLang="en-US" sz="1400" dirty="0" smtClean="0"/>
              <a:t>イノベーション</a:t>
            </a:r>
            <a:endParaRPr kumimoji="1" lang="ja-JP" altLang="en-US" sz="1400" dirty="0"/>
          </a:p>
        </p:txBody>
      </p:sp>
      <p:cxnSp>
        <p:nvCxnSpPr>
          <p:cNvPr id="61" name="直線矢印コネクタ 60"/>
          <p:cNvCxnSpPr>
            <a:stCxn id="60" idx="0"/>
          </p:cNvCxnSpPr>
          <p:nvPr/>
        </p:nvCxnSpPr>
        <p:spPr>
          <a:xfrm flipH="1" flipV="1">
            <a:off x="4901829" y="4244808"/>
            <a:ext cx="346576" cy="220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stCxn id="59" idx="0"/>
            <a:endCxn id="4" idx="2"/>
          </p:cNvCxnSpPr>
          <p:nvPr/>
        </p:nvCxnSpPr>
        <p:spPr>
          <a:xfrm flipH="1" flipV="1">
            <a:off x="4335230" y="4234967"/>
            <a:ext cx="26166" cy="220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62"/>
          <p:cNvSpPr txBox="1"/>
          <p:nvPr/>
        </p:nvSpPr>
        <p:spPr>
          <a:xfrm>
            <a:off x="2905426" y="4455438"/>
            <a:ext cx="1137921" cy="307777"/>
          </a:xfrm>
          <a:prstGeom prst="rect">
            <a:avLst/>
          </a:prstGeom>
          <a:noFill/>
        </p:spPr>
        <p:txBody>
          <a:bodyPr wrap="square" rtlCol="0">
            <a:spAutoFit/>
          </a:bodyPr>
          <a:lstStyle/>
          <a:p>
            <a:pPr algn="ctr"/>
            <a:r>
              <a:rPr kumimoji="1" lang="ja-JP" altLang="en-US" sz="1400" dirty="0" smtClean="0">
                <a:solidFill>
                  <a:srgbClr val="7030A0"/>
                </a:solidFill>
              </a:rPr>
              <a:t>修正ゲイン</a:t>
            </a:r>
            <a:endParaRPr kumimoji="1" lang="ja-JP" altLang="en-US" sz="1400" dirty="0">
              <a:solidFill>
                <a:srgbClr val="7030A0"/>
              </a:solidFill>
            </a:endParaRPr>
          </a:p>
        </p:txBody>
      </p:sp>
      <p:cxnSp>
        <p:nvCxnSpPr>
          <p:cNvPr id="64" name="直線矢印コネクタ 63"/>
          <p:cNvCxnSpPr>
            <a:stCxn id="63" idx="0"/>
          </p:cNvCxnSpPr>
          <p:nvPr/>
        </p:nvCxnSpPr>
        <p:spPr>
          <a:xfrm flipV="1">
            <a:off x="3474387" y="4251845"/>
            <a:ext cx="746417" cy="2035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テキスト ボックス 71"/>
              <p:cNvSpPr txBox="1"/>
              <p:nvPr/>
            </p:nvSpPr>
            <p:spPr>
              <a:xfrm>
                <a:off x="3048694" y="5271631"/>
                <a:ext cx="2045496" cy="3447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i="1" smtClean="0">
                              <a:solidFill>
                                <a:srgbClr val="0070C0"/>
                              </a:solidFill>
                              <a:latin typeface="Cambria Math" panose="02040503050406030204" pitchFamily="18" charset="0"/>
                              <a:ea typeface="Cambria Math" panose="02040503050406030204" pitchFamily="18" charset="0"/>
                            </a:rPr>
                          </m:ctrlPr>
                        </m:sSubSupPr>
                        <m:e>
                          <m:r>
                            <a:rPr lang="ja-JP" altLang="en-US" i="1">
                              <a:solidFill>
                                <a:srgbClr val="0070C0"/>
                              </a:solidFill>
                              <a:latin typeface="Cambria Math" panose="02040503050406030204" pitchFamily="18" charset="0"/>
                              <a:ea typeface="Cambria Math" panose="02040503050406030204" pitchFamily="18" charset="0"/>
                            </a:rPr>
                            <m:t>𝜎</m:t>
                          </m:r>
                        </m:e>
                        <m:sub>
                          <m:sSub>
                            <m:sSubPr>
                              <m:ctrlPr>
                                <a:rPr lang="en-US" altLang="ja-JP" i="1">
                                  <a:solidFill>
                                    <a:srgbClr val="0070C0"/>
                                  </a:solidFill>
                                  <a:latin typeface="Cambria Math" panose="02040503050406030204" pitchFamily="18" charset="0"/>
                                  <a:ea typeface="Cambria Math" panose="02040503050406030204" pitchFamily="18" charset="0"/>
                                </a:rPr>
                              </m:ctrlPr>
                            </m:sSubPr>
                            <m:e>
                              <m:acc>
                                <m:accPr>
                                  <m:chr m:val="̂"/>
                                  <m:ctrlPr>
                                    <a:rPr lang="ja-JP" altLang="en-US" i="1">
                                      <a:solidFill>
                                        <a:srgbClr val="0070C0"/>
                                      </a:solidFill>
                                      <a:latin typeface="Cambria Math" panose="02040503050406030204" pitchFamily="18" charset="0"/>
                                      <a:ea typeface="Cambria Math" panose="02040503050406030204" pitchFamily="18" charset="0"/>
                                    </a:rPr>
                                  </m:ctrlPr>
                                </m:accPr>
                                <m:e>
                                  <m:r>
                                    <a:rPr lang="en-US" altLang="ja-JP" i="1">
                                      <a:solidFill>
                                        <a:srgbClr val="0070C0"/>
                                      </a:solidFill>
                                      <a:latin typeface="Cambria Math" panose="02040503050406030204" pitchFamily="18" charset="0"/>
                                      <a:ea typeface="Cambria Math" panose="02040503050406030204" pitchFamily="18" charset="0"/>
                                    </a:rPr>
                                    <m:t>𝑥</m:t>
                                  </m:r>
                                </m:e>
                              </m:acc>
                            </m:e>
                            <m:sub>
                              <m:r>
                                <a:rPr lang="en-US" altLang="ja-JP" i="1">
                                  <a:solidFill>
                                    <a:srgbClr val="0070C0"/>
                                  </a:solidFill>
                                  <a:latin typeface="Cambria Math" panose="02040503050406030204" pitchFamily="18" charset="0"/>
                                  <a:ea typeface="Cambria Math" panose="02040503050406030204" pitchFamily="18" charset="0"/>
                                </a:rPr>
                                <m:t>𝑡</m:t>
                              </m:r>
                            </m:sub>
                          </m:sSub>
                        </m:sub>
                        <m:sup>
                          <m:r>
                            <a:rPr lang="en-US" altLang="ja-JP" i="1">
                              <a:solidFill>
                                <a:srgbClr val="0070C0"/>
                              </a:solidFill>
                              <a:latin typeface="Cambria Math" panose="02040503050406030204" pitchFamily="18" charset="0"/>
                              <a:ea typeface="Cambria Math" panose="02040503050406030204" pitchFamily="18" charset="0"/>
                            </a:rPr>
                            <m:t>2</m:t>
                          </m:r>
                        </m:sup>
                      </m:sSubSup>
                      <m:r>
                        <a:rPr lang="en-US" altLang="ja-JP" b="0" i="1" smtClean="0">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(1−</m:t>
                      </m:r>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en-US" altLang="ja-JP" i="1">
                              <a:solidFill>
                                <a:srgbClr val="7030A0"/>
                              </a:solidFill>
                              <a:latin typeface="Cambria Math" panose="02040503050406030204" pitchFamily="18" charset="0"/>
                              <a:ea typeface="Cambria Math" panose="02040503050406030204" pitchFamily="18" charset="0"/>
                            </a:rPr>
                            <m:t>𝑘</m:t>
                          </m:r>
                        </m:e>
                        <m:sub>
                          <m:r>
                            <a:rPr lang="en-US" altLang="ja-JP" i="1">
                              <a:solidFill>
                                <a:srgbClr val="7030A0"/>
                              </a:solidFill>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𝑐</m:t>
                      </m:r>
                      <m:r>
                        <a:rPr lang="en-US" altLang="ja-JP" i="1">
                          <a:latin typeface="Cambria Math" panose="02040503050406030204" pitchFamily="18" charset="0"/>
                          <a:ea typeface="Cambria Math" panose="02040503050406030204" pitchFamily="18" charset="0"/>
                        </a:rPr>
                        <m:t>)</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r>
                            <a:rPr lang="ja-JP" altLang="en-US" i="1">
                              <a:solidFill>
                                <a:srgbClr val="00B050"/>
                              </a:solidFill>
                              <a:latin typeface="Cambria Math" panose="02040503050406030204" pitchFamily="18" charset="0"/>
                              <a:ea typeface="Cambria Math" panose="02040503050406030204" pitchFamily="18" charset="0"/>
                            </a:rPr>
                            <m:t>𝜎</m:t>
                          </m:r>
                        </m:e>
                        <m:sub>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sub>
                        <m:sup>
                          <m:r>
                            <a:rPr lang="en-US" altLang="ja-JP" i="1">
                              <a:solidFill>
                                <a:srgbClr val="00B050"/>
                              </a:solidFill>
                              <a:latin typeface="Cambria Math" panose="02040503050406030204" pitchFamily="18" charset="0"/>
                              <a:ea typeface="Cambria Math" panose="02040503050406030204" pitchFamily="18" charset="0"/>
                            </a:rPr>
                            <m:t>2</m:t>
                          </m:r>
                        </m:sup>
                      </m:sSubSup>
                    </m:oMath>
                  </m:oMathPara>
                </a14:m>
                <a:endParaRPr lang="ja-JP" altLang="en-US" dirty="0"/>
              </a:p>
            </p:txBody>
          </p:sp>
        </mc:Choice>
        <mc:Fallback xmlns="">
          <p:sp>
            <p:nvSpPr>
              <p:cNvPr id="72" name="テキスト ボックス 71"/>
              <p:cNvSpPr txBox="1">
                <a:spLocks noRot="1" noChangeAspect="1" noMove="1" noResize="1" noEditPoints="1" noAdjustHandles="1" noChangeArrowheads="1" noChangeShapeType="1" noTextEdit="1"/>
              </p:cNvSpPr>
              <p:nvPr/>
            </p:nvSpPr>
            <p:spPr>
              <a:xfrm>
                <a:off x="3048694" y="5271631"/>
                <a:ext cx="2045496" cy="344774"/>
              </a:xfrm>
              <a:prstGeom prst="rect">
                <a:avLst/>
              </a:prstGeom>
              <a:blipFill rotWithShape="0">
                <a:blip r:embed="rId11"/>
                <a:stretch>
                  <a:fillRect r="-2083" b="-160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p:cNvSpPr txBox="1"/>
              <p:nvPr/>
            </p:nvSpPr>
            <p:spPr>
              <a:xfrm>
                <a:off x="5329068" y="4869083"/>
                <a:ext cx="908903" cy="369332"/>
              </a:xfrm>
              <a:prstGeom prst="rect">
                <a:avLst/>
              </a:prstGeom>
              <a:noFill/>
            </p:spPr>
            <p:txBody>
              <a:bodyPr wrap="none" lIns="0" tIns="0" rIns="0" bIns="0" rtlCol="0">
                <a:spAutoFit/>
              </a:bodyPr>
              <a:lstStyle/>
              <a:p>
                <a:r>
                  <a:rPr lang="ja-JP" altLang="en-US" sz="1200" dirty="0" smtClean="0">
                    <a:solidFill>
                      <a:srgbClr val="0070C0"/>
                    </a:solidFill>
                    <a:latin typeface="+mn-ea"/>
                  </a:rPr>
                  <a:t>状態空間での</a:t>
                </a:r>
                <a:endParaRPr lang="en-US" altLang="ja-JP" sz="1200" dirty="0" smtClean="0">
                  <a:solidFill>
                    <a:srgbClr val="0070C0"/>
                  </a:solidFill>
                  <a:latin typeface="+mn-ea"/>
                </a:endParaRPr>
              </a:p>
              <a:p>
                <a:r>
                  <a:rPr lang="ja-JP" altLang="en-US" sz="1200" dirty="0" smtClean="0">
                    <a:solidFill>
                      <a:srgbClr val="0070C0"/>
                    </a:solidFill>
                    <a:latin typeface="+mn-ea"/>
                  </a:rPr>
                  <a:t>修正ゲイン</a:t>
                </a:r>
                <a14:m>
                  <m:oMath xmlns:m="http://schemas.openxmlformats.org/officeDocument/2006/math">
                    <m:sSubSup>
                      <m:sSubSupPr>
                        <m:ctrlPr>
                          <a:rPr lang="en-US" altLang="ja-JP" sz="1200" i="1">
                            <a:solidFill>
                              <a:srgbClr val="0070C0"/>
                            </a:solidFill>
                            <a:latin typeface="Cambria Math" panose="02040503050406030204" pitchFamily="18" charset="0"/>
                            <a:ea typeface="Cambria Math" panose="02040503050406030204" pitchFamily="18" charset="0"/>
                          </a:rPr>
                        </m:ctrlPr>
                      </m:sSubSupPr>
                      <m:e>
                        <m:r>
                          <a:rPr lang="en-US" altLang="ja-JP" sz="1200" i="1">
                            <a:solidFill>
                              <a:srgbClr val="0070C0"/>
                            </a:solidFill>
                            <a:latin typeface="Cambria Math" panose="02040503050406030204" pitchFamily="18" charset="0"/>
                            <a:ea typeface="Cambria Math" panose="02040503050406030204" pitchFamily="18" charset="0"/>
                          </a:rPr>
                          <m:t>𝑘</m:t>
                        </m:r>
                      </m:e>
                      <m:sub>
                        <m:r>
                          <a:rPr lang="en-US" altLang="ja-JP" sz="1200" i="1">
                            <a:solidFill>
                              <a:srgbClr val="0070C0"/>
                            </a:solidFill>
                            <a:latin typeface="Cambria Math" panose="02040503050406030204" pitchFamily="18" charset="0"/>
                            <a:ea typeface="Cambria Math" panose="02040503050406030204" pitchFamily="18" charset="0"/>
                          </a:rPr>
                          <m:t>𝑡</m:t>
                        </m:r>
                      </m:sub>
                      <m:sup>
                        <m:r>
                          <a:rPr lang="en-US" altLang="ja-JP" sz="1200" i="1">
                            <a:solidFill>
                              <a:srgbClr val="0070C0"/>
                            </a:solidFill>
                            <a:latin typeface="Cambria Math" panose="02040503050406030204" pitchFamily="18" charset="0"/>
                            <a:ea typeface="Cambria Math" panose="02040503050406030204" pitchFamily="18" charset="0"/>
                          </a:rPr>
                          <m:t>′</m:t>
                        </m:r>
                      </m:sup>
                    </m:sSubSup>
                  </m:oMath>
                </a14:m>
                <a:endParaRPr kumimoji="1" lang="ja-JP" altLang="en-US" sz="1200" dirty="0">
                  <a:solidFill>
                    <a:srgbClr val="0070C0"/>
                  </a:solidFill>
                </a:endParaRPr>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5329068" y="4869083"/>
                <a:ext cx="908903" cy="369332"/>
              </a:xfrm>
              <a:prstGeom prst="rect">
                <a:avLst/>
              </a:prstGeom>
              <a:blipFill rotWithShape="0">
                <a:blip r:embed="rId12"/>
                <a:stretch>
                  <a:fillRect l="-10067" t="-11667" r="-10067" b="-23333"/>
                </a:stretch>
              </a:blipFill>
            </p:spPr>
            <p:txBody>
              <a:bodyPr/>
              <a:lstStyle/>
              <a:p>
                <a:r>
                  <a:rPr lang="ja-JP" altLang="en-US">
                    <a:noFill/>
                  </a:rPr>
                  <a:t> </a:t>
                </a:r>
              </a:p>
            </p:txBody>
          </p:sp>
        </mc:Fallback>
      </mc:AlternateContent>
      <p:sp>
        <p:nvSpPr>
          <p:cNvPr id="75" name="右中かっこ 74"/>
          <p:cNvSpPr/>
          <p:nvPr/>
        </p:nvSpPr>
        <p:spPr>
          <a:xfrm rot="16200000">
            <a:off x="4359026" y="5096639"/>
            <a:ext cx="63500" cy="347054"/>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p:cNvSpPr txBox="1"/>
              <p:nvPr/>
            </p:nvSpPr>
            <p:spPr>
              <a:xfrm>
                <a:off x="7114249" y="5157238"/>
                <a:ext cx="2045496" cy="2844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0070C0"/>
                              </a:solidFill>
                              <a:latin typeface="Cambria Math" panose="02040503050406030204" pitchFamily="18" charset="0"/>
                              <a:ea typeface="Cambria Math" panose="02040503050406030204" pitchFamily="18" charset="0"/>
                            </a:rPr>
                          </m:ctrlPr>
                        </m:sSubPr>
                        <m:e>
                          <m:acc>
                            <m:accPr>
                              <m:chr m:val="̂"/>
                              <m:ctrlPr>
                                <a:rPr lang="en-US" altLang="ja-JP" i="1">
                                  <a:solidFill>
                                    <a:srgbClr val="0070C0"/>
                                  </a:solidFill>
                                  <a:latin typeface="Cambria Math" panose="02040503050406030204" pitchFamily="18" charset="0"/>
                                  <a:ea typeface="Cambria Math" panose="02040503050406030204" pitchFamily="18" charset="0"/>
                                </a:rPr>
                              </m:ctrlPr>
                            </m:accPr>
                            <m:e>
                              <m:r>
                                <a:rPr lang="en-US" altLang="ja-JP" b="1" i="1">
                                  <a:solidFill>
                                    <a:srgbClr val="0070C0"/>
                                  </a:solidFill>
                                  <a:latin typeface="Cambria Math" panose="02040503050406030204" pitchFamily="18" charset="0"/>
                                  <a:ea typeface="Cambria Math" panose="02040503050406030204" pitchFamily="18" charset="0"/>
                                </a:rPr>
                                <m:t>𝑷</m:t>
                              </m:r>
                            </m:e>
                          </m:acc>
                        </m:e>
                        <m:sub>
                          <m:r>
                            <a:rPr lang="en-US" altLang="ja-JP" i="1">
                              <a:solidFill>
                                <a:srgbClr val="0070C0"/>
                              </a:solidFill>
                              <a:latin typeface="Cambria Math" panose="02040503050406030204" pitchFamily="18" charset="0"/>
                              <a:ea typeface="Cambria Math" panose="02040503050406030204" pitchFamily="18" charset="0"/>
                            </a:rPr>
                            <m:t>𝑡</m:t>
                          </m:r>
                          <m:r>
                            <a:rPr lang="en-US" altLang="ja-JP" i="1">
                              <a:solidFill>
                                <a:srgbClr val="0070C0"/>
                              </a:solidFill>
                              <a:latin typeface="Cambria Math" panose="02040503050406030204" pitchFamily="18" charset="0"/>
                              <a:ea typeface="Cambria Math" panose="02040503050406030204" pitchFamily="18" charset="0"/>
                            </a:rPr>
                            <m:t>−1</m:t>
                          </m:r>
                        </m:sub>
                      </m:sSub>
                      <m:r>
                        <a:rPr lang="en-US" altLang="ja-JP" b="0" i="1" smtClean="0">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m:t>
                      </m:r>
                      <m:r>
                        <a:rPr lang="en-US" altLang="ja-JP" b="1" i="1" smtClean="0">
                          <a:latin typeface="Cambria Math" panose="02040503050406030204" pitchFamily="18" charset="0"/>
                          <a:ea typeface="Cambria Math" panose="02040503050406030204" pitchFamily="18" charset="0"/>
                        </a:rPr>
                        <m:t>𝑰</m:t>
                      </m:r>
                      <m:r>
                        <a:rPr lang="en-US" altLang="ja-JP" i="1">
                          <a:latin typeface="Cambria Math" panose="02040503050406030204" pitchFamily="18" charset="0"/>
                          <a:ea typeface="Cambria Math" panose="02040503050406030204" pitchFamily="18" charset="0"/>
                        </a:rPr>
                        <m:t>−</m:t>
                      </m:r>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en-US" altLang="ja-JP" b="1" i="1">
                              <a:solidFill>
                                <a:srgbClr val="7030A0"/>
                              </a:solidFill>
                              <a:latin typeface="Cambria Math" panose="02040503050406030204" pitchFamily="18" charset="0"/>
                              <a:ea typeface="Cambria Math" panose="02040503050406030204" pitchFamily="18" charset="0"/>
                            </a:rPr>
                            <m:t>𝑲</m:t>
                          </m:r>
                        </m:e>
                        <m:sub>
                          <m:r>
                            <a:rPr lang="en-US" altLang="ja-JP" i="1">
                              <a:solidFill>
                                <a:srgbClr val="7030A0"/>
                              </a:solidFill>
                              <a:latin typeface="Cambria Math" panose="02040503050406030204" pitchFamily="18" charset="0"/>
                              <a:ea typeface="Cambria Math" panose="02040503050406030204" pitchFamily="18" charset="0"/>
                            </a:rPr>
                            <m:t>𝑡</m:t>
                          </m:r>
                        </m:sub>
                      </m:sSub>
                      <m:r>
                        <a:rPr lang="en-US" altLang="ja-JP" b="1" i="1" smtClean="0">
                          <a:latin typeface="Cambria Math" panose="02040503050406030204" pitchFamily="18" charset="0"/>
                          <a:ea typeface="Cambria Math" panose="02040503050406030204" pitchFamily="18" charset="0"/>
                        </a:rPr>
                        <m:t>𝑪</m:t>
                      </m:r>
                      <m:r>
                        <a:rPr lang="en-US" altLang="ja-JP" i="1">
                          <a:latin typeface="Cambria Math" panose="02040503050406030204" pitchFamily="18" charset="0"/>
                          <a:ea typeface="Cambria Math" panose="02040503050406030204" pitchFamily="18" charset="0"/>
                        </a:rPr>
                        <m:t>)</m:t>
                      </m:r>
                      <m:sSubSup>
                        <m:sSubSupPr>
                          <m:ctrlPr>
                            <a:rPr lang="en-US" altLang="ja-JP" i="1">
                              <a:solidFill>
                                <a:srgbClr val="00B050"/>
                              </a:solidFill>
                              <a:latin typeface="Cambria Math" panose="02040503050406030204" pitchFamily="18" charset="0"/>
                              <a:ea typeface="Cambria Math" panose="02040503050406030204" pitchFamily="18" charset="0"/>
                            </a:rPr>
                          </m:ctrlPr>
                        </m:sSubSupPr>
                        <m:e>
                          <m:acc>
                            <m:accPr>
                              <m:chr m:val="̂"/>
                              <m:ctrlPr>
                                <a:rPr lang="en-US" altLang="ja-JP" i="1">
                                  <a:solidFill>
                                    <a:srgbClr val="00B050"/>
                                  </a:solidFill>
                                  <a:latin typeface="Cambria Math" panose="02040503050406030204" pitchFamily="18" charset="0"/>
                                  <a:ea typeface="Cambria Math" panose="02040503050406030204" pitchFamily="18" charset="0"/>
                                </a:rPr>
                              </m:ctrlPr>
                            </m:accPr>
                            <m:e>
                              <m:r>
                                <a:rPr lang="en-US" altLang="ja-JP" b="1" i="1">
                                  <a:solidFill>
                                    <a:srgbClr val="00B050"/>
                                  </a:solidFill>
                                  <a:latin typeface="Cambria Math" panose="02040503050406030204" pitchFamily="18" charset="0"/>
                                  <a:ea typeface="Cambria Math" panose="02040503050406030204" pitchFamily="18" charset="0"/>
                                </a:rPr>
                                <m:t>𝑷</m:t>
                              </m:r>
                            </m:e>
                          </m:acc>
                        </m:e>
                        <m:sub>
                          <m:r>
                            <a:rPr lang="en-US" altLang="ja-JP" i="1">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oMath>
                  </m:oMathPara>
                </a14:m>
                <a:endParaRPr lang="ja-JP" altLang="en-US" dirty="0"/>
              </a:p>
            </p:txBody>
          </p:sp>
        </mc:Choice>
        <mc:Fallback xmlns="">
          <p:sp>
            <p:nvSpPr>
              <p:cNvPr id="76" name="テキスト ボックス 75"/>
              <p:cNvSpPr txBox="1">
                <a:spLocks noRot="1" noChangeAspect="1" noMove="1" noResize="1" noEditPoints="1" noAdjustHandles="1" noChangeArrowheads="1" noChangeShapeType="1" noTextEdit="1"/>
              </p:cNvSpPr>
              <p:nvPr/>
            </p:nvSpPr>
            <p:spPr>
              <a:xfrm>
                <a:off x="7114249" y="5157238"/>
                <a:ext cx="2045496" cy="284437"/>
              </a:xfrm>
              <a:prstGeom prst="rect">
                <a:avLst/>
              </a:prstGeom>
              <a:blipFill rotWithShape="0">
                <a:blip r:embed="rId13"/>
                <a:stretch>
                  <a:fillRect l="-3274" t="-17021" r="-14286" b="-34043"/>
                </a:stretch>
              </a:blipFill>
            </p:spPr>
            <p:txBody>
              <a:bodyPr/>
              <a:lstStyle/>
              <a:p>
                <a:r>
                  <a:rPr lang="ja-JP" altLang="en-US">
                    <a:noFill/>
                  </a:rPr>
                  <a:t> </a:t>
                </a:r>
              </a:p>
            </p:txBody>
          </p:sp>
        </mc:Fallback>
      </mc:AlternateContent>
      <p:sp>
        <p:nvSpPr>
          <p:cNvPr id="79" name="フリーフォーム 78"/>
          <p:cNvSpPr/>
          <p:nvPr/>
        </p:nvSpPr>
        <p:spPr>
          <a:xfrm>
            <a:off x="4399812" y="5009672"/>
            <a:ext cx="876300" cy="152400"/>
          </a:xfrm>
          <a:custGeom>
            <a:avLst/>
            <a:gdLst>
              <a:gd name="connsiteX0" fmla="*/ 876300 w 876300"/>
              <a:gd name="connsiteY0" fmla="*/ 0 h 152400"/>
              <a:gd name="connsiteX1" fmla="*/ 0 w 876300"/>
              <a:gd name="connsiteY1" fmla="*/ 0 h 152400"/>
              <a:gd name="connsiteX2" fmla="*/ 0 w 876300"/>
              <a:gd name="connsiteY2" fmla="*/ 152400 h 152400"/>
            </a:gdLst>
            <a:ahLst/>
            <a:cxnLst>
              <a:cxn ang="0">
                <a:pos x="connsiteX0" y="connsiteY0"/>
              </a:cxn>
              <a:cxn ang="0">
                <a:pos x="connsiteX1" y="connsiteY1"/>
              </a:cxn>
              <a:cxn ang="0">
                <a:pos x="connsiteX2" y="connsiteY2"/>
              </a:cxn>
            </a:cxnLst>
            <a:rect l="l" t="t" r="r" b="b"/>
            <a:pathLst>
              <a:path w="876300" h="152400">
                <a:moveTo>
                  <a:pt x="876300" y="0"/>
                </a:moveTo>
                <a:lnTo>
                  <a:pt x="0" y="0"/>
                </a:lnTo>
                <a:lnTo>
                  <a:pt x="0" y="152400"/>
                </a:lnTo>
              </a:path>
            </a:pathLst>
          </a:custGeom>
          <a:noFill/>
          <a:ln>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0" name="直線コネクタ 79"/>
          <p:cNvCxnSpPr/>
          <p:nvPr/>
        </p:nvCxnSpPr>
        <p:spPr>
          <a:xfrm>
            <a:off x="2703504" y="-9525"/>
            <a:ext cx="0" cy="577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194807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円/楕円 19"/>
          <p:cNvSpPr/>
          <p:nvPr/>
        </p:nvSpPr>
        <p:spPr>
          <a:xfrm rot="1687649">
            <a:off x="7972159" y="838601"/>
            <a:ext cx="386969" cy="541861"/>
          </a:xfrm>
          <a:prstGeom prst="ellipse">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コネクタ 3"/>
          <p:cNvCxnSpPr/>
          <p:nvPr/>
        </p:nvCxnSpPr>
        <p:spPr>
          <a:xfrm>
            <a:off x="2746163" y="1201696"/>
            <a:ext cx="0" cy="146130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 name="直線コネクタ 4"/>
          <p:cNvCxnSpPr/>
          <p:nvPr/>
        </p:nvCxnSpPr>
        <p:spPr>
          <a:xfrm>
            <a:off x="2269913" y="752116"/>
            <a:ext cx="0" cy="198000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1324773" y="1694070"/>
            <a:ext cx="0" cy="97200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正方形/長方形 6"/>
              <p:cNvSpPr/>
              <p:nvPr/>
            </p:nvSpPr>
            <p:spPr>
              <a:xfrm>
                <a:off x="878822" y="2143581"/>
                <a:ext cx="5050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i="1" smtClean="0">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i="1">
                                  <a:solidFill>
                                    <a:srgbClr val="00B050"/>
                                  </a:solidFill>
                                  <a:latin typeface="Cambria Math" panose="02040503050406030204" pitchFamily="18" charset="0"/>
                                  <a:ea typeface="Cambria Math" panose="02040503050406030204" pitchFamily="18" charset="0"/>
                                </a:rPr>
                                <m:t>𝑥</m:t>
                              </m:r>
                            </m:e>
                          </m:acc>
                        </m:e>
                        <m:sub>
                          <m:r>
                            <a:rPr lang="en-US" altLang="ja-JP" b="0" i="1" smtClean="0">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oMath>
                  </m:oMathPara>
                </a14:m>
                <a:endParaRPr lang="ja-JP" altLang="en-US" dirty="0">
                  <a:solidFill>
                    <a:srgbClr val="00B050"/>
                  </a:solidFill>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878822" y="2143581"/>
                <a:ext cx="505010" cy="369332"/>
              </a:xfrm>
              <a:prstGeom prst="rect">
                <a:avLst/>
              </a:prstGeom>
              <a:blipFill rotWithShape="0">
                <a:blip r:embed="rId2"/>
                <a:stretch>
                  <a:fillRect t="-6667" r="-120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2675490" y="2105369"/>
                <a:ext cx="4319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ea typeface="Cambria Math" panose="02040503050406030204" pitchFamily="18" charset="0"/>
                            </a:rPr>
                          </m:ctrlPr>
                        </m:sSubPr>
                        <m:e>
                          <m:r>
                            <a:rPr lang="en-US" altLang="ja-JP" i="1">
                              <a:solidFill>
                                <a:srgbClr val="FF0000"/>
                              </a:solidFill>
                              <a:latin typeface="Cambria Math" panose="02040503050406030204" pitchFamily="18" charset="0"/>
                              <a:ea typeface="Cambria Math" panose="02040503050406030204" pitchFamily="18" charset="0"/>
                            </a:rPr>
                            <m:t>𝑧</m:t>
                          </m:r>
                        </m:e>
                        <m:sub>
                          <m:r>
                            <a:rPr lang="en-US" altLang="ja-JP" i="1">
                              <a:solidFill>
                                <a:srgbClr val="FF0000"/>
                              </a:solidFill>
                              <a:latin typeface="Cambria Math" panose="02040503050406030204" pitchFamily="18" charset="0"/>
                              <a:ea typeface="Cambria Math" panose="02040503050406030204" pitchFamily="18" charset="0"/>
                            </a:rPr>
                            <m:t>𝑡</m:t>
                          </m:r>
                        </m:sub>
                      </m:sSub>
                    </m:oMath>
                  </m:oMathPara>
                </a14:m>
                <a:endParaRPr lang="ja-JP" altLang="en-US" dirty="0">
                  <a:solidFill>
                    <a:srgbClr val="FF0000"/>
                  </a:solidFill>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2675490" y="2105369"/>
                <a:ext cx="431913" cy="369332"/>
              </a:xfrm>
              <a:prstGeom prst="rect">
                <a:avLst/>
              </a:prstGeom>
              <a:blipFill rotWithShape="0">
                <a:blip r:embed="rId3"/>
                <a:stretch>
                  <a:fillRect/>
                </a:stretch>
              </a:blipFill>
            </p:spPr>
            <p:txBody>
              <a:bodyPr/>
              <a:lstStyle/>
              <a:p>
                <a:r>
                  <a:rPr lang="ja-JP" altLang="en-US">
                    <a:noFill/>
                  </a:rPr>
                  <a:t> </a:t>
                </a:r>
              </a:p>
            </p:txBody>
          </p:sp>
        </mc:Fallback>
      </mc:AlternateContent>
      <p:graphicFrame>
        <p:nvGraphicFramePr>
          <p:cNvPr id="9" name="グラフ 8"/>
          <p:cNvGraphicFramePr/>
          <p:nvPr>
            <p:extLst>
              <p:ext uri="{D42A27DB-BD31-4B8C-83A1-F6EECF244321}">
                <p14:modId xmlns:p14="http://schemas.microsoft.com/office/powerpoint/2010/main" val="4272587904"/>
              </p:ext>
            </p:extLst>
          </p:nvPr>
        </p:nvGraphicFramePr>
        <p:xfrm>
          <a:off x="176919" y="0"/>
          <a:ext cx="3421883" cy="2301884"/>
        </p:xfrm>
        <a:graphic>
          <a:graphicData uri="http://schemas.openxmlformats.org/drawingml/2006/chart">
            <c:chart xmlns:c="http://schemas.openxmlformats.org/drawingml/2006/chart" xmlns:r="http://schemas.openxmlformats.org/officeDocument/2006/relationships" r:id="rId4"/>
          </a:graphicData>
        </a:graphic>
      </p:graphicFrame>
      <p:sp>
        <p:nvSpPr>
          <p:cNvPr id="10" name="右矢印 9"/>
          <p:cNvSpPr/>
          <p:nvPr/>
        </p:nvSpPr>
        <p:spPr>
          <a:xfrm>
            <a:off x="1324048" y="2250784"/>
            <a:ext cx="1404000" cy="144000"/>
          </a:xfrm>
          <a:prstGeom prst="rightArrow">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1324048" y="2669576"/>
            <a:ext cx="936000" cy="14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p:cNvCxnSpPr>
            <a:stCxn id="10" idx="1"/>
            <a:endCxn id="11" idx="1"/>
          </p:cNvCxnSpPr>
          <p:nvPr/>
        </p:nvCxnSpPr>
        <p:spPr>
          <a:xfrm>
            <a:off x="1324048" y="2322784"/>
            <a:ext cx="0" cy="418792"/>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a:stCxn id="10" idx="3"/>
            <a:endCxn id="11" idx="3"/>
          </p:cNvCxnSpPr>
          <p:nvPr/>
        </p:nvCxnSpPr>
        <p:spPr>
          <a:xfrm flipH="1">
            <a:off x="2260048" y="2322784"/>
            <a:ext cx="468000" cy="418792"/>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テキスト ボックス 13"/>
              <p:cNvSpPr txBox="1"/>
              <p:nvPr/>
            </p:nvSpPr>
            <p:spPr>
              <a:xfrm>
                <a:off x="1698914" y="2394889"/>
                <a:ext cx="2673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70C0"/>
                              </a:solidFill>
                              <a:latin typeface="Cambria Math" panose="02040503050406030204" pitchFamily="18" charset="0"/>
                              <a:ea typeface="Cambria Math" panose="02040503050406030204" pitchFamily="18" charset="0"/>
                            </a:rPr>
                          </m:ctrlPr>
                        </m:sSubPr>
                        <m:e>
                          <m:r>
                            <a:rPr lang="en-US" altLang="ja-JP" i="1">
                              <a:solidFill>
                                <a:srgbClr val="0070C0"/>
                              </a:solidFill>
                              <a:latin typeface="Cambria Math" panose="02040503050406030204" pitchFamily="18" charset="0"/>
                              <a:ea typeface="Cambria Math" panose="02040503050406030204" pitchFamily="18" charset="0"/>
                            </a:rPr>
                            <m:t>𝑘</m:t>
                          </m:r>
                        </m:e>
                        <m:sub>
                          <m:r>
                            <a:rPr lang="en-US" altLang="ja-JP" i="1">
                              <a:solidFill>
                                <a:srgbClr val="0070C0"/>
                              </a:solidFill>
                              <a:latin typeface="Cambria Math" panose="02040503050406030204" pitchFamily="18" charset="0"/>
                              <a:ea typeface="Cambria Math" panose="02040503050406030204" pitchFamily="18" charset="0"/>
                            </a:rPr>
                            <m:t>𝑡</m:t>
                          </m:r>
                        </m:sub>
                      </m:sSub>
                    </m:oMath>
                  </m:oMathPara>
                </a14:m>
                <a:endParaRPr kumimoji="1" lang="ja-JP" altLang="en-US" dirty="0">
                  <a:solidFill>
                    <a:srgbClr val="0070C0"/>
                  </a:solidFill>
                </a:endParaRP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1698914" y="2394889"/>
                <a:ext cx="267317" cy="276999"/>
              </a:xfrm>
              <a:prstGeom prst="rect">
                <a:avLst/>
              </a:prstGeom>
              <a:blipFill rotWithShape="0">
                <a:blip r:embed="rId5"/>
                <a:stretch>
                  <a:fillRect l="-22727" r="-4545" b="-15556"/>
                </a:stretch>
              </a:blipFill>
            </p:spPr>
            <p:txBody>
              <a:bodyPr/>
              <a:lstStyle/>
              <a:p>
                <a:r>
                  <a:rPr lang="ja-JP" altLang="en-US">
                    <a:noFill/>
                  </a:rPr>
                  <a:t> </a:t>
                </a:r>
              </a:p>
            </p:txBody>
          </p:sp>
        </mc:Fallback>
      </mc:AlternateContent>
      <p:sp>
        <p:nvSpPr>
          <p:cNvPr id="15" name="テキスト ボックス 14"/>
          <p:cNvSpPr txBox="1"/>
          <p:nvPr/>
        </p:nvSpPr>
        <p:spPr>
          <a:xfrm>
            <a:off x="2664636" y="0"/>
            <a:ext cx="934166" cy="307777"/>
          </a:xfrm>
          <a:prstGeom prst="rect">
            <a:avLst/>
          </a:prstGeom>
          <a:solidFill>
            <a:schemeClr val="bg1"/>
          </a:solidFill>
          <a:ln>
            <a:solidFill>
              <a:schemeClr val="tx1"/>
            </a:solidFill>
          </a:ln>
        </p:spPr>
        <p:txBody>
          <a:bodyPr wrap="square" rtlCol="0">
            <a:spAutoFit/>
          </a:bodyPr>
          <a:lstStyle/>
          <a:p>
            <a:pPr algn="ctr"/>
            <a:r>
              <a:rPr kumimoji="1" lang="ja-JP" altLang="en-US" sz="1400" dirty="0" smtClean="0"/>
              <a:t>状態空間</a:t>
            </a:r>
            <a:endParaRPr kumimoji="1" lang="ja-JP" altLang="en-US" sz="1400" dirty="0"/>
          </a:p>
        </p:txBody>
      </p:sp>
      <mc:AlternateContent xmlns:mc="http://schemas.openxmlformats.org/markup-compatibility/2006" xmlns:a14="http://schemas.microsoft.com/office/drawing/2010/main">
        <mc:Choice Requires="a14">
          <p:sp>
            <p:nvSpPr>
              <p:cNvPr id="16" name="正方形/長方形 15"/>
              <p:cNvSpPr/>
              <p:nvPr/>
            </p:nvSpPr>
            <p:spPr>
              <a:xfrm>
                <a:off x="2049099" y="2813576"/>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70C0"/>
                              </a:solidFill>
                              <a:latin typeface="Cambria Math" panose="02040503050406030204" pitchFamily="18" charset="0"/>
                              <a:ea typeface="Cambria Math" panose="02040503050406030204" pitchFamily="18" charset="0"/>
                            </a:rPr>
                          </m:ctrlPr>
                        </m:sSubPr>
                        <m:e>
                          <m:acc>
                            <m:accPr>
                              <m:chr m:val="̂"/>
                              <m:ctrlPr>
                                <a:rPr lang="ja-JP" altLang="en-US" i="1">
                                  <a:solidFill>
                                    <a:srgbClr val="0070C0"/>
                                  </a:solidFill>
                                  <a:latin typeface="Cambria Math" panose="02040503050406030204" pitchFamily="18" charset="0"/>
                                  <a:ea typeface="Cambria Math" panose="02040503050406030204" pitchFamily="18" charset="0"/>
                                </a:rPr>
                              </m:ctrlPr>
                            </m:accPr>
                            <m:e>
                              <m:r>
                                <a:rPr lang="en-US" altLang="ja-JP" i="1">
                                  <a:solidFill>
                                    <a:srgbClr val="0070C0"/>
                                  </a:solidFill>
                                  <a:latin typeface="Cambria Math" panose="02040503050406030204" pitchFamily="18" charset="0"/>
                                  <a:ea typeface="Cambria Math" panose="02040503050406030204" pitchFamily="18" charset="0"/>
                                </a:rPr>
                                <m:t>𝑥</m:t>
                              </m:r>
                            </m:e>
                          </m:acc>
                        </m:e>
                        <m:sub>
                          <m:r>
                            <a:rPr lang="en-US" altLang="ja-JP" i="1">
                              <a:solidFill>
                                <a:srgbClr val="0070C0"/>
                              </a:solidFill>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2049099" y="2813576"/>
                <a:ext cx="446532" cy="369332"/>
              </a:xfrm>
              <a:prstGeom prst="rect">
                <a:avLst/>
              </a:prstGeom>
              <a:blipFill rotWithShape="0">
                <a:blip r:embed="rId6"/>
                <a:stretch>
                  <a:fillRect t="-6667" r="-13699"/>
                </a:stretch>
              </a:blipFill>
            </p:spPr>
            <p:txBody>
              <a:bodyPr/>
              <a:lstStyle/>
              <a:p>
                <a:r>
                  <a:rPr lang="ja-JP" altLang="en-US">
                    <a:noFill/>
                  </a:rPr>
                  <a:t> </a:t>
                </a:r>
              </a:p>
            </p:txBody>
          </p:sp>
        </mc:Fallback>
      </mc:AlternateContent>
      <p:sp>
        <p:nvSpPr>
          <p:cNvPr id="17" name="テキスト ボックス 16"/>
          <p:cNvSpPr txBox="1"/>
          <p:nvPr/>
        </p:nvSpPr>
        <p:spPr>
          <a:xfrm>
            <a:off x="3102188" y="2175762"/>
            <a:ext cx="2013625" cy="307777"/>
          </a:xfrm>
          <a:prstGeom prst="rect">
            <a:avLst/>
          </a:prstGeom>
          <a:noFill/>
        </p:spPr>
        <p:txBody>
          <a:bodyPr wrap="square" rtlCol="0">
            <a:spAutoFit/>
          </a:bodyPr>
          <a:lstStyle/>
          <a:p>
            <a:r>
              <a:rPr kumimoji="1" lang="ja-JP" altLang="en-US" sz="1400" dirty="0" smtClean="0">
                <a:solidFill>
                  <a:srgbClr val="FF0000"/>
                </a:solidFill>
              </a:rPr>
              <a:t>イノベーションベクトル</a:t>
            </a:r>
            <a:endParaRPr kumimoji="1" lang="ja-JP" altLang="en-US" sz="1400" dirty="0">
              <a:solidFill>
                <a:srgbClr val="FF0000"/>
              </a:solidFill>
            </a:endParaRPr>
          </a:p>
        </p:txBody>
      </p:sp>
      <p:sp>
        <p:nvSpPr>
          <p:cNvPr id="18" name="テキスト ボックス 17"/>
          <p:cNvSpPr txBox="1"/>
          <p:nvPr/>
        </p:nvSpPr>
        <p:spPr>
          <a:xfrm>
            <a:off x="2374899" y="2618701"/>
            <a:ext cx="2213726" cy="307777"/>
          </a:xfrm>
          <a:prstGeom prst="rect">
            <a:avLst/>
          </a:prstGeom>
          <a:noFill/>
        </p:spPr>
        <p:txBody>
          <a:bodyPr wrap="square" rtlCol="0">
            <a:spAutoFit/>
          </a:bodyPr>
          <a:lstStyle/>
          <a:p>
            <a:r>
              <a:rPr kumimoji="1" lang="ja-JP" altLang="en-US" sz="1400" dirty="0" smtClean="0">
                <a:solidFill>
                  <a:srgbClr val="0070C0"/>
                </a:solidFill>
              </a:rPr>
              <a:t>カルマンゲインによる修正</a:t>
            </a:r>
            <a:endParaRPr kumimoji="1" lang="ja-JP" altLang="en-US" sz="1400" dirty="0">
              <a:solidFill>
                <a:srgbClr val="0070C0"/>
              </a:solidFill>
            </a:endParaRPr>
          </a:p>
        </p:txBody>
      </p:sp>
      <p:sp>
        <p:nvSpPr>
          <p:cNvPr id="19" name="円/楕円 18"/>
          <p:cNvSpPr/>
          <p:nvPr/>
        </p:nvSpPr>
        <p:spPr>
          <a:xfrm rot="20231062">
            <a:off x="5935474" y="1801545"/>
            <a:ext cx="1130300" cy="481692"/>
          </a:xfrm>
          <a:prstGeom prst="ellipse">
            <a:avLst/>
          </a:prstGeom>
          <a:solidFill>
            <a:schemeClr val="accent6">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p:cNvSpPr/>
          <p:nvPr/>
        </p:nvSpPr>
        <p:spPr>
          <a:xfrm rot="19800000">
            <a:off x="6402795" y="1491529"/>
            <a:ext cx="1907028" cy="144000"/>
          </a:xfrm>
          <a:prstGeom prst="rightArrow">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rot="21027410">
            <a:off x="7152862" y="1360397"/>
            <a:ext cx="291309" cy="481692"/>
          </a:xfrm>
          <a:prstGeom prst="ellipse">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4" name="テキスト ボックス 23"/>
              <p:cNvSpPr txBox="1"/>
              <p:nvPr/>
            </p:nvSpPr>
            <p:spPr>
              <a:xfrm>
                <a:off x="6684778" y="1417071"/>
                <a:ext cx="3170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0070C0"/>
                              </a:solidFill>
                              <a:latin typeface="Cambria Math" panose="02040503050406030204" pitchFamily="18" charset="0"/>
                              <a:ea typeface="Cambria Math" panose="02040503050406030204" pitchFamily="18" charset="0"/>
                            </a:rPr>
                          </m:ctrlPr>
                        </m:sSubPr>
                        <m:e>
                          <m:r>
                            <a:rPr lang="en-US" altLang="ja-JP" b="1" i="1" smtClean="0">
                              <a:solidFill>
                                <a:srgbClr val="0070C0"/>
                              </a:solidFill>
                              <a:latin typeface="Cambria Math" panose="02040503050406030204" pitchFamily="18" charset="0"/>
                              <a:ea typeface="Cambria Math" panose="02040503050406030204" pitchFamily="18" charset="0"/>
                            </a:rPr>
                            <m:t>𝑲</m:t>
                          </m:r>
                        </m:e>
                        <m:sub>
                          <m:r>
                            <a:rPr lang="en-US" altLang="ja-JP" i="1">
                              <a:solidFill>
                                <a:srgbClr val="0070C0"/>
                              </a:solidFill>
                              <a:latin typeface="Cambria Math" panose="02040503050406030204" pitchFamily="18" charset="0"/>
                              <a:ea typeface="Cambria Math" panose="02040503050406030204" pitchFamily="18" charset="0"/>
                            </a:rPr>
                            <m:t>𝑡</m:t>
                          </m:r>
                        </m:sub>
                      </m:sSub>
                    </m:oMath>
                  </m:oMathPara>
                </a14:m>
                <a:endParaRPr kumimoji="1" lang="ja-JP" altLang="en-US" dirty="0">
                  <a:solidFill>
                    <a:srgbClr val="0070C0"/>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6684778" y="1417071"/>
                <a:ext cx="317010" cy="276999"/>
              </a:xfrm>
              <a:prstGeom prst="rect">
                <a:avLst/>
              </a:prstGeom>
              <a:blipFill rotWithShape="0">
                <a:blip r:embed="rId7"/>
                <a:stretch>
                  <a:fillRect l="-19231" r="-3846" b="-130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正方形/長方形 24"/>
              <p:cNvSpPr/>
              <p:nvPr/>
            </p:nvSpPr>
            <p:spPr>
              <a:xfrm>
                <a:off x="7608894" y="1690491"/>
                <a:ext cx="36960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70C0"/>
                              </a:solidFill>
                              <a:latin typeface="Cambria Math" panose="02040503050406030204" pitchFamily="18" charset="0"/>
                              <a:ea typeface="Cambria Math" panose="02040503050406030204" pitchFamily="18" charset="0"/>
                            </a:rPr>
                          </m:ctrlPr>
                        </m:sSubPr>
                        <m:e>
                          <m:acc>
                            <m:accPr>
                              <m:chr m:val="̂"/>
                              <m:ctrlPr>
                                <a:rPr lang="ja-JP" altLang="en-US" i="1">
                                  <a:solidFill>
                                    <a:srgbClr val="0070C0"/>
                                  </a:solidFill>
                                  <a:latin typeface="Cambria Math" panose="02040503050406030204" pitchFamily="18" charset="0"/>
                                  <a:ea typeface="Cambria Math" panose="02040503050406030204" pitchFamily="18" charset="0"/>
                                </a:rPr>
                              </m:ctrlPr>
                            </m:accPr>
                            <m:e>
                              <m:r>
                                <a:rPr lang="en-US" altLang="ja-JP" b="1" i="1">
                                  <a:solidFill>
                                    <a:srgbClr val="0070C0"/>
                                  </a:solidFill>
                                  <a:latin typeface="Cambria Math" panose="02040503050406030204" pitchFamily="18" charset="0"/>
                                  <a:ea typeface="Cambria Math" panose="02040503050406030204" pitchFamily="18" charset="0"/>
                                </a:rPr>
                                <m:t>𝒙</m:t>
                              </m:r>
                            </m:e>
                          </m:acc>
                        </m:e>
                        <m:sub>
                          <m:r>
                            <a:rPr lang="en-US" altLang="ja-JP" i="1">
                              <a:solidFill>
                                <a:srgbClr val="0070C0"/>
                              </a:solidFill>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7608894" y="1690491"/>
                <a:ext cx="369606" cy="369332"/>
              </a:xfrm>
              <a:prstGeom prst="rect">
                <a:avLst/>
              </a:prstGeom>
              <a:blipFill rotWithShape="0">
                <a:blip r:embed="rId8"/>
                <a:stretch>
                  <a:fillRect t="-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p:cNvSpPr/>
              <p:nvPr/>
            </p:nvSpPr>
            <p:spPr>
              <a:xfrm>
                <a:off x="7482086" y="667827"/>
                <a:ext cx="36787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solidFill>
                                <a:srgbClr val="FF0000"/>
                              </a:solidFill>
                              <a:latin typeface="Cambria Math" panose="02040503050406030204" pitchFamily="18" charset="0"/>
                              <a:ea typeface="Cambria Math" panose="02040503050406030204" pitchFamily="18" charset="0"/>
                            </a:rPr>
                          </m:ctrlPr>
                        </m:sSubPr>
                        <m:e>
                          <m:r>
                            <a:rPr lang="en-US" altLang="ja-JP" b="1" i="1">
                              <a:solidFill>
                                <a:srgbClr val="FF0000"/>
                              </a:solidFill>
                              <a:latin typeface="Cambria Math" panose="02040503050406030204" pitchFamily="18" charset="0"/>
                              <a:ea typeface="Cambria Math" panose="02040503050406030204" pitchFamily="18" charset="0"/>
                            </a:rPr>
                            <m:t>𝒛</m:t>
                          </m:r>
                        </m:e>
                        <m:sub>
                          <m:r>
                            <a:rPr lang="en-US" altLang="ja-JP" i="1">
                              <a:solidFill>
                                <a:srgbClr val="FF0000"/>
                              </a:solidFill>
                              <a:latin typeface="Cambria Math" panose="02040503050406030204" pitchFamily="18" charset="0"/>
                              <a:ea typeface="Cambria Math" panose="02040503050406030204" pitchFamily="18" charset="0"/>
                            </a:rPr>
                            <m:t>𝑡</m:t>
                          </m:r>
                        </m:sub>
                      </m:sSub>
                    </m:oMath>
                  </m:oMathPara>
                </a14:m>
                <a:endParaRPr lang="ja-JP" altLang="en-US" dirty="0">
                  <a:solidFill>
                    <a:srgbClr val="FF0000"/>
                  </a:solidFill>
                </a:endParaRPr>
              </a:p>
            </p:txBody>
          </p:sp>
        </mc:Choice>
        <mc:Fallback xmlns="">
          <p:sp>
            <p:nvSpPr>
              <p:cNvPr id="26" name="正方形/長方形 25"/>
              <p:cNvSpPr>
                <a:spLocks noRot="1" noChangeAspect="1" noMove="1" noResize="1" noEditPoints="1" noAdjustHandles="1" noChangeArrowheads="1" noChangeShapeType="1" noTextEdit="1"/>
              </p:cNvSpPr>
              <p:nvPr/>
            </p:nvSpPr>
            <p:spPr>
              <a:xfrm>
                <a:off x="7482086" y="667827"/>
                <a:ext cx="367873" cy="369332"/>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正方形/長方形 26"/>
              <p:cNvSpPr/>
              <p:nvPr/>
            </p:nvSpPr>
            <p:spPr>
              <a:xfrm>
                <a:off x="5972189" y="1442904"/>
                <a:ext cx="5050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i="1" smtClean="0">
                              <a:solidFill>
                                <a:srgbClr val="00B050"/>
                              </a:solidFill>
                              <a:latin typeface="Cambria Math" panose="02040503050406030204" pitchFamily="18" charset="0"/>
                              <a:ea typeface="Cambria Math" panose="02040503050406030204" pitchFamily="18" charset="0"/>
                            </a:rPr>
                          </m:ctrlPr>
                        </m:sSubSupPr>
                        <m:e>
                          <m:acc>
                            <m:accPr>
                              <m:chr m:val="̂"/>
                              <m:ctrlPr>
                                <a:rPr lang="ja-JP" altLang="en-US" i="1">
                                  <a:solidFill>
                                    <a:srgbClr val="00B050"/>
                                  </a:solidFill>
                                  <a:latin typeface="Cambria Math" panose="02040503050406030204" pitchFamily="18" charset="0"/>
                                  <a:ea typeface="Cambria Math" panose="02040503050406030204" pitchFamily="18" charset="0"/>
                                </a:rPr>
                              </m:ctrlPr>
                            </m:accPr>
                            <m:e>
                              <m:r>
                                <a:rPr lang="en-US" altLang="ja-JP" b="1" i="1">
                                  <a:solidFill>
                                    <a:srgbClr val="00B050"/>
                                  </a:solidFill>
                                  <a:latin typeface="Cambria Math" panose="02040503050406030204" pitchFamily="18" charset="0"/>
                                  <a:ea typeface="Cambria Math" panose="02040503050406030204" pitchFamily="18" charset="0"/>
                                </a:rPr>
                                <m:t>𝒙</m:t>
                              </m:r>
                            </m:e>
                          </m:acc>
                        </m:e>
                        <m:sub>
                          <m:r>
                            <a:rPr lang="en-US" altLang="ja-JP" b="0" i="1" smtClean="0">
                              <a:solidFill>
                                <a:srgbClr val="00B050"/>
                              </a:solidFill>
                              <a:latin typeface="Cambria Math" panose="02040503050406030204" pitchFamily="18" charset="0"/>
                              <a:ea typeface="Cambria Math" panose="02040503050406030204" pitchFamily="18" charset="0"/>
                            </a:rPr>
                            <m:t>𝑡</m:t>
                          </m:r>
                        </m:sub>
                        <m:sup>
                          <m:r>
                            <a:rPr lang="en-US" altLang="ja-JP" i="1">
                              <a:solidFill>
                                <a:srgbClr val="00B050"/>
                              </a:solidFill>
                              <a:latin typeface="Cambria Math" panose="02040503050406030204" pitchFamily="18" charset="0"/>
                              <a:ea typeface="Cambria Math" panose="02040503050406030204" pitchFamily="18" charset="0"/>
                            </a:rPr>
                            <m:t>−</m:t>
                          </m:r>
                        </m:sup>
                      </m:sSubSup>
                    </m:oMath>
                  </m:oMathPara>
                </a14:m>
                <a:endParaRPr lang="ja-JP" altLang="en-US" dirty="0">
                  <a:solidFill>
                    <a:srgbClr val="00B050"/>
                  </a:solidFill>
                </a:endParaRPr>
              </a:p>
            </p:txBody>
          </p:sp>
        </mc:Choice>
        <mc:Fallback xmlns="">
          <p:sp>
            <p:nvSpPr>
              <p:cNvPr id="27" name="正方形/長方形 26"/>
              <p:cNvSpPr>
                <a:spLocks noRot="1" noChangeAspect="1" noMove="1" noResize="1" noEditPoints="1" noAdjustHandles="1" noChangeArrowheads="1" noChangeShapeType="1" noTextEdit="1"/>
              </p:cNvSpPr>
              <p:nvPr/>
            </p:nvSpPr>
            <p:spPr>
              <a:xfrm>
                <a:off x="5972189" y="1442904"/>
                <a:ext cx="505010" cy="369332"/>
              </a:xfrm>
              <a:prstGeom prst="rect">
                <a:avLst/>
              </a:prstGeom>
              <a:blipFill rotWithShape="0">
                <a:blip r:embed="rId10"/>
                <a:stretch>
                  <a:fillRect t="-6667" r="-4819"/>
                </a:stretch>
              </a:blipFill>
            </p:spPr>
            <p:txBody>
              <a:bodyPr/>
              <a:lstStyle/>
              <a:p>
                <a:r>
                  <a:rPr lang="ja-JP" altLang="en-US">
                    <a:noFill/>
                  </a:rPr>
                  <a:t> </a:t>
                </a:r>
              </a:p>
            </p:txBody>
          </p:sp>
        </mc:Fallback>
      </mc:AlternateContent>
      <p:cxnSp>
        <p:nvCxnSpPr>
          <p:cNvPr id="29" name="直線矢印コネクタ 28"/>
          <p:cNvCxnSpPr>
            <a:stCxn id="27" idx="2"/>
            <a:endCxn id="23" idx="1"/>
          </p:cNvCxnSpPr>
          <p:nvPr/>
        </p:nvCxnSpPr>
        <p:spPr>
          <a:xfrm>
            <a:off x="6224694" y="1812236"/>
            <a:ext cx="277275" cy="243525"/>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25" idx="1"/>
            <a:endCxn id="23" idx="3"/>
          </p:cNvCxnSpPr>
          <p:nvPr/>
        </p:nvCxnSpPr>
        <p:spPr>
          <a:xfrm flipH="1" flipV="1">
            <a:off x="7312569" y="1587761"/>
            <a:ext cx="296325" cy="287396"/>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26" idx="3"/>
            <a:endCxn id="22" idx="3"/>
          </p:cNvCxnSpPr>
          <p:nvPr/>
        </p:nvCxnSpPr>
        <p:spPr>
          <a:xfrm>
            <a:off x="7849959" y="852493"/>
            <a:ext cx="332117" cy="234279"/>
          </a:xfrm>
          <a:prstGeom prst="straightConnector1">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0" name="右矢印 39"/>
          <p:cNvSpPr/>
          <p:nvPr/>
        </p:nvSpPr>
        <p:spPr>
          <a:xfrm>
            <a:off x="4588625" y="1070512"/>
            <a:ext cx="945400" cy="386065"/>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4360202" y="1532541"/>
            <a:ext cx="1313180" cy="523220"/>
          </a:xfrm>
          <a:prstGeom prst="rect">
            <a:avLst/>
          </a:prstGeom>
          <a:noFill/>
        </p:spPr>
        <p:txBody>
          <a:bodyPr wrap="square" rtlCol="0">
            <a:spAutoFit/>
          </a:bodyPr>
          <a:lstStyle/>
          <a:p>
            <a:pPr algn="ctr"/>
            <a:r>
              <a:rPr kumimoji="1" lang="en-US" altLang="ja-JP" sz="1400" dirty="0" smtClean="0"/>
              <a:t>1</a:t>
            </a:r>
            <a:r>
              <a:rPr kumimoji="1" lang="ja-JP" altLang="en-US" sz="1400" dirty="0" smtClean="0"/>
              <a:t>次元から</a:t>
            </a:r>
            <a:endParaRPr kumimoji="1" lang="en-US" altLang="ja-JP" sz="1400" dirty="0" smtClean="0"/>
          </a:p>
          <a:p>
            <a:pPr algn="ctr"/>
            <a:r>
              <a:rPr lang="en-US" altLang="ja-JP" sz="1400" dirty="0" smtClean="0"/>
              <a:t>2</a:t>
            </a:r>
            <a:r>
              <a:rPr lang="ja-JP" altLang="en-US" sz="1400" dirty="0" smtClean="0"/>
              <a:t>次元に展開</a:t>
            </a:r>
            <a:endParaRPr kumimoji="1" lang="ja-JP" altLang="en-US" sz="1400" dirty="0"/>
          </a:p>
        </p:txBody>
      </p:sp>
      <p:sp>
        <p:nvSpPr>
          <p:cNvPr id="42" name="四角形吹き出し 41"/>
          <p:cNvSpPr/>
          <p:nvPr/>
        </p:nvSpPr>
        <p:spPr>
          <a:xfrm>
            <a:off x="6169577" y="790061"/>
            <a:ext cx="1236037" cy="344006"/>
          </a:xfrm>
          <a:prstGeom prst="wedgeRectCallout">
            <a:avLst>
              <a:gd name="adj1" fmla="val 33109"/>
              <a:gd name="adj2" fmla="val 14860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rPr>
              <a:t>誤差楕円を扱う</a:t>
            </a:r>
            <a:endParaRPr kumimoji="1" lang="ja-JP" altLang="en-US" sz="1200" dirty="0">
              <a:solidFill>
                <a:schemeClr val="tx1"/>
              </a:solidFill>
            </a:endParaRPr>
          </a:p>
        </p:txBody>
      </p:sp>
      <p:cxnSp>
        <p:nvCxnSpPr>
          <p:cNvPr id="44" name="直線コネクタ 43"/>
          <p:cNvCxnSpPr>
            <a:stCxn id="21" idx="0"/>
            <a:endCxn id="21" idx="4"/>
          </p:cNvCxnSpPr>
          <p:nvPr/>
        </p:nvCxnSpPr>
        <p:spPr>
          <a:xfrm>
            <a:off x="7258587" y="1363730"/>
            <a:ext cx="79860" cy="475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p:cNvCxnSpPr>
            <a:stCxn id="20" idx="0"/>
            <a:endCxn id="20" idx="4"/>
          </p:cNvCxnSpPr>
          <p:nvPr/>
        </p:nvCxnSpPr>
        <p:spPr>
          <a:xfrm flipH="1">
            <a:off x="8037918" y="870598"/>
            <a:ext cx="255452" cy="47786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a:stCxn id="19" idx="6"/>
            <a:endCxn id="19" idx="2"/>
          </p:cNvCxnSpPr>
          <p:nvPr/>
        </p:nvCxnSpPr>
        <p:spPr>
          <a:xfrm flipH="1">
            <a:off x="5979693" y="1823244"/>
            <a:ext cx="1041862" cy="43829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右矢印 22"/>
          <p:cNvSpPr/>
          <p:nvPr/>
        </p:nvSpPr>
        <p:spPr>
          <a:xfrm rot="19800000">
            <a:off x="6439269" y="1749761"/>
            <a:ext cx="936000" cy="14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四角形吹き出し 51"/>
          <p:cNvSpPr/>
          <p:nvPr/>
        </p:nvSpPr>
        <p:spPr>
          <a:xfrm>
            <a:off x="6794225" y="2230729"/>
            <a:ext cx="1869072" cy="474813"/>
          </a:xfrm>
          <a:prstGeom prst="wedgeRectCallout">
            <a:avLst>
              <a:gd name="adj1" fmla="val -65167"/>
              <a:gd name="adj2" fmla="val -563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rPr>
              <a:t>スケーリングのみならず，</a:t>
            </a:r>
            <a:endParaRPr kumimoji="1" lang="en-US" altLang="ja-JP" sz="1200" dirty="0" smtClean="0">
              <a:solidFill>
                <a:schemeClr val="tx1"/>
              </a:solidFill>
            </a:endParaRPr>
          </a:p>
          <a:p>
            <a:pPr algn="ctr"/>
            <a:r>
              <a:rPr lang="ja-JP" altLang="en-US" sz="1200" dirty="0">
                <a:solidFill>
                  <a:schemeClr val="tx1"/>
                </a:solidFill>
              </a:rPr>
              <a:t>動軸</a:t>
            </a:r>
            <a:r>
              <a:rPr lang="ja-JP" altLang="en-US" sz="1200" dirty="0" smtClean="0">
                <a:solidFill>
                  <a:schemeClr val="tx1"/>
                </a:solidFill>
              </a:rPr>
              <a:t>の</a:t>
            </a:r>
            <a:r>
              <a:rPr lang="ja-JP" altLang="en-US" sz="1200" dirty="0">
                <a:solidFill>
                  <a:schemeClr val="tx1"/>
                </a:solidFill>
              </a:rPr>
              <a:t>回転</a:t>
            </a:r>
            <a:r>
              <a:rPr lang="ja-JP" altLang="en-US" sz="1200" dirty="0" smtClean="0">
                <a:solidFill>
                  <a:schemeClr val="tx1"/>
                </a:solidFill>
              </a:rPr>
              <a:t>も考える</a:t>
            </a:r>
            <a:endParaRPr kumimoji="1" lang="ja-JP" altLang="en-US" sz="1200" dirty="0">
              <a:solidFill>
                <a:schemeClr val="tx1"/>
              </a:solidFill>
            </a:endParaRPr>
          </a:p>
        </p:txBody>
      </p:sp>
      <p:sp>
        <p:nvSpPr>
          <p:cNvPr id="53" name="四角形吹き出し 52"/>
          <p:cNvSpPr/>
          <p:nvPr/>
        </p:nvSpPr>
        <p:spPr>
          <a:xfrm>
            <a:off x="683314" y="1086772"/>
            <a:ext cx="1181023" cy="438372"/>
          </a:xfrm>
          <a:prstGeom prst="wedgeRectCallout">
            <a:avLst>
              <a:gd name="adj1" fmla="val 18518"/>
              <a:gd name="adj2" fmla="val 12214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rPr>
              <a:t>単一の分散を</a:t>
            </a:r>
            <a:endParaRPr kumimoji="1" lang="en-US" altLang="ja-JP" sz="1200" dirty="0" smtClean="0">
              <a:solidFill>
                <a:schemeClr val="tx1"/>
              </a:solidFill>
            </a:endParaRPr>
          </a:p>
          <a:p>
            <a:pPr algn="ctr"/>
            <a:r>
              <a:rPr lang="ja-JP" altLang="en-US" sz="1200" dirty="0">
                <a:solidFill>
                  <a:schemeClr val="tx1"/>
                </a:solidFill>
              </a:rPr>
              <a:t>扱う</a:t>
            </a:r>
            <a:endParaRPr kumimoji="1" lang="ja-JP" altLang="en-US" sz="1200" dirty="0">
              <a:solidFill>
                <a:schemeClr val="tx1"/>
              </a:solidFill>
            </a:endParaRPr>
          </a:p>
        </p:txBody>
      </p:sp>
      <p:sp>
        <p:nvSpPr>
          <p:cNvPr id="54" name="四角形吹き出し 53"/>
          <p:cNvSpPr/>
          <p:nvPr/>
        </p:nvSpPr>
        <p:spPr>
          <a:xfrm>
            <a:off x="2838773" y="823891"/>
            <a:ext cx="1085885" cy="426535"/>
          </a:xfrm>
          <a:prstGeom prst="wedgeRectCallout">
            <a:avLst>
              <a:gd name="adj1" fmla="val -48501"/>
              <a:gd name="adj2" fmla="val 12449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rPr>
              <a:t>スケーリング</a:t>
            </a:r>
            <a:endParaRPr kumimoji="1" lang="en-US" altLang="ja-JP" sz="1200" dirty="0" smtClean="0">
              <a:solidFill>
                <a:schemeClr val="tx1"/>
              </a:solidFill>
            </a:endParaRPr>
          </a:p>
          <a:p>
            <a:pPr algn="ctr"/>
            <a:r>
              <a:rPr lang="ja-JP" altLang="en-US" sz="1200" dirty="0" err="1" smtClean="0">
                <a:solidFill>
                  <a:schemeClr val="tx1"/>
                </a:solidFill>
              </a:rPr>
              <a:t>だけ</a:t>
            </a:r>
            <a:r>
              <a:rPr lang="ja-JP" altLang="en-US" sz="1200" dirty="0" smtClean="0">
                <a:solidFill>
                  <a:schemeClr val="tx1"/>
                </a:solidFill>
              </a:rPr>
              <a:t>考える</a:t>
            </a:r>
            <a:endParaRPr kumimoji="1" lang="ja-JP" altLang="en-US" sz="1200" dirty="0">
              <a:solidFill>
                <a:schemeClr val="tx1"/>
              </a:solidFill>
            </a:endParaRPr>
          </a:p>
        </p:txBody>
      </p:sp>
    </p:spTree>
    <p:extLst>
      <p:ext uri="{BB962C8B-B14F-4D97-AF65-F5344CB8AC3E}">
        <p14:creationId xmlns:p14="http://schemas.microsoft.com/office/powerpoint/2010/main" val="20653717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矢印コネクタ 4"/>
          <p:cNvCxnSpPr/>
          <p:nvPr/>
        </p:nvCxnSpPr>
        <p:spPr>
          <a:xfrm>
            <a:off x="525780" y="708660"/>
            <a:ext cx="38176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フリーフォーム 6"/>
          <p:cNvSpPr/>
          <p:nvPr/>
        </p:nvSpPr>
        <p:spPr>
          <a:xfrm>
            <a:off x="617220" y="15240"/>
            <a:ext cx="2034540" cy="681846"/>
          </a:xfrm>
          <a:custGeom>
            <a:avLst/>
            <a:gdLst>
              <a:gd name="connsiteX0" fmla="*/ 0 w 2278380"/>
              <a:gd name="connsiteY0" fmla="*/ 1307823 h 1311489"/>
              <a:gd name="connsiteX1" fmla="*/ 624840 w 2278380"/>
              <a:gd name="connsiteY1" fmla="*/ 1124943 h 1311489"/>
              <a:gd name="connsiteX2" fmla="*/ 1143000 w 2278380"/>
              <a:gd name="connsiteY2" fmla="*/ 522963 h 1311489"/>
              <a:gd name="connsiteX3" fmla="*/ 1318260 w 2278380"/>
              <a:gd name="connsiteY3" fmla="*/ 50523 h 1311489"/>
              <a:gd name="connsiteX4" fmla="*/ 1661160 w 2278380"/>
              <a:gd name="connsiteY4" fmla="*/ 65763 h 1311489"/>
              <a:gd name="connsiteX5" fmla="*/ 1821180 w 2278380"/>
              <a:gd name="connsiteY5" fmla="*/ 515343 h 1311489"/>
              <a:gd name="connsiteX6" fmla="*/ 1882140 w 2278380"/>
              <a:gd name="connsiteY6" fmla="*/ 865863 h 1311489"/>
              <a:gd name="connsiteX7" fmla="*/ 2011680 w 2278380"/>
              <a:gd name="connsiteY7" fmla="*/ 1147803 h 1311489"/>
              <a:gd name="connsiteX8" fmla="*/ 2141220 w 2278380"/>
              <a:gd name="connsiteY8" fmla="*/ 1269723 h 1311489"/>
              <a:gd name="connsiteX9" fmla="*/ 2202180 w 2278380"/>
              <a:gd name="connsiteY9" fmla="*/ 1307823 h 1311489"/>
              <a:gd name="connsiteX10" fmla="*/ 2278380 w 2278380"/>
              <a:gd name="connsiteY10" fmla="*/ 1307823 h 13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8380" h="1311489">
                <a:moveTo>
                  <a:pt x="0" y="1307823"/>
                </a:moveTo>
                <a:cubicBezTo>
                  <a:pt x="217170" y="1281788"/>
                  <a:pt x="434340" y="1255753"/>
                  <a:pt x="624840" y="1124943"/>
                </a:cubicBezTo>
                <a:cubicBezTo>
                  <a:pt x="815340" y="994133"/>
                  <a:pt x="1027430" y="702033"/>
                  <a:pt x="1143000" y="522963"/>
                </a:cubicBezTo>
                <a:cubicBezTo>
                  <a:pt x="1258570" y="343893"/>
                  <a:pt x="1231900" y="126723"/>
                  <a:pt x="1318260" y="50523"/>
                </a:cubicBezTo>
                <a:cubicBezTo>
                  <a:pt x="1404620" y="-25677"/>
                  <a:pt x="1577340" y="-11707"/>
                  <a:pt x="1661160" y="65763"/>
                </a:cubicBezTo>
                <a:cubicBezTo>
                  <a:pt x="1744980" y="143233"/>
                  <a:pt x="1784350" y="381993"/>
                  <a:pt x="1821180" y="515343"/>
                </a:cubicBezTo>
                <a:cubicBezTo>
                  <a:pt x="1858010" y="648693"/>
                  <a:pt x="1850390" y="760453"/>
                  <a:pt x="1882140" y="865863"/>
                </a:cubicBezTo>
                <a:cubicBezTo>
                  <a:pt x="1913890" y="971273"/>
                  <a:pt x="1968500" y="1080493"/>
                  <a:pt x="2011680" y="1147803"/>
                </a:cubicBezTo>
                <a:cubicBezTo>
                  <a:pt x="2054860" y="1215113"/>
                  <a:pt x="2109470" y="1243053"/>
                  <a:pt x="2141220" y="1269723"/>
                </a:cubicBezTo>
                <a:cubicBezTo>
                  <a:pt x="2172970" y="1296393"/>
                  <a:pt x="2179320" y="1301473"/>
                  <a:pt x="2202180" y="1307823"/>
                </a:cubicBezTo>
                <a:cubicBezTo>
                  <a:pt x="2225040" y="1314173"/>
                  <a:pt x="2251710" y="1310998"/>
                  <a:pt x="2278380" y="1307823"/>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1" name="正方形/長方形 20"/>
              <p:cNvSpPr/>
              <p:nvPr/>
            </p:nvSpPr>
            <p:spPr>
              <a:xfrm>
                <a:off x="1738122" y="669675"/>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e>
                        <m:sub>
                          <m:r>
                            <a:rPr lang="en-US" altLang="ja-JP" i="1">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1738122" y="669675"/>
                <a:ext cx="446532" cy="369332"/>
              </a:xfrm>
              <a:prstGeom prst="rect">
                <a:avLst/>
              </a:prstGeom>
              <a:blipFill rotWithShape="0">
                <a:blip r:embed="rId2"/>
                <a:stretch>
                  <a:fillRect t="-6667" r="-1369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1084714" y="3109504"/>
                <a:ext cx="3735766" cy="612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f>
                        <m:fPr>
                          <m:ctrlPr>
                            <a:rPr lang="en-US" altLang="ja-JP" i="1" smtClean="0">
                              <a:solidFill>
                                <a:schemeClr val="accent2"/>
                              </a:solidFill>
                              <a:latin typeface="Cambria Math" panose="02040503050406030204" pitchFamily="18" charset="0"/>
                              <a:ea typeface="Cambria Math" panose="02040503050406030204" pitchFamily="18" charset="0"/>
                            </a:rPr>
                          </m:ctrlPr>
                        </m:fPr>
                        <m:num>
                          <m:sSubSup>
                            <m:sSubSupPr>
                              <m:ctrlPr>
                                <a:rPr lang="en-US" altLang="ja-JP" i="1">
                                  <a:solidFill>
                                    <a:schemeClr val="accent2"/>
                                  </a:solidFill>
                                  <a:latin typeface="Cambria Math" panose="02040503050406030204" pitchFamily="18" charset="0"/>
                                  <a:ea typeface="Cambria Math" panose="02040503050406030204" pitchFamily="18" charset="0"/>
                                </a:rPr>
                              </m:ctrlPr>
                            </m:sSubSupPr>
                            <m:e>
                              <m:r>
                                <a:rPr lang="ja-JP" altLang="en-US" i="1">
                                  <a:solidFill>
                                    <a:schemeClr val="accent2"/>
                                  </a:solidFill>
                                  <a:latin typeface="Cambria Math" panose="02040503050406030204" pitchFamily="18" charset="0"/>
                                  <a:ea typeface="Cambria Math" panose="02040503050406030204" pitchFamily="18" charset="0"/>
                                </a:rPr>
                                <m:t>𝜎</m:t>
                              </m:r>
                            </m:e>
                            <m:sub>
                              <m:r>
                                <a:rPr lang="en-US" altLang="ja-JP" i="1">
                                  <a:solidFill>
                                    <a:schemeClr val="accent2"/>
                                  </a:solidFill>
                                  <a:latin typeface="Cambria Math" panose="02040503050406030204" pitchFamily="18" charset="0"/>
                                  <a:ea typeface="Cambria Math" panose="02040503050406030204" pitchFamily="18" charset="0"/>
                                </a:rPr>
                                <m:t>𝑥</m:t>
                              </m:r>
                            </m:sub>
                            <m:sup>
                              <m:r>
                                <a:rPr lang="en-US" altLang="ja-JP" i="1">
                                  <a:solidFill>
                                    <a:schemeClr val="accent2"/>
                                  </a:solidFill>
                                  <a:latin typeface="Cambria Math" panose="02040503050406030204" pitchFamily="18" charset="0"/>
                                  <a:ea typeface="Cambria Math" panose="02040503050406030204" pitchFamily="18" charset="0"/>
                                </a:rPr>
                                <m:t>2</m:t>
                              </m:r>
                            </m:sup>
                          </m:sSubSup>
                        </m:num>
                        <m:den>
                          <m:sSubSup>
                            <m:sSubSupPr>
                              <m:ctrlPr>
                                <a:rPr lang="en-US" altLang="ja-JP" i="1" smtClean="0">
                                  <a:solidFill>
                                    <a:schemeClr val="accent2"/>
                                  </a:solidFill>
                                  <a:latin typeface="Cambria Math" panose="02040503050406030204" pitchFamily="18" charset="0"/>
                                  <a:ea typeface="Cambria Math" panose="02040503050406030204" pitchFamily="18" charset="0"/>
                                </a:rPr>
                              </m:ctrlPr>
                            </m:sSubSupPr>
                            <m:e>
                              <m:r>
                                <a:rPr lang="ja-JP" altLang="en-US" i="1">
                                  <a:solidFill>
                                    <a:schemeClr val="accent2"/>
                                  </a:solidFill>
                                  <a:latin typeface="Cambria Math" panose="02040503050406030204" pitchFamily="18" charset="0"/>
                                  <a:ea typeface="Cambria Math" panose="02040503050406030204" pitchFamily="18" charset="0"/>
                                </a:rPr>
                                <m:t>𝜎</m:t>
                              </m:r>
                            </m:e>
                            <m:sub>
                              <m:r>
                                <a:rPr lang="en-US" altLang="ja-JP" b="0" i="1" smtClean="0">
                                  <a:solidFill>
                                    <a:schemeClr val="accent2"/>
                                  </a:solidFill>
                                  <a:latin typeface="Cambria Math" panose="02040503050406030204" pitchFamily="18" charset="0"/>
                                  <a:ea typeface="Cambria Math" panose="02040503050406030204" pitchFamily="18" charset="0"/>
                                </a:rPr>
                                <m:t>𝑥</m:t>
                              </m:r>
                            </m:sub>
                            <m:sup>
                              <m:r>
                                <a:rPr lang="en-US" altLang="ja-JP" b="0" i="1" smtClean="0">
                                  <a:solidFill>
                                    <a:schemeClr val="accent2"/>
                                  </a:solidFill>
                                  <a:latin typeface="Cambria Math" panose="02040503050406030204" pitchFamily="18" charset="0"/>
                                  <a:ea typeface="Cambria Math" panose="02040503050406030204" pitchFamily="18" charset="0"/>
                                </a:rPr>
                                <m:t>2</m:t>
                              </m:r>
                            </m:sup>
                          </m:sSubSup>
                          <m:r>
                            <a:rPr lang="en-US" altLang="ja-JP" b="0" i="1" smtClean="0">
                              <a:solidFill>
                                <a:schemeClr val="accent2"/>
                              </a:solidFill>
                              <a:latin typeface="Cambria Math" panose="02040503050406030204" pitchFamily="18" charset="0"/>
                              <a:ea typeface="Cambria Math" panose="02040503050406030204" pitchFamily="18" charset="0"/>
                            </a:rPr>
                            <m:t>+</m:t>
                          </m:r>
                          <m:sSup>
                            <m:sSupPr>
                              <m:ctrlPr>
                                <a:rPr lang="en-US" altLang="ja-JP" i="1" smtClean="0">
                                  <a:solidFill>
                                    <a:schemeClr val="accent2"/>
                                  </a:solidFill>
                                  <a:latin typeface="Cambria Math" panose="02040503050406030204" pitchFamily="18" charset="0"/>
                                  <a:ea typeface="Cambria Math" panose="02040503050406030204" pitchFamily="18" charset="0"/>
                                </a:rPr>
                              </m:ctrlPr>
                            </m:sSupPr>
                            <m:e>
                              <m:d>
                                <m:dPr>
                                  <m:ctrlPr>
                                    <a:rPr lang="en-US" altLang="ja-JP" i="1">
                                      <a:solidFill>
                                        <a:schemeClr val="accent2"/>
                                      </a:solidFill>
                                      <a:latin typeface="Cambria Math" panose="02040503050406030204" pitchFamily="18" charset="0"/>
                                      <a:ea typeface="Cambria Math" panose="02040503050406030204" pitchFamily="18" charset="0"/>
                                    </a:rPr>
                                  </m:ctrlPr>
                                </m:dPr>
                                <m:e>
                                  <m:f>
                                    <m:fPr>
                                      <m:type m:val="lin"/>
                                      <m:ctrlPr>
                                        <a:rPr lang="en-US" altLang="ja-JP" i="1">
                                          <a:solidFill>
                                            <a:schemeClr val="accent2"/>
                                          </a:solidFill>
                                          <a:latin typeface="Cambria Math" panose="02040503050406030204" pitchFamily="18" charset="0"/>
                                          <a:ea typeface="Cambria Math" panose="02040503050406030204" pitchFamily="18" charset="0"/>
                                        </a:rPr>
                                      </m:ctrlPr>
                                    </m:fPr>
                                    <m:num>
                                      <m:sSub>
                                        <m:sSubPr>
                                          <m:ctrlPr>
                                            <a:rPr lang="en-US" altLang="ja-JP" i="1">
                                              <a:solidFill>
                                                <a:schemeClr val="accent2"/>
                                              </a:solidFill>
                                              <a:latin typeface="Cambria Math" panose="02040503050406030204" pitchFamily="18" charset="0"/>
                                              <a:ea typeface="Cambria Math" panose="02040503050406030204" pitchFamily="18" charset="0"/>
                                            </a:rPr>
                                          </m:ctrlPr>
                                        </m:sSubPr>
                                        <m:e>
                                          <m:r>
                                            <a:rPr lang="ja-JP" altLang="en-US" i="1">
                                              <a:solidFill>
                                                <a:schemeClr val="accent2"/>
                                              </a:solidFill>
                                              <a:latin typeface="Cambria Math" panose="02040503050406030204" pitchFamily="18" charset="0"/>
                                              <a:ea typeface="Cambria Math" panose="02040503050406030204" pitchFamily="18" charset="0"/>
                                            </a:rPr>
                                            <m:t>𝜎</m:t>
                                          </m:r>
                                        </m:e>
                                        <m:sub>
                                          <m:r>
                                            <a:rPr lang="en-US" altLang="ja-JP" i="1">
                                              <a:solidFill>
                                                <a:schemeClr val="accent2"/>
                                              </a:solidFill>
                                              <a:latin typeface="Cambria Math" panose="02040503050406030204" pitchFamily="18" charset="0"/>
                                              <a:ea typeface="Cambria Math" panose="02040503050406030204" pitchFamily="18" charset="0"/>
                                            </a:rPr>
                                            <m:t>𝑧</m:t>
                                          </m:r>
                                        </m:sub>
                                      </m:sSub>
                                    </m:num>
                                    <m:den>
                                      <m:r>
                                        <a:rPr lang="en-US" altLang="ja-JP" i="1">
                                          <a:solidFill>
                                            <a:schemeClr val="accent2"/>
                                          </a:solidFill>
                                          <a:latin typeface="Cambria Math" panose="02040503050406030204" pitchFamily="18" charset="0"/>
                                          <a:ea typeface="Cambria Math" panose="02040503050406030204" pitchFamily="18" charset="0"/>
                                        </a:rPr>
                                        <m:t>𝑐</m:t>
                                      </m:r>
                                    </m:den>
                                  </m:f>
                                </m:e>
                              </m:d>
                            </m:e>
                            <m:sup>
                              <m:r>
                                <a:rPr lang="en-US" altLang="ja-JP" b="0" i="1" smtClean="0">
                                  <a:solidFill>
                                    <a:schemeClr val="accent2"/>
                                  </a:solidFill>
                                  <a:latin typeface="Cambria Math" panose="02040503050406030204" pitchFamily="18" charset="0"/>
                                  <a:ea typeface="Cambria Math" panose="02040503050406030204" pitchFamily="18" charset="0"/>
                                </a:rPr>
                                <m:t>2</m:t>
                              </m:r>
                            </m:sup>
                          </m:sSup>
                        </m:den>
                      </m:f>
                      <m:r>
                        <a:rPr lang="ja-JP" altLang="en-US" i="1">
                          <a:latin typeface="Cambria Math" panose="02040503050406030204" pitchFamily="18" charset="0"/>
                          <a:ea typeface="Cambria Math" panose="02040503050406030204" pitchFamily="18" charset="0"/>
                        </a:rPr>
                        <m:t>･</m:t>
                      </m:r>
                      <m:f>
                        <m:fPr>
                          <m:ctrlPr>
                            <a:rPr lang="en-US" altLang="ja-JP" i="1" smtClean="0">
                              <a:solidFill>
                                <a:srgbClr val="0070C0"/>
                              </a:solidFill>
                              <a:latin typeface="Cambria Math" panose="02040503050406030204" pitchFamily="18" charset="0"/>
                              <a:ea typeface="Cambria Math" panose="02040503050406030204" pitchFamily="18" charset="0"/>
                            </a:rPr>
                          </m:ctrlPr>
                        </m:fPr>
                        <m:num>
                          <m:r>
                            <a:rPr lang="en-US" altLang="ja-JP" b="0" i="1" smtClean="0">
                              <a:solidFill>
                                <a:srgbClr val="0070C0"/>
                              </a:solidFill>
                              <a:latin typeface="Cambria Math" panose="02040503050406030204" pitchFamily="18" charset="0"/>
                              <a:ea typeface="Cambria Math" panose="02040503050406030204" pitchFamily="18" charset="0"/>
                            </a:rPr>
                            <m:t>1</m:t>
                          </m:r>
                        </m:num>
                        <m:den>
                          <m:r>
                            <a:rPr lang="en-US" altLang="ja-JP" b="0" i="1" smtClean="0">
                              <a:solidFill>
                                <a:srgbClr val="0070C0"/>
                              </a:solidFill>
                              <a:latin typeface="Cambria Math" panose="02040503050406030204" pitchFamily="18" charset="0"/>
                              <a:ea typeface="Cambria Math" panose="02040503050406030204" pitchFamily="18" charset="0"/>
                            </a:rPr>
                            <m:t>𝑐</m:t>
                          </m:r>
                        </m:den>
                      </m:f>
                      <m:r>
                        <a:rPr lang="en-US" altLang="ja-JP" i="1" smtClean="0">
                          <a:latin typeface="Cambria Math" panose="02040503050406030204" pitchFamily="18" charset="0"/>
                          <a:ea typeface="Cambria Math" panose="02040503050406030204" pitchFamily="18" charset="0"/>
                        </a:rPr>
                        <m:t> </m:t>
                      </m:r>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𝑐</m:t>
                          </m:r>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1084714" y="3109504"/>
                <a:ext cx="3735766" cy="612604"/>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77" name="直線矢印コネクタ 76"/>
          <p:cNvCxnSpPr/>
          <p:nvPr/>
        </p:nvCxnSpPr>
        <p:spPr>
          <a:xfrm>
            <a:off x="5278755" y="1554479"/>
            <a:ext cx="38176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フリーフォーム 77"/>
          <p:cNvSpPr/>
          <p:nvPr/>
        </p:nvSpPr>
        <p:spPr>
          <a:xfrm>
            <a:off x="7469505" y="198119"/>
            <a:ext cx="979170" cy="1356360"/>
          </a:xfrm>
          <a:custGeom>
            <a:avLst/>
            <a:gdLst>
              <a:gd name="connsiteX0" fmla="*/ 0 w 2278380"/>
              <a:gd name="connsiteY0" fmla="*/ 1307823 h 1311489"/>
              <a:gd name="connsiteX1" fmla="*/ 624840 w 2278380"/>
              <a:gd name="connsiteY1" fmla="*/ 1124943 h 1311489"/>
              <a:gd name="connsiteX2" fmla="*/ 1143000 w 2278380"/>
              <a:gd name="connsiteY2" fmla="*/ 522963 h 1311489"/>
              <a:gd name="connsiteX3" fmla="*/ 1318260 w 2278380"/>
              <a:gd name="connsiteY3" fmla="*/ 50523 h 1311489"/>
              <a:gd name="connsiteX4" fmla="*/ 1661160 w 2278380"/>
              <a:gd name="connsiteY4" fmla="*/ 65763 h 1311489"/>
              <a:gd name="connsiteX5" fmla="*/ 1821180 w 2278380"/>
              <a:gd name="connsiteY5" fmla="*/ 515343 h 1311489"/>
              <a:gd name="connsiteX6" fmla="*/ 1882140 w 2278380"/>
              <a:gd name="connsiteY6" fmla="*/ 865863 h 1311489"/>
              <a:gd name="connsiteX7" fmla="*/ 2011680 w 2278380"/>
              <a:gd name="connsiteY7" fmla="*/ 1147803 h 1311489"/>
              <a:gd name="connsiteX8" fmla="*/ 2141220 w 2278380"/>
              <a:gd name="connsiteY8" fmla="*/ 1269723 h 1311489"/>
              <a:gd name="connsiteX9" fmla="*/ 2202180 w 2278380"/>
              <a:gd name="connsiteY9" fmla="*/ 1307823 h 1311489"/>
              <a:gd name="connsiteX10" fmla="*/ 2278380 w 2278380"/>
              <a:gd name="connsiteY10" fmla="*/ 1307823 h 13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8380" h="1311489">
                <a:moveTo>
                  <a:pt x="0" y="1307823"/>
                </a:moveTo>
                <a:cubicBezTo>
                  <a:pt x="217170" y="1281788"/>
                  <a:pt x="434340" y="1255753"/>
                  <a:pt x="624840" y="1124943"/>
                </a:cubicBezTo>
                <a:cubicBezTo>
                  <a:pt x="815340" y="994133"/>
                  <a:pt x="1027430" y="702033"/>
                  <a:pt x="1143000" y="522963"/>
                </a:cubicBezTo>
                <a:cubicBezTo>
                  <a:pt x="1258570" y="343893"/>
                  <a:pt x="1231900" y="126723"/>
                  <a:pt x="1318260" y="50523"/>
                </a:cubicBezTo>
                <a:cubicBezTo>
                  <a:pt x="1404620" y="-25677"/>
                  <a:pt x="1577340" y="-11707"/>
                  <a:pt x="1661160" y="65763"/>
                </a:cubicBezTo>
                <a:cubicBezTo>
                  <a:pt x="1744980" y="143233"/>
                  <a:pt x="1784350" y="381993"/>
                  <a:pt x="1821180" y="515343"/>
                </a:cubicBezTo>
                <a:cubicBezTo>
                  <a:pt x="1858010" y="648693"/>
                  <a:pt x="1850390" y="760453"/>
                  <a:pt x="1882140" y="865863"/>
                </a:cubicBezTo>
                <a:cubicBezTo>
                  <a:pt x="1913890" y="971273"/>
                  <a:pt x="1968500" y="1080493"/>
                  <a:pt x="2011680" y="1147803"/>
                </a:cubicBezTo>
                <a:cubicBezTo>
                  <a:pt x="2054860" y="1215113"/>
                  <a:pt x="2109470" y="1243053"/>
                  <a:pt x="2141220" y="1269723"/>
                </a:cubicBezTo>
                <a:cubicBezTo>
                  <a:pt x="2172970" y="1296393"/>
                  <a:pt x="2179320" y="1301473"/>
                  <a:pt x="2202180" y="1307823"/>
                </a:cubicBezTo>
                <a:cubicBezTo>
                  <a:pt x="2225040" y="1314173"/>
                  <a:pt x="2251710" y="1310998"/>
                  <a:pt x="2278380" y="130782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正方形/長方形 78"/>
              <p:cNvSpPr/>
              <p:nvPr/>
            </p:nvSpPr>
            <p:spPr>
              <a:xfrm>
                <a:off x="7823835" y="1554479"/>
                <a:ext cx="4319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79" name="正方形/長方形 78"/>
              <p:cNvSpPr>
                <a:spLocks noRot="1" noChangeAspect="1" noMove="1" noResize="1" noEditPoints="1" noAdjustHandles="1" noChangeArrowheads="1" noChangeShapeType="1" noTextEdit="1"/>
              </p:cNvSpPr>
              <p:nvPr/>
            </p:nvSpPr>
            <p:spPr>
              <a:xfrm>
                <a:off x="7823835" y="1554479"/>
                <a:ext cx="431913" cy="369332"/>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81" name="直線矢印コネクタ 80"/>
          <p:cNvCxnSpPr/>
          <p:nvPr/>
        </p:nvCxnSpPr>
        <p:spPr>
          <a:xfrm>
            <a:off x="462636" y="2562121"/>
            <a:ext cx="38176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フリーフォーム 81"/>
          <p:cNvSpPr/>
          <p:nvPr/>
        </p:nvSpPr>
        <p:spPr>
          <a:xfrm>
            <a:off x="554076" y="1868701"/>
            <a:ext cx="2034540" cy="681846"/>
          </a:xfrm>
          <a:custGeom>
            <a:avLst/>
            <a:gdLst>
              <a:gd name="connsiteX0" fmla="*/ 0 w 2278380"/>
              <a:gd name="connsiteY0" fmla="*/ 1307823 h 1311489"/>
              <a:gd name="connsiteX1" fmla="*/ 624840 w 2278380"/>
              <a:gd name="connsiteY1" fmla="*/ 1124943 h 1311489"/>
              <a:gd name="connsiteX2" fmla="*/ 1143000 w 2278380"/>
              <a:gd name="connsiteY2" fmla="*/ 522963 h 1311489"/>
              <a:gd name="connsiteX3" fmla="*/ 1318260 w 2278380"/>
              <a:gd name="connsiteY3" fmla="*/ 50523 h 1311489"/>
              <a:gd name="connsiteX4" fmla="*/ 1661160 w 2278380"/>
              <a:gd name="connsiteY4" fmla="*/ 65763 h 1311489"/>
              <a:gd name="connsiteX5" fmla="*/ 1821180 w 2278380"/>
              <a:gd name="connsiteY5" fmla="*/ 515343 h 1311489"/>
              <a:gd name="connsiteX6" fmla="*/ 1882140 w 2278380"/>
              <a:gd name="connsiteY6" fmla="*/ 865863 h 1311489"/>
              <a:gd name="connsiteX7" fmla="*/ 2011680 w 2278380"/>
              <a:gd name="connsiteY7" fmla="*/ 1147803 h 1311489"/>
              <a:gd name="connsiteX8" fmla="*/ 2141220 w 2278380"/>
              <a:gd name="connsiteY8" fmla="*/ 1269723 h 1311489"/>
              <a:gd name="connsiteX9" fmla="*/ 2202180 w 2278380"/>
              <a:gd name="connsiteY9" fmla="*/ 1307823 h 1311489"/>
              <a:gd name="connsiteX10" fmla="*/ 2278380 w 2278380"/>
              <a:gd name="connsiteY10" fmla="*/ 1307823 h 13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8380" h="1311489">
                <a:moveTo>
                  <a:pt x="0" y="1307823"/>
                </a:moveTo>
                <a:cubicBezTo>
                  <a:pt x="217170" y="1281788"/>
                  <a:pt x="434340" y="1255753"/>
                  <a:pt x="624840" y="1124943"/>
                </a:cubicBezTo>
                <a:cubicBezTo>
                  <a:pt x="815340" y="994133"/>
                  <a:pt x="1027430" y="702033"/>
                  <a:pt x="1143000" y="522963"/>
                </a:cubicBezTo>
                <a:cubicBezTo>
                  <a:pt x="1258570" y="343893"/>
                  <a:pt x="1231900" y="126723"/>
                  <a:pt x="1318260" y="50523"/>
                </a:cubicBezTo>
                <a:cubicBezTo>
                  <a:pt x="1404620" y="-25677"/>
                  <a:pt x="1577340" y="-11707"/>
                  <a:pt x="1661160" y="65763"/>
                </a:cubicBezTo>
                <a:cubicBezTo>
                  <a:pt x="1744980" y="143233"/>
                  <a:pt x="1784350" y="381993"/>
                  <a:pt x="1821180" y="515343"/>
                </a:cubicBezTo>
                <a:cubicBezTo>
                  <a:pt x="1858010" y="648693"/>
                  <a:pt x="1850390" y="760453"/>
                  <a:pt x="1882140" y="865863"/>
                </a:cubicBezTo>
                <a:cubicBezTo>
                  <a:pt x="1913890" y="971273"/>
                  <a:pt x="1968500" y="1080493"/>
                  <a:pt x="2011680" y="1147803"/>
                </a:cubicBezTo>
                <a:cubicBezTo>
                  <a:pt x="2054860" y="1215113"/>
                  <a:pt x="2109470" y="1243053"/>
                  <a:pt x="2141220" y="1269723"/>
                </a:cubicBezTo>
                <a:cubicBezTo>
                  <a:pt x="2172970" y="1296393"/>
                  <a:pt x="2179320" y="1301473"/>
                  <a:pt x="2202180" y="1307823"/>
                </a:cubicBezTo>
                <a:cubicBezTo>
                  <a:pt x="2225040" y="1314173"/>
                  <a:pt x="2251710" y="1310998"/>
                  <a:pt x="2278380" y="1307823"/>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フリーフォーム 82"/>
          <p:cNvSpPr/>
          <p:nvPr/>
        </p:nvSpPr>
        <p:spPr>
          <a:xfrm>
            <a:off x="1647546" y="1546827"/>
            <a:ext cx="1844040" cy="1015293"/>
          </a:xfrm>
          <a:custGeom>
            <a:avLst/>
            <a:gdLst>
              <a:gd name="connsiteX0" fmla="*/ 0 w 2278380"/>
              <a:gd name="connsiteY0" fmla="*/ 1307823 h 1311489"/>
              <a:gd name="connsiteX1" fmla="*/ 624840 w 2278380"/>
              <a:gd name="connsiteY1" fmla="*/ 1124943 h 1311489"/>
              <a:gd name="connsiteX2" fmla="*/ 1143000 w 2278380"/>
              <a:gd name="connsiteY2" fmla="*/ 522963 h 1311489"/>
              <a:gd name="connsiteX3" fmla="*/ 1318260 w 2278380"/>
              <a:gd name="connsiteY3" fmla="*/ 50523 h 1311489"/>
              <a:gd name="connsiteX4" fmla="*/ 1661160 w 2278380"/>
              <a:gd name="connsiteY4" fmla="*/ 65763 h 1311489"/>
              <a:gd name="connsiteX5" fmla="*/ 1821180 w 2278380"/>
              <a:gd name="connsiteY5" fmla="*/ 515343 h 1311489"/>
              <a:gd name="connsiteX6" fmla="*/ 1882140 w 2278380"/>
              <a:gd name="connsiteY6" fmla="*/ 865863 h 1311489"/>
              <a:gd name="connsiteX7" fmla="*/ 2011680 w 2278380"/>
              <a:gd name="connsiteY7" fmla="*/ 1147803 h 1311489"/>
              <a:gd name="connsiteX8" fmla="*/ 2141220 w 2278380"/>
              <a:gd name="connsiteY8" fmla="*/ 1269723 h 1311489"/>
              <a:gd name="connsiteX9" fmla="*/ 2202180 w 2278380"/>
              <a:gd name="connsiteY9" fmla="*/ 1307823 h 1311489"/>
              <a:gd name="connsiteX10" fmla="*/ 2278380 w 2278380"/>
              <a:gd name="connsiteY10" fmla="*/ 1307823 h 13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8380" h="1311489">
                <a:moveTo>
                  <a:pt x="0" y="1307823"/>
                </a:moveTo>
                <a:cubicBezTo>
                  <a:pt x="217170" y="1281788"/>
                  <a:pt x="434340" y="1255753"/>
                  <a:pt x="624840" y="1124943"/>
                </a:cubicBezTo>
                <a:cubicBezTo>
                  <a:pt x="815340" y="994133"/>
                  <a:pt x="1027430" y="702033"/>
                  <a:pt x="1143000" y="522963"/>
                </a:cubicBezTo>
                <a:cubicBezTo>
                  <a:pt x="1258570" y="343893"/>
                  <a:pt x="1231900" y="126723"/>
                  <a:pt x="1318260" y="50523"/>
                </a:cubicBezTo>
                <a:cubicBezTo>
                  <a:pt x="1404620" y="-25677"/>
                  <a:pt x="1577340" y="-11707"/>
                  <a:pt x="1661160" y="65763"/>
                </a:cubicBezTo>
                <a:cubicBezTo>
                  <a:pt x="1744980" y="143233"/>
                  <a:pt x="1784350" y="381993"/>
                  <a:pt x="1821180" y="515343"/>
                </a:cubicBezTo>
                <a:cubicBezTo>
                  <a:pt x="1858010" y="648693"/>
                  <a:pt x="1850390" y="760453"/>
                  <a:pt x="1882140" y="865863"/>
                </a:cubicBezTo>
                <a:cubicBezTo>
                  <a:pt x="1913890" y="971273"/>
                  <a:pt x="1968500" y="1080493"/>
                  <a:pt x="2011680" y="1147803"/>
                </a:cubicBezTo>
                <a:cubicBezTo>
                  <a:pt x="2054860" y="1215113"/>
                  <a:pt x="2109470" y="1243053"/>
                  <a:pt x="2141220" y="1269723"/>
                </a:cubicBezTo>
                <a:cubicBezTo>
                  <a:pt x="2172970" y="1296393"/>
                  <a:pt x="2179320" y="1301473"/>
                  <a:pt x="2202180" y="1307823"/>
                </a:cubicBezTo>
                <a:cubicBezTo>
                  <a:pt x="2225040" y="1314173"/>
                  <a:pt x="2251710" y="1310998"/>
                  <a:pt x="2278380" y="1307823"/>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4" name="正方形/長方形 83"/>
              <p:cNvSpPr/>
              <p:nvPr/>
            </p:nvSpPr>
            <p:spPr>
              <a:xfrm>
                <a:off x="1674978" y="2523136"/>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e>
                        <m:sub>
                          <m:r>
                            <a:rPr lang="en-US" altLang="ja-JP" i="1">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84" name="正方形/長方形 83"/>
              <p:cNvSpPr>
                <a:spLocks noRot="1" noChangeAspect="1" noMove="1" noResize="1" noEditPoints="1" noAdjustHandles="1" noChangeArrowheads="1" noChangeShapeType="1" noTextEdit="1"/>
              </p:cNvSpPr>
              <p:nvPr/>
            </p:nvSpPr>
            <p:spPr>
              <a:xfrm>
                <a:off x="1674978" y="2523136"/>
                <a:ext cx="446532" cy="369332"/>
              </a:xfrm>
              <a:prstGeom prst="rect">
                <a:avLst/>
              </a:prstGeom>
              <a:blipFill rotWithShape="0">
                <a:blip r:embed="rId5"/>
                <a:stretch>
                  <a:fillRect t="-6667" r="-123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正方形/長方形 85"/>
              <p:cNvSpPr/>
              <p:nvPr/>
            </p:nvSpPr>
            <p:spPr>
              <a:xfrm>
                <a:off x="2625954" y="2523136"/>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86" name="正方形/長方形 85"/>
              <p:cNvSpPr>
                <a:spLocks noRot="1" noChangeAspect="1" noMove="1" noResize="1" noEditPoints="1" noAdjustHandles="1" noChangeArrowheads="1" noChangeShapeType="1" noTextEdit="1"/>
              </p:cNvSpPr>
              <p:nvPr/>
            </p:nvSpPr>
            <p:spPr>
              <a:xfrm>
                <a:off x="2625954" y="2523136"/>
                <a:ext cx="446532" cy="369332"/>
              </a:xfrm>
              <a:prstGeom prst="rect">
                <a:avLst/>
              </a:prstGeom>
              <a:blipFill rotWithShape="0">
                <a:blip r:embed="rId6"/>
                <a:stretch>
                  <a:fillRect/>
                </a:stretch>
              </a:blipFill>
            </p:spPr>
            <p:txBody>
              <a:bodyPr/>
              <a:lstStyle/>
              <a:p>
                <a:r>
                  <a:rPr lang="ja-JP" altLang="en-US">
                    <a:noFill/>
                  </a:rPr>
                  <a:t> </a:t>
                </a:r>
              </a:p>
            </p:txBody>
          </p:sp>
        </mc:Fallback>
      </mc:AlternateContent>
      <p:sp>
        <p:nvSpPr>
          <p:cNvPr id="41" name="フリーフォーム 40"/>
          <p:cNvSpPr/>
          <p:nvPr/>
        </p:nvSpPr>
        <p:spPr>
          <a:xfrm>
            <a:off x="5082159" y="854341"/>
            <a:ext cx="2034540" cy="681846"/>
          </a:xfrm>
          <a:custGeom>
            <a:avLst/>
            <a:gdLst>
              <a:gd name="connsiteX0" fmla="*/ 0 w 2278380"/>
              <a:gd name="connsiteY0" fmla="*/ 1307823 h 1311489"/>
              <a:gd name="connsiteX1" fmla="*/ 624840 w 2278380"/>
              <a:gd name="connsiteY1" fmla="*/ 1124943 h 1311489"/>
              <a:gd name="connsiteX2" fmla="*/ 1143000 w 2278380"/>
              <a:gd name="connsiteY2" fmla="*/ 522963 h 1311489"/>
              <a:gd name="connsiteX3" fmla="*/ 1318260 w 2278380"/>
              <a:gd name="connsiteY3" fmla="*/ 50523 h 1311489"/>
              <a:gd name="connsiteX4" fmla="*/ 1661160 w 2278380"/>
              <a:gd name="connsiteY4" fmla="*/ 65763 h 1311489"/>
              <a:gd name="connsiteX5" fmla="*/ 1821180 w 2278380"/>
              <a:gd name="connsiteY5" fmla="*/ 515343 h 1311489"/>
              <a:gd name="connsiteX6" fmla="*/ 1882140 w 2278380"/>
              <a:gd name="connsiteY6" fmla="*/ 865863 h 1311489"/>
              <a:gd name="connsiteX7" fmla="*/ 2011680 w 2278380"/>
              <a:gd name="connsiteY7" fmla="*/ 1147803 h 1311489"/>
              <a:gd name="connsiteX8" fmla="*/ 2141220 w 2278380"/>
              <a:gd name="connsiteY8" fmla="*/ 1269723 h 1311489"/>
              <a:gd name="connsiteX9" fmla="*/ 2202180 w 2278380"/>
              <a:gd name="connsiteY9" fmla="*/ 1307823 h 1311489"/>
              <a:gd name="connsiteX10" fmla="*/ 2278380 w 2278380"/>
              <a:gd name="connsiteY10" fmla="*/ 1307823 h 13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8380" h="1311489">
                <a:moveTo>
                  <a:pt x="0" y="1307823"/>
                </a:moveTo>
                <a:cubicBezTo>
                  <a:pt x="217170" y="1281788"/>
                  <a:pt x="434340" y="1255753"/>
                  <a:pt x="624840" y="1124943"/>
                </a:cubicBezTo>
                <a:cubicBezTo>
                  <a:pt x="815340" y="994133"/>
                  <a:pt x="1027430" y="702033"/>
                  <a:pt x="1143000" y="522963"/>
                </a:cubicBezTo>
                <a:cubicBezTo>
                  <a:pt x="1258570" y="343893"/>
                  <a:pt x="1231900" y="126723"/>
                  <a:pt x="1318260" y="50523"/>
                </a:cubicBezTo>
                <a:cubicBezTo>
                  <a:pt x="1404620" y="-25677"/>
                  <a:pt x="1577340" y="-11707"/>
                  <a:pt x="1661160" y="65763"/>
                </a:cubicBezTo>
                <a:cubicBezTo>
                  <a:pt x="1744980" y="143233"/>
                  <a:pt x="1784350" y="381993"/>
                  <a:pt x="1821180" y="515343"/>
                </a:cubicBezTo>
                <a:cubicBezTo>
                  <a:pt x="1858010" y="648693"/>
                  <a:pt x="1850390" y="760453"/>
                  <a:pt x="1882140" y="865863"/>
                </a:cubicBezTo>
                <a:cubicBezTo>
                  <a:pt x="1913890" y="971273"/>
                  <a:pt x="1968500" y="1080493"/>
                  <a:pt x="2011680" y="1147803"/>
                </a:cubicBezTo>
                <a:cubicBezTo>
                  <a:pt x="2054860" y="1215113"/>
                  <a:pt x="2109470" y="1243053"/>
                  <a:pt x="2141220" y="1269723"/>
                </a:cubicBezTo>
                <a:cubicBezTo>
                  <a:pt x="2172970" y="1296393"/>
                  <a:pt x="2179320" y="1301473"/>
                  <a:pt x="2202180" y="1307823"/>
                </a:cubicBezTo>
                <a:cubicBezTo>
                  <a:pt x="2225040" y="1314173"/>
                  <a:pt x="2251710" y="1310998"/>
                  <a:pt x="2278380" y="1307823"/>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正方形/長方形 42"/>
              <p:cNvSpPr/>
              <p:nvPr/>
            </p:nvSpPr>
            <p:spPr>
              <a:xfrm>
                <a:off x="5863910" y="1550511"/>
                <a:ext cx="105695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𝑐</m:t>
                          </m:r>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e>
                        <m:sub>
                          <m:r>
                            <a:rPr lang="en-US" altLang="ja-JP" i="1">
                              <a:latin typeface="Cambria Math" panose="02040503050406030204" pitchFamily="18" charset="0"/>
                              <a:ea typeface="Cambria Math" panose="02040503050406030204" pitchFamily="18" charset="0"/>
                            </a:rPr>
                            <m:t>𝑡</m:t>
                          </m:r>
                        </m:sub>
                      </m:sSub>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rPr>
                              </m:ctrlPr>
                            </m:accPr>
                            <m:e>
                              <m:r>
                                <a:rPr lang="en-US" altLang="ja-JP" b="0" i="1" smtClean="0">
                                  <a:latin typeface="Cambria Math" panose="02040503050406030204" pitchFamily="18" charset="0"/>
                                </a:rPr>
                                <m:t>𝑧</m:t>
                              </m:r>
                            </m:e>
                          </m:acc>
                        </m:e>
                        <m:sub>
                          <m:r>
                            <a:rPr lang="en-US" altLang="ja-JP" i="1">
                              <a:latin typeface="Cambria Math" panose="02040503050406030204" pitchFamily="18" charset="0"/>
                              <a:ea typeface="Cambria Math" panose="02040503050406030204" pitchFamily="18" charset="0"/>
                            </a:rPr>
                            <m:t>𝑡</m:t>
                          </m:r>
                        </m:sub>
                      </m:sSub>
                    </m:oMath>
                  </m:oMathPara>
                </a14:m>
                <a:endParaRPr lang="en-US" altLang="ja-JP" dirty="0" smtClean="0">
                  <a:ea typeface="Cambria Math" panose="02040503050406030204" pitchFamily="18" charset="0"/>
                </a:endParaRPr>
              </a:p>
            </p:txBody>
          </p:sp>
        </mc:Choice>
        <mc:Fallback xmlns="">
          <p:sp>
            <p:nvSpPr>
              <p:cNvPr id="43" name="正方形/長方形 42"/>
              <p:cNvSpPr>
                <a:spLocks noRot="1" noChangeAspect="1" noMove="1" noResize="1" noEditPoints="1" noAdjustHandles="1" noChangeArrowheads="1" noChangeShapeType="1" noTextEdit="1"/>
              </p:cNvSpPr>
              <p:nvPr/>
            </p:nvSpPr>
            <p:spPr>
              <a:xfrm>
                <a:off x="5863910" y="1550511"/>
                <a:ext cx="1056955" cy="369332"/>
              </a:xfrm>
              <a:prstGeom prst="rect">
                <a:avLst/>
              </a:prstGeom>
              <a:blipFill rotWithShape="0">
                <a:blip r:embed="rId7"/>
                <a:stretch>
                  <a:fillRect t="-6557" r="-13295"/>
                </a:stretch>
              </a:blipFill>
            </p:spPr>
            <p:txBody>
              <a:bodyPr/>
              <a:lstStyle/>
              <a:p>
                <a:r>
                  <a:rPr lang="ja-JP" altLang="en-US">
                    <a:noFill/>
                  </a:rPr>
                  <a:t> </a:t>
                </a:r>
              </a:p>
            </p:txBody>
          </p:sp>
        </mc:Fallback>
      </mc:AlternateContent>
      <p:sp>
        <p:nvSpPr>
          <p:cNvPr id="2" name="右矢印 1"/>
          <p:cNvSpPr/>
          <p:nvPr/>
        </p:nvSpPr>
        <p:spPr>
          <a:xfrm>
            <a:off x="6465380" y="1070191"/>
            <a:ext cx="1548000" cy="14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6323668" y="578533"/>
            <a:ext cx="1833713" cy="307777"/>
          </a:xfrm>
          <a:prstGeom prst="rect">
            <a:avLst/>
          </a:prstGeom>
          <a:noFill/>
        </p:spPr>
        <p:txBody>
          <a:bodyPr wrap="square" rtlCol="0">
            <a:spAutoFit/>
          </a:bodyPr>
          <a:lstStyle/>
          <a:p>
            <a:r>
              <a:rPr lang="ja-JP" altLang="en-US" sz="1400" dirty="0" smtClean="0"/>
              <a:t>イノベーションベクトル</a:t>
            </a:r>
            <a:endParaRPr kumimoji="1" lang="ja-JP" altLang="en-US" sz="1400" dirty="0"/>
          </a:p>
        </p:txBody>
      </p:sp>
      <p:sp>
        <p:nvSpPr>
          <p:cNvPr id="45" name="右矢印 44"/>
          <p:cNvSpPr/>
          <p:nvPr/>
        </p:nvSpPr>
        <p:spPr>
          <a:xfrm>
            <a:off x="1904932" y="1571300"/>
            <a:ext cx="1517387" cy="14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6" name="テキスト ボックス 45"/>
              <p:cNvSpPr txBox="1"/>
              <p:nvPr/>
            </p:nvSpPr>
            <p:spPr>
              <a:xfrm>
                <a:off x="1348655" y="4431803"/>
                <a:ext cx="17649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m:t>
                      </m:r>
                      <m:sSub>
                        <m:sSubPr>
                          <m:ctrlPr>
                            <a:rPr lang="en-US" altLang="ja-JP" i="1" smtClean="0">
                              <a:latin typeface="Cambria Math" panose="02040503050406030204" pitchFamily="18" charset="0"/>
                              <a:ea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r>
                        <a:rPr lang="en-US" altLang="ja-JP" i="1" smtClean="0">
                          <a:solidFill>
                            <a:srgbClr val="7030A0"/>
                          </a:solidFill>
                          <a:latin typeface="Cambria Math" panose="02040503050406030204" pitchFamily="18" charset="0"/>
                          <a:ea typeface="Cambria Math" panose="02040503050406030204" pitchFamily="18" charset="0"/>
                        </a:rPr>
                        <m:t>𝑘</m:t>
                      </m:r>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b="0" i="1" smtClean="0">
                                  <a:latin typeface="Cambria Math" panose="02040503050406030204" pitchFamily="18" charset="0"/>
                                </a:rPr>
                                <m:t>𝑧</m:t>
                              </m:r>
                            </m:e>
                          </m:acc>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46" name="テキスト ボックス 45"/>
              <p:cNvSpPr txBox="1">
                <a:spLocks noRot="1" noChangeAspect="1" noMove="1" noResize="1" noEditPoints="1" noAdjustHandles="1" noChangeArrowheads="1" noChangeShapeType="1" noTextEdit="1"/>
              </p:cNvSpPr>
              <p:nvPr/>
            </p:nvSpPr>
            <p:spPr>
              <a:xfrm>
                <a:off x="1348655" y="4431803"/>
                <a:ext cx="1764970" cy="276999"/>
              </a:xfrm>
              <a:prstGeom prst="rect">
                <a:avLst/>
              </a:prstGeom>
              <a:blipFill rotWithShape="0">
                <a:blip r:embed="rId8"/>
                <a:stretch>
                  <a:fillRect l="-690" t="-24444" r="-7931" b="-35556"/>
                </a:stretch>
              </a:blipFill>
            </p:spPr>
            <p:txBody>
              <a:bodyPr/>
              <a:lstStyle/>
              <a:p>
                <a:r>
                  <a:rPr lang="ja-JP" altLang="en-US">
                    <a:noFill/>
                  </a:rPr>
                  <a:t> </a:t>
                </a:r>
              </a:p>
            </p:txBody>
          </p:sp>
        </mc:Fallback>
      </mc:AlternateContent>
      <p:sp>
        <p:nvSpPr>
          <p:cNvPr id="47" name="フリーフォーム 46"/>
          <p:cNvSpPr/>
          <p:nvPr/>
        </p:nvSpPr>
        <p:spPr>
          <a:xfrm>
            <a:off x="9709263" y="3528449"/>
            <a:ext cx="1392690" cy="1255849"/>
          </a:xfrm>
          <a:custGeom>
            <a:avLst/>
            <a:gdLst>
              <a:gd name="connsiteX0" fmla="*/ 0 w 2278380"/>
              <a:gd name="connsiteY0" fmla="*/ 1307823 h 1311489"/>
              <a:gd name="connsiteX1" fmla="*/ 624840 w 2278380"/>
              <a:gd name="connsiteY1" fmla="*/ 1124943 h 1311489"/>
              <a:gd name="connsiteX2" fmla="*/ 1143000 w 2278380"/>
              <a:gd name="connsiteY2" fmla="*/ 522963 h 1311489"/>
              <a:gd name="connsiteX3" fmla="*/ 1318260 w 2278380"/>
              <a:gd name="connsiteY3" fmla="*/ 50523 h 1311489"/>
              <a:gd name="connsiteX4" fmla="*/ 1661160 w 2278380"/>
              <a:gd name="connsiteY4" fmla="*/ 65763 h 1311489"/>
              <a:gd name="connsiteX5" fmla="*/ 1821180 w 2278380"/>
              <a:gd name="connsiteY5" fmla="*/ 515343 h 1311489"/>
              <a:gd name="connsiteX6" fmla="*/ 1882140 w 2278380"/>
              <a:gd name="connsiteY6" fmla="*/ 865863 h 1311489"/>
              <a:gd name="connsiteX7" fmla="*/ 2011680 w 2278380"/>
              <a:gd name="connsiteY7" fmla="*/ 1147803 h 1311489"/>
              <a:gd name="connsiteX8" fmla="*/ 2141220 w 2278380"/>
              <a:gd name="connsiteY8" fmla="*/ 1269723 h 1311489"/>
              <a:gd name="connsiteX9" fmla="*/ 2202180 w 2278380"/>
              <a:gd name="connsiteY9" fmla="*/ 1307823 h 1311489"/>
              <a:gd name="connsiteX10" fmla="*/ 2278380 w 2278380"/>
              <a:gd name="connsiteY10" fmla="*/ 1307823 h 13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8380" h="1311489">
                <a:moveTo>
                  <a:pt x="0" y="1307823"/>
                </a:moveTo>
                <a:cubicBezTo>
                  <a:pt x="217170" y="1281788"/>
                  <a:pt x="434340" y="1255753"/>
                  <a:pt x="624840" y="1124943"/>
                </a:cubicBezTo>
                <a:cubicBezTo>
                  <a:pt x="815340" y="994133"/>
                  <a:pt x="1027430" y="702033"/>
                  <a:pt x="1143000" y="522963"/>
                </a:cubicBezTo>
                <a:cubicBezTo>
                  <a:pt x="1258570" y="343893"/>
                  <a:pt x="1231900" y="126723"/>
                  <a:pt x="1318260" y="50523"/>
                </a:cubicBezTo>
                <a:cubicBezTo>
                  <a:pt x="1404620" y="-25677"/>
                  <a:pt x="1577340" y="-11707"/>
                  <a:pt x="1661160" y="65763"/>
                </a:cubicBezTo>
                <a:cubicBezTo>
                  <a:pt x="1744980" y="143233"/>
                  <a:pt x="1784350" y="381993"/>
                  <a:pt x="1821180" y="515343"/>
                </a:cubicBezTo>
                <a:cubicBezTo>
                  <a:pt x="1858010" y="648693"/>
                  <a:pt x="1850390" y="760453"/>
                  <a:pt x="1882140" y="865863"/>
                </a:cubicBezTo>
                <a:cubicBezTo>
                  <a:pt x="1913890" y="971273"/>
                  <a:pt x="1968500" y="1080493"/>
                  <a:pt x="2011680" y="1147803"/>
                </a:cubicBezTo>
                <a:cubicBezTo>
                  <a:pt x="2054860" y="1215113"/>
                  <a:pt x="2109470" y="1243053"/>
                  <a:pt x="2141220" y="1269723"/>
                </a:cubicBezTo>
                <a:cubicBezTo>
                  <a:pt x="2172970" y="1296393"/>
                  <a:pt x="2179320" y="1301473"/>
                  <a:pt x="2202180" y="1307823"/>
                </a:cubicBezTo>
                <a:cubicBezTo>
                  <a:pt x="2225040" y="1314173"/>
                  <a:pt x="2251710" y="1310998"/>
                  <a:pt x="2278380" y="130782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p:cNvCxnSpPr/>
          <p:nvPr/>
        </p:nvCxnSpPr>
        <p:spPr>
          <a:xfrm>
            <a:off x="7588998" y="4784300"/>
            <a:ext cx="38176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フリーフォーム 48"/>
          <p:cNvSpPr/>
          <p:nvPr/>
        </p:nvSpPr>
        <p:spPr>
          <a:xfrm>
            <a:off x="7680438" y="4090880"/>
            <a:ext cx="2034540" cy="681846"/>
          </a:xfrm>
          <a:custGeom>
            <a:avLst/>
            <a:gdLst>
              <a:gd name="connsiteX0" fmla="*/ 0 w 2278380"/>
              <a:gd name="connsiteY0" fmla="*/ 1307823 h 1311489"/>
              <a:gd name="connsiteX1" fmla="*/ 624840 w 2278380"/>
              <a:gd name="connsiteY1" fmla="*/ 1124943 h 1311489"/>
              <a:gd name="connsiteX2" fmla="*/ 1143000 w 2278380"/>
              <a:gd name="connsiteY2" fmla="*/ 522963 h 1311489"/>
              <a:gd name="connsiteX3" fmla="*/ 1318260 w 2278380"/>
              <a:gd name="connsiteY3" fmla="*/ 50523 h 1311489"/>
              <a:gd name="connsiteX4" fmla="*/ 1661160 w 2278380"/>
              <a:gd name="connsiteY4" fmla="*/ 65763 h 1311489"/>
              <a:gd name="connsiteX5" fmla="*/ 1821180 w 2278380"/>
              <a:gd name="connsiteY5" fmla="*/ 515343 h 1311489"/>
              <a:gd name="connsiteX6" fmla="*/ 1882140 w 2278380"/>
              <a:gd name="connsiteY6" fmla="*/ 865863 h 1311489"/>
              <a:gd name="connsiteX7" fmla="*/ 2011680 w 2278380"/>
              <a:gd name="connsiteY7" fmla="*/ 1147803 h 1311489"/>
              <a:gd name="connsiteX8" fmla="*/ 2141220 w 2278380"/>
              <a:gd name="connsiteY8" fmla="*/ 1269723 h 1311489"/>
              <a:gd name="connsiteX9" fmla="*/ 2202180 w 2278380"/>
              <a:gd name="connsiteY9" fmla="*/ 1307823 h 1311489"/>
              <a:gd name="connsiteX10" fmla="*/ 2278380 w 2278380"/>
              <a:gd name="connsiteY10" fmla="*/ 1307823 h 13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8380" h="1311489">
                <a:moveTo>
                  <a:pt x="0" y="1307823"/>
                </a:moveTo>
                <a:cubicBezTo>
                  <a:pt x="217170" y="1281788"/>
                  <a:pt x="434340" y="1255753"/>
                  <a:pt x="624840" y="1124943"/>
                </a:cubicBezTo>
                <a:cubicBezTo>
                  <a:pt x="815340" y="994133"/>
                  <a:pt x="1027430" y="702033"/>
                  <a:pt x="1143000" y="522963"/>
                </a:cubicBezTo>
                <a:cubicBezTo>
                  <a:pt x="1258570" y="343893"/>
                  <a:pt x="1231900" y="126723"/>
                  <a:pt x="1318260" y="50523"/>
                </a:cubicBezTo>
                <a:cubicBezTo>
                  <a:pt x="1404620" y="-25677"/>
                  <a:pt x="1577340" y="-11707"/>
                  <a:pt x="1661160" y="65763"/>
                </a:cubicBezTo>
                <a:cubicBezTo>
                  <a:pt x="1744980" y="143233"/>
                  <a:pt x="1784350" y="381993"/>
                  <a:pt x="1821180" y="515343"/>
                </a:cubicBezTo>
                <a:cubicBezTo>
                  <a:pt x="1858010" y="648693"/>
                  <a:pt x="1850390" y="760453"/>
                  <a:pt x="1882140" y="865863"/>
                </a:cubicBezTo>
                <a:cubicBezTo>
                  <a:pt x="1913890" y="971273"/>
                  <a:pt x="1968500" y="1080493"/>
                  <a:pt x="2011680" y="1147803"/>
                </a:cubicBezTo>
                <a:cubicBezTo>
                  <a:pt x="2054860" y="1215113"/>
                  <a:pt x="2109470" y="1243053"/>
                  <a:pt x="2141220" y="1269723"/>
                </a:cubicBezTo>
                <a:cubicBezTo>
                  <a:pt x="2172970" y="1296393"/>
                  <a:pt x="2179320" y="1301473"/>
                  <a:pt x="2202180" y="1307823"/>
                </a:cubicBezTo>
                <a:cubicBezTo>
                  <a:pt x="2225040" y="1314173"/>
                  <a:pt x="2251710" y="1310998"/>
                  <a:pt x="2278380" y="1307823"/>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49"/>
          <p:cNvSpPr/>
          <p:nvPr/>
        </p:nvSpPr>
        <p:spPr>
          <a:xfrm>
            <a:off x="8773908" y="3769006"/>
            <a:ext cx="1844040" cy="1015293"/>
          </a:xfrm>
          <a:custGeom>
            <a:avLst/>
            <a:gdLst>
              <a:gd name="connsiteX0" fmla="*/ 0 w 2278380"/>
              <a:gd name="connsiteY0" fmla="*/ 1307823 h 1311489"/>
              <a:gd name="connsiteX1" fmla="*/ 624840 w 2278380"/>
              <a:gd name="connsiteY1" fmla="*/ 1124943 h 1311489"/>
              <a:gd name="connsiteX2" fmla="*/ 1143000 w 2278380"/>
              <a:gd name="connsiteY2" fmla="*/ 522963 h 1311489"/>
              <a:gd name="connsiteX3" fmla="*/ 1318260 w 2278380"/>
              <a:gd name="connsiteY3" fmla="*/ 50523 h 1311489"/>
              <a:gd name="connsiteX4" fmla="*/ 1661160 w 2278380"/>
              <a:gd name="connsiteY4" fmla="*/ 65763 h 1311489"/>
              <a:gd name="connsiteX5" fmla="*/ 1821180 w 2278380"/>
              <a:gd name="connsiteY5" fmla="*/ 515343 h 1311489"/>
              <a:gd name="connsiteX6" fmla="*/ 1882140 w 2278380"/>
              <a:gd name="connsiteY6" fmla="*/ 865863 h 1311489"/>
              <a:gd name="connsiteX7" fmla="*/ 2011680 w 2278380"/>
              <a:gd name="connsiteY7" fmla="*/ 1147803 h 1311489"/>
              <a:gd name="connsiteX8" fmla="*/ 2141220 w 2278380"/>
              <a:gd name="connsiteY8" fmla="*/ 1269723 h 1311489"/>
              <a:gd name="connsiteX9" fmla="*/ 2202180 w 2278380"/>
              <a:gd name="connsiteY9" fmla="*/ 1307823 h 1311489"/>
              <a:gd name="connsiteX10" fmla="*/ 2278380 w 2278380"/>
              <a:gd name="connsiteY10" fmla="*/ 1307823 h 13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8380" h="1311489">
                <a:moveTo>
                  <a:pt x="0" y="1307823"/>
                </a:moveTo>
                <a:cubicBezTo>
                  <a:pt x="217170" y="1281788"/>
                  <a:pt x="434340" y="1255753"/>
                  <a:pt x="624840" y="1124943"/>
                </a:cubicBezTo>
                <a:cubicBezTo>
                  <a:pt x="815340" y="994133"/>
                  <a:pt x="1027430" y="702033"/>
                  <a:pt x="1143000" y="522963"/>
                </a:cubicBezTo>
                <a:cubicBezTo>
                  <a:pt x="1258570" y="343893"/>
                  <a:pt x="1231900" y="126723"/>
                  <a:pt x="1318260" y="50523"/>
                </a:cubicBezTo>
                <a:cubicBezTo>
                  <a:pt x="1404620" y="-25677"/>
                  <a:pt x="1577340" y="-11707"/>
                  <a:pt x="1661160" y="65763"/>
                </a:cubicBezTo>
                <a:cubicBezTo>
                  <a:pt x="1744980" y="143233"/>
                  <a:pt x="1784350" y="381993"/>
                  <a:pt x="1821180" y="515343"/>
                </a:cubicBezTo>
                <a:cubicBezTo>
                  <a:pt x="1858010" y="648693"/>
                  <a:pt x="1850390" y="760453"/>
                  <a:pt x="1882140" y="865863"/>
                </a:cubicBezTo>
                <a:cubicBezTo>
                  <a:pt x="1913890" y="971273"/>
                  <a:pt x="1968500" y="1080493"/>
                  <a:pt x="2011680" y="1147803"/>
                </a:cubicBezTo>
                <a:cubicBezTo>
                  <a:pt x="2054860" y="1215113"/>
                  <a:pt x="2109470" y="1243053"/>
                  <a:pt x="2141220" y="1269723"/>
                </a:cubicBezTo>
                <a:cubicBezTo>
                  <a:pt x="2172970" y="1296393"/>
                  <a:pt x="2179320" y="1301473"/>
                  <a:pt x="2202180" y="1307823"/>
                </a:cubicBezTo>
                <a:cubicBezTo>
                  <a:pt x="2225040" y="1314173"/>
                  <a:pt x="2251710" y="1310998"/>
                  <a:pt x="2278380" y="1307823"/>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1" name="正方形/長方形 50"/>
              <p:cNvSpPr/>
              <p:nvPr/>
            </p:nvSpPr>
            <p:spPr>
              <a:xfrm>
                <a:off x="8801340" y="4745315"/>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e>
                        <m:sub>
                          <m:r>
                            <a:rPr lang="en-US" altLang="ja-JP" i="1">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51" name="正方形/長方形 50"/>
              <p:cNvSpPr>
                <a:spLocks noRot="1" noChangeAspect="1" noMove="1" noResize="1" noEditPoints="1" noAdjustHandles="1" noChangeArrowheads="1" noChangeShapeType="1" noTextEdit="1"/>
              </p:cNvSpPr>
              <p:nvPr/>
            </p:nvSpPr>
            <p:spPr>
              <a:xfrm>
                <a:off x="8801340" y="4745315"/>
                <a:ext cx="446532" cy="369332"/>
              </a:xfrm>
              <a:prstGeom prst="rect">
                <a:avLst/>
              </a:prstGeom>
              <a:blipFill rotWithShape="0">
                <a:blip r:embed="rId9"/>
                <a:stretch>
                  <a:fillRect t="-6557" r="-123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正方形/長方形 51"/>
              <p:cNvSpPr/>
              <p:nvPr/>
            </p:nvSpPr>
            <p:spPr>
              <a:xfrm>
                <a:off x="10405013" y="4784298"/>
                <a:ext cx="635174" cy="4088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type m:val="skw"/>
                          <m:ctrlPr>
                            <a:rPr lang="en-US" altLang="ja-JP" i="1" smtClean="0">
                              <a:latin typeface="Cambria Math" panose="02040503050406030204" pitchFamily="18" charset="0"/>
                              <a:ea typeface="Cambria Math" panose="02040503050406030204" pitchFamily="18" charset="0"/>
                            </a:rPr>
                          </m:ctrlPr>
                        </m:fPr>
                        <m:num>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num>
                        <m:den>
                          <m:r>
                            <a:rPr lang="en-US" altLang="ja-JP" b="0" i="1" smtClean="0">
                              <a:latin typeface="Cambria Math" panose="02040503050406030204" pitchFamily="18" charset="0"/>
                              <a:ea typeface="Cambria Math" panose="02040503050406030204" pitchFamily="18" charset="0"/>
                            </a:rPr>
                            <m:t>𝑐</m:t>
                          </m:r>
                        </m:den>
                      </m:f>
                    </m:oMath>
                  </m:oMathPara>
                </a14:m>
                <a:endParaRPr lang="ja-JP" altLang="en-US" dirty="0"/>
              </a:p>
            </p:txBody>
          </p:sp>
        </mc:Choice>
        <mc:Fallback xmlns="">
          <p:sp>
            <p:nvSpPr>
              <p:cNvPr id="52" name="正方形/長方形 51"/>
              <p:cNvSpPr>
                <a:spLocks noRot="1" noChangeAspect="1" noMove="1" noResize="1" noEditPoints="1" noAdjustHandles="1" noChangeArrowheads="1" noChangeShapeType="1" noTextEdit="1"/>
              </p:cNvSpPr>
              <p:nvPr/>
            </p:nvSpPr>
            <p:spPr>
              <a:xfrm>
                <a:off x="10405013" y="4784298"/>
                <a:ext cx="635174" cy="408894"/>
              </a:xfrm>
              <a:prstGeom prst="rect">
                <a:avLst/>
              </a:prstGeom>
              <a:blipFill rotWithShape="0">
                <a:blip r:embed="rId10"/>
                <a:stretch>
                  <a:fillRect l="-36538" t="-140299" r="-100962" b="-2104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正方形/長方形 52"/>
              <p:cNvSpPr/>
              <p:nvPr/>
            </p:nvSpPr>
            <p:spPr>
              <a:xfrm>
                <a:off x="9752316" y="4745315"/>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53" name="正方形/長方形 52"/>
              <p:cNvSpPr>
                <a:spLocks noRot="1" noChangeAspect="1" noMove="1" noResize="1" noEditPoints="1" noAdjustHandles="1" noChangeArrowheads="1" noChangeShapeType="1" noTextEdit="1"/>
              </p:cNvSpPr>
              <p:nvPr/>
            </p:nvSpPr>
            <p:spPr>
              <a:xfrm>
                <a:off x="9752316" y="4745315"/>
                <a:ext cx="446532" cy="369332"/>
              </a:xfrm>
              <a:prstGeom prst="rect">
                <a:avLst/>
              </a:prstGeom>
              <a:blipFill rotWithShape="0">
                <a:blip r:embed="rId11"/>
                <a:stretch>
                  <a:fillRect/>
                </a:stretch>
              </a:blipFill>
            </p:spPr>
            <p:txBody>
              <a:bodyPr/>
              <a:lstStyle/>
              <a:p>
                <a:r>
                  <a:rPr lang="ja-JP" altLang="en-US">
                    <a:noFill/>
                  </a:rPr>
                  <a:t> </a:t>
                </a:r>
              </a:p>
            </p:txBody>
          </p:sp>
        </mc:Fallback>
      </mc:AlternateContent>
      <p:cxnSp>
        <p:nvCxnSpPr>
          <p:cNvPr id="54" name="直線矢印コネクタ 53"/>
          <p:cNvCxnSpPr/>
          <p:nvPr/>
        </p:nvCxnSpPr>
        <p:spPr>
          <a:xfrm>
            <a:off x="7577479" y="6420480"/>
            <a:ext cx="38176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10290199" y="5094600"/>
            <a:ext cx="0" cy="13240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a:off x="9901579" y="5414640"/>
            <a:ext cx="0" cy="10080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8964319" y="5734680"/>
            <a:ext cx="0" cy="684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正方形/長方形 57"/>
              <p:cNvSpPr/>
              <p:nvPr/>
            </p:nvSpPr>
            <p:spPr>
              <a:xfrm>
                <a:off x="8741053" y="6456712"/>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e>
                        <m:sub>
                          <m:r>
                            <a:rPr lang="en-US" altLang="ja-JP" i="1">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58" name="正方形/長方形 57"/>
              <p:cNvSpPr>
                <a:spLocks noRot="1" noChangeAspect="1" noMove="1" noResize="1" noEditPoints="1" noAdjustHandles="1" noChangeArrowheads="1" noChangeShapeType="1" noTextEdit="1"/>
              </p:cNvSpPr>
              <p:nvPr/>
            </p:nvSpPr>
            <p:spPr>
              <a:xfrm>
                <a:off x="8741053" y="6456712"/>
                <a:ext cx="446532" cy="369332"/>
              </a:xfrm>
              <a:prstGeom prst="rect">
                <a:avLst/>
              </a:prstGeom>
              <a:blipFill rotWithShape="0">
                <a:blip r:embed="rId12"/>
                <a:stretch>
                  <a:fillRect t="-6557" r="-123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正方形/長方形 58"/>
              <p:cNvSpPr/>
              <p:nvPr/>
            </p:nvSpPr>
            <p:spPr>
              <a:xfrm>
                <a:off x="10074242" y="6449106"/>
                <a:ext cx="635174" cy="4088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type m:val="skw"/>
                          <m:ctrlPr>
                            <a:rPr lang="en-US" altLang="ja-JP" i="1">
                              <a:latin typeface="Cambria Math" panose="02040503050406030204" pitchFamily="18" charset="0"/>
                              <a:ea typeface="Cambria Math" panose="02040503050406030204" pitchFamily="18" charset="0"/>
                            </a:rPr>
                          </m:ctrlPr>
                        </m:fPr>
                        <m:num>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num>
                        <m:den>
                          <m:r>
                            <a:rPr lang="en-US" altLang="ja-JP" i="1">
                              <a:latin typeface="Cambria Math" panose="02040503050406030204" pitchFamily="18" charset="0"/>
                              <a:ea typeface="Cambria Math" panose="02040503050406030204" pitchFamily="18" charset="0"/>
                            </a:rPr>
                            <m:t>𝑐</m:t>
                          </m:r>
                        </m:den>
                      </m:f>
                    </m:oMath>
                  </m:oMathPara>
                </a14:m>
                <a:endParaRPr lang="ja-JP" altLang="en-US" dirty="0"/>
              </a:p>
            </p:txBody>
          </p:sp>
        </mc:Choice>
        <mc:Fallback xmlns="">
          <p:sp>
            <p:nvSpPr>
              <p:cNvPr id="59" name="正方形/長方形 58"/>
              <p:cNvSpPr>
                <a:spLocks noRot="1" noChangeAspect="1" noMove="1" noResize="1" noEditPoints="1" noAdjustHandles="1" noChangeArrowheads="1" noChangeShapeType="1" noTextEdit="1"/>
              </p:cNvSpPr>
              <p:nvPr/>
            </p:nvSpPr>
            <p:spPr>
              <a:xfrm>
                <a:off x="10074242" y="6449106"/>
                <a:ext cx="635174" cy="408894"/>
              </a:xfrm>
              <a:prstGeom prst="rect">
                <a:avLst/>
              </a:prstGeom>
              <a:blipFill rotWithShape="0">
                <a:blip r:embed="rId13"/>
                <a:stretch>
                  <a:fillRect l="-36538" t="-140299" r="-100962" b="-2104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正方形/長方形 59"/>
              <p:cNvSpPr/>
              <p:nvPr/>
            </p:nvSpPr>
            <p:spPr>
              <a:xfrm>
                <a:off x="9692029" y="6449092"/>
                <a:ext cx="4465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60" name="正方形/長方形 59"/>
              <p:cNvSpPr>
                <a:spLocks noRot="1" noChangeAspect="1" noMove="1" noResize="1" noEditPoints="1" noAdjustHandles="1" noChangeArrowheads="1" noChangeShapeType="1" noTextEdit="1"/>
              </p:cNvSpPr>
              <p:nvPr/>
            </p:nvSpPr>
            <p:spPr>
              <a:xfrm>
                <a:off x="9692029" y="6449092"/>
                <a:ext cx="446532" cy="369332"/>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10551859" y="5794525"/>
                <a:ext cx="63312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400" i="1" smtClean="0">
                              <a:latin typeface="Cambria Math" panose="02040503050406030204" pitchFamily="18" charset="0"/>
                              <a:ea typeface="Cambria Math" panose="02040503050406030204" pitchFamily="18" charset="0"/>
                            </a:rPr>
                          </m:ctrlPr>
                        </m:sSupPr>
                        <m:e>
                          <m:d>
                            <m:dPr>
                              <m:ctrlPr>
                                <a:rPr lang="en-US" altLang="ja-JP" sz="1400" i="1">
                                  <a:latin typeface="Cambria Math" panose="02040503050406030204" pitchFamily="18" charset="0"/>
                                  <a:ea typeface="Cambria Math" panose="02040503050406030204" pitchFamily="18" charset="0"/>
                                </a:rPr>
                              </m:ctrlPr>
                            </m:dPr>
                            <m:e>
                              <m:f>
                                <m:fPr>
                                  <m:type m:val="lin"/>
                                  <m:ctrlPr>
                                    <a:rPr lang="en-US" altLang="ja-JP" sz="1400" i="1">
                                      <a:latin typeface="Cambria Math" panose="02040503050406030204" pitchFamily="18" charset="0"/>
                                      <a:ea typeface="Cambria Math" panose="02040503050406030204" pitchFamily="18" charset="0"/>
                                    </a:rPr>
                                  </m:ctrlPr>
                                </m:fPr>
                                <m:num>
                                  <m:sSub>
                                    <m:sSubPr>
                                      <m:ctrlPr>
                                        <a:rPr lang="en-US" altLang="ja-JP" sz="1400" i="1">
                                          <a:latin typeface="Cambria Math" panose="02040503050406030204" pitchFamily="18" charset="0"/>
                                          <a:ea typeface="Cambria Math" panose="02040503050406030204" pitchFamily="18" charset="0"/>
                                        </a:rPr>
                                      </m:ctrlPr>
                                    </m:sSubPr>
                                    <m:e>
                                      <m:r>
                                        <a:rPr lang="ja-JP" altLang="en-US" sz="1400" i="1">
                                          <a:latin typeface="Cambria Math" panose="02040503050406030204" pitchFamily="18" charset="0"/>
                                          <a:ea typeface="Cambria Math" panose="02040503050406030204" pitchFamily="18" charset="0"/>
                                        </a:rPr>
                                        <m:t>𝜎</m:t>
                                      </m:r>
                                    </m:e>
                                    <m:sub>
                                      <m:r>
                                        <a:rPr lang="en-US" altLang="ja-JP" sz="1400" b="0" i="1" smtClean="0">
                                          <a:latin typeface="Cambria Math" panose="02040503050406030204" pitchFamily="18" charset="0"/>
                                          <a:ea typeface="Cambria Math" panose="02040503050406030204" pitchFamily="18" charset="0"/>
                                        </a:rPr>
                                        <m:t>𝑧</m:t>
                                      </m:r>
                                    </m:sub>
                                  </m:sSub>
                                </m:num>
                                <m:den>
                                  <m:r>
                                    <a:rPr lang="en-US" altLang="ja-JP" sz="1400" i="1">
                                      <a:latin typeface="Cambria Math" panose="02040503050406030204" pitchFamily="18" charset="0"/>
                                      <a:ea typeface="Cambria Math" panose="02040503050406030204" pitchFamily="18" charset="0"/>
                                    </a:rPr>
                                    <m:t>𝑐</m:t>
                                  </m:r>
                                </m:den>
                              </m:f>
                            </m:e>
                          </m:d>
                        </m:e>
                        <m:sup>
                          <m:r>
                            <a:rPr lang="en-US" altLang="ja-JP" sz="1400" i="1">
                              <a:latin typeface="Cambria Math" panose="02040503050406030204" pitchFamily="18" charset="0"/>
                              <a:ea typeface="Cambria Math" panose="02040503050406030204" pitchFamily="18" charset="0"/>
                            </a:rPr>
                            <m:t>2</m:t>
                          </m:r>
                        </m:sup>
                      </m:sSup>
                    </m:oMath>
                  </m:oMathPara>
                </a14:m>
                <a:endParaRPr kumimoji="1" lang="ja-JP" altLang="en-US" sz="1400" dirty="0">
                  <a:solidFill>
                    <a:srgbClr val="00B050"/>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10551859" y="5794525"/>
                <a:ext cx="633122" cy="215444"/>
              </a:xfrm>
              <a:prstGeom prst="rect">
                <a:avLst/>
              </a:prstGeom>
              <a:blipFill rotWithShape="0">
                <a:blip r:embed="rId15"/>
                <a:stretch>
                  <a:fillRect l="-6731" t="-157143" r="-44231" b="-245714"/>
                </a:stretch>
              </a:blipFill>
            </p:spPr>
            <p:txBody>
              <a:bodyPr/>
              <a:lstStyle/>
              <a:p>
                <a:r>
                  <a:rPr lang="ja-JP" altLang="en-US">
                    <a:noFill/>
                  </a:rPr>
                  <a:t> </a:t>
                </a:r>
              </a:p>
            </p:txBody>
          </p:sp>
        </mc:Fallback>
      </mc:AlternateContent>
      <p:cxnSp>
        <p:nvCxnSpPr>
          <p:cNvPr id="63" name="直線矢印コネクタ 62"/>
          <p:cNvCxnSpPr/>
          <p:nvPr/>
        </p:nvCxnSpPr>
        <p:spPr>
          <a:xfrm>
            <a:off x="8964319" y="6311319"/>
            <a:ext cx="93726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a:off x="9901579" y="6316458"/>
            <a:ext cx="39600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フリーフォーム 64"/>
          <p:cNvSpPr/>
          <p:nvPr/>
        </p:nvSpPr>
        <p:spPr>
          <a:xfrm>
            <a:off x="10122559" y="6053820"/>
            <a:ext cx="617356" cy="259980"/>
          </a:xfrm>
          <a:custGeom>
            <a:avLst/>
            <a:gdLst>
              <a:gd name="connsiteX0" fmla="*/ 617220 w 617356"/>
              <a:gd name="connsiteY0" fmla="*/ 0 h 213360"/>
              <a:gd name="connsiteX1" fmla="*/ 563880 w 617356"/>
              <a:gd name="connsiteY1" fmla="*/ 68580 h 213360"/>
              <a:gd name="connsiteX2" fmla="*/ 289560 w 617356"/>
              <a:gd name="connsiteY2" fmla="*/ 60960 h 213360"/>
              <a:gd name="connsiteX3" fmla="*/ 121920 w 617356"/>
              <a:gd name="connsiteY3" fmla="*/ 45720 h 213360"/>
              <a:gd name="connsiteX4" fmla="*/ 0 w 617356"/>
              <a:gd name="connsiteY4" fmla="*/ 213360 h 21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356" h="213360">
                <a:moveTo>
                  <a:pt x="617220" y="0"/>
                </a:moveTo>
                <a:cubicBezTo>
                  <a:pt x="617855" y="29210"/>
                  <a:pt x="618490" y="58420"/>
                  <a:pt x="563880" y="68580"/>
                </a:cubicBezTo>
                <a:cubicBezTo>
                  <a:pt x="509270" y="78740"/>
                  <a:pt x="363220" y="64770"/>
                  <a:pt x="289560" y="60960"/>
                </a:cubicBezTo>
                <a:cubicBezTo>
                  <a:pt x="215900" y="57150"/>
                  <a:pt x="170180" y="20320"/>
                  <a:pt x="121920" y="45720"/>
                </a:cubicBezTo>
                <a:cubicBezTo>
                  <a:pt x="73660" y="71120"/>
                  <a:pt x="36830" y="142240"/>
                  <a:pt x="0" y="213360"/>
                </a:cubicBez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65"/>
          <p:cNvSpPr/>
          <p:nvPr/>
        </p:nvSpPr>
        <p:spPr>
          <a:xfrm>
            <a:off x="9187002" y="5980971"/>
            <a:ext cx="485842" cy="30997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円/楕円 66"/>
          <p:cNvSpPr/>
          <p:nvPr/>
        </p:nvSpPr>
        <p:spPr>
          <a:xfrm>
            <a:off x="10381550" y="5738711"/>
            <a:ext cx="906869" cy="324296"/>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正方形/長方形 3"/>
              <p:cNvSpPr/>
              <p:nvPr/>
            </p:nvSpPr>
            <p:spPr>
              <a:xfrm>
                <a:off x="9228350" y="5967311"/>
                <a:ext cx="42383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1400" i="1" smtClean="0">
                              <a:latin typeface="Cambria Math" panose="02040503050406030204" pitchFamily="18" charset="0"/>
                              <a:ea typeface="Cambria Math" panose="02040503050406030204" pitchFamily="18" charset="0"/>
                            </a:rPr>
                          </m:ctrlPr>
                        </m:sSubSupPr>
                        <m:e>
                          <m:r>
                            <a:rPr lang="ja-JP" altLang="en-US" sz="1400" i="1">
                              <a:latin typeface="Cambria Math" panose="02040503050406030204" pitchFamily="18" charset="0"/>
                              <a:ea typeface="Cambria Math" panose="02040503050406030204" pitchFamily="18" charset="0"/>
                            </a:rPr>
                            <m:t>𝜎</m:t>
                          </m:r>
                        </m:e>
                        <m:sub>
                          <m:r>
                            <a:rPr lang="en-US" altLang="ja-JP" sz="1400" b="0" i="1" smtClean="0">
                              <a:latin typeface="Cambria Math" panose="02040503050406030204" pitchFamily="18" charset="0"/>
                              <a:ea typeface="Cambria Math" panose="02040503050406030204" pitchFamily="18" charset="0"/>
                            </a:rPr>
                            <m:t>𝑥</m:t>
                          </m:r>
                        </m:sub>
                        <m:sup>
                          <m:r>
                            <a:rPr lang="en-US" altLang="ja-JP" sz="1400" i="1">
                              <a:latin typeface="Cambria Math" panose="02040503050406030204" pitchFamily="18" charset="0"/>
                              <a:ea typeface="Cambria Math" panose="02040503050406030204" pitchFamily="18" charset="0"/>
                            </a:rPr>
                            <m:t>2</m:t>
                          </m:r>
                        </m:sup>
                      </m:sSubSup>
                    </m:oMath>
                  </m:oMathPara>
                </a14:m>
                <a:endParaRPr lang="ja-JP" altLang="en-US" sz="14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9228350" y="5967311"/>
                <a:ext cx="423834" cy="307777"/>
              </a:xfrm>
              <a:prstGeom prst="rect">
                <a:avLst/>
              </a:prstGeom>
              <a:blipFill rotWithShape="0">
                <a:blip r:embed="rId16"/>
                <a:stretch>
                  <a:fillRect/>
                </a:stretch>
              </a:blipFill>
            </p:spPr>
            <p:txBody>
              <a:bodyPr/>
              <a:lstStyle/>
              <a:p>
                <a:r>
                  <a:rPr lang="ja-JP" altLang="en-US">
                    <a:noFill/>
                  </a:rPr>
                  <a:t> </a:t>
                </a:r>
              </a:p>
            </p:txBody>
          </p:sp>
        </mc:Fallback>
      </mc:AlternateContent>
      <p:sp>
        <p:nvSpPr>
          <p:cNvPr id="68" name="テキスト ボックス 67"/>
          <p:cNvSpPr txBox="1"/>
          <p:nvPr/>
        </p:nvSpPr>
        <p:spPr>
          <a:xfrm>
            <a:off x="3948308" y="954817"/>
            <a:ext cx="1914896" cy="523220"/>
          </a:xfrm>
          <a:prstGeom prst="rect">
            <a:avLst/>
          </a:prstGeom>
          <a:noFill/>
        </p:spPr>
        <p:txBody>
          <a:bodyPr wrap="square" rtlCol="0">
            <a:spAutoFit/>
          </a:bodyPr>
          <a:lstStyle/>
          <a:p>
            <a:r>
              <a:rPr lang="ja-JP" altLang="en-US" sz="1400" dirty="0" smtClean="0">
                <a:solidFill>
                  <a:schemeClr val="accent5"/>
                </a:solidFill>
              </a:rPr>
              <a:t>イノベーションベクトル</a:t>
            </a:r>
            <a:endParaRPr lang="en-US" altLang="ja-JP" sz="1400" dirty="0" smtClean="0">
              <a:solidFill>
                <a:schemeClr val="accent5"/>
              </a:solidFill>
            </a:endParaRPr>
          </a:p>
          <a:p>
            <a:r>
              <a:rPr lang="ja-JP" altLang="en-US" sz="1400" dirty="0">
                <a:solidFill>
                  <a:schemeClr val="accent5"/>
                </a:solidFill>
              </a:rPr>
              <a:t>を</a:t>
            </a:r>
            <a:r>
              <a:rPr lang="ja-JP" altLang="en-US" sz="1400" dirty="0" smtClean="0">
                <a:solidFill>
                  <a:schemeClr val="accent5"/>
                </a:solidFill>
              </a:rPr>
              <a:t>状態空間へ写像</a:t>
            </a:r>
            <a:endParaRPr lang="en-US" altLang="ja-JP" sz="1400" dirty="0" smtClean="0">
              <a:solidFill>
                <a:schemeClr val="accent5"/>
              </a:solidFill>
            </a:endParaRPr>
          </a:p>
        </p:txBody>
      </p:sp>
      <mc:AlternateContent xmlns:mc="http://schemas.openxmlformats.org/markup-compatibility/2006" xmlns:a14="http://schemas.microsoft.com/office/drawing/2010/main">
        <mc:Choice Requires="a14">
          <p:sp>
            <p:nvSpPr>
              <p:cNvPr id="6" name="テキスト ボックス 5"/>
              <p:cNvSpPr txBox="1"/>
              <p:nvPr/>
            </p:nvSpPr>
            <p:spPr>
              <a:xfrm>
                <a:off x="3190197" y="1685052"/>
                <a:ext cx="1683885" cy="738664"/>
              </a:xfrm>
              <a:prstGeom prst="rect">
                <a:avLst/>
              </a:prstGeom>
              <a:noFill/>
            </p:spPr>
            <p:txBody>
              <a:bodyPr wrap="square" rtlCol="0">
                <a:spAutoFit/>
              </a:bodyPr>
              <a:lstStyle/>
              <a:p>
                <a:r>
                  <a:rPr lang="ja-JP" altLang="en-US" sz="1400" dirty="0">
                    <a:solidFill>
                      <a:schemeClr val="accent2"/>
                    </a:solidFill>
                  </a:rPr>
                  <a:t>予測と観測内分点</a:t>
                </a:r>
                <a:r>
                  <a:rPr lang="ja-JP" altLang="en-US" sz="1400" dirty="0" smtClean="0">
                    <a:solidFill>
                      <a:schemeClr val="accent2"/>
                    </a:solidFill>
                  </a:rPr>
                  <a:t>を</a:t>
                </a:r>
                <a:r>
                  <a:rPr lang="ja-JP" altLang="en-US" sz="1400" dirty="0">
                    <a:solidFill>
                      <a:schemeClr val="accent2"/>
                    </a:solidFill>
                  </a:rPr>
                  <a:t>算出</a:t>
                </a:r>
              </a:p>
              <a:p>
                <a14:m>
                  <m:oMath xmlns:m="http://schemas.openxmlformats.org/officeDocument/2006/math">
                    <m:r>
                      <a:rPr lang="en-US" altLang="ja-JP" sz="1400" b="0" i="1" smtClean="0">
                        <a:solidFill>
                          <a:schemeClr val="accent2"/>
                        </a:solidFill>
                        <a:latin typeface="Cambria Math" panose="02040503050406030204" pitchFamily="18" charset="0"/>
                        <a:ea typeface="Cambria Math" panose="02040503050406030204" pitchFamily="18" charset="0"/>
                      </a:rPr>
                      <m:t>𝑐</m:t>
                    </m:r>
                    <m:r>
                      <a:rPr lang="en-US" altLang="ja-JP" sz="1400" i="1">
                        <a:solidFill>
                          <a:schemeClr val="accent2"/>
                        </a:solidFill>
                        <a:latin typeface="Cambria Math" panose="02040503050406030204" pitchFamily="18" charset="0"/>
                        <a:ea typeface="Cambria Math" panose="02040503050406030204" pitchFamily="18" charset="0"/>
                      </a:rPr>
                      <m:t>𝑘</m:t>
                    </m:r>
                  </m:oMath>
                </a14:m>
                <a:r>
                  <a:rPr kumimoji="1" lang="ja-JP" altLang="en-US" sz="1400" dirty="0" smtClean="0">
                    <a:solidFill>
                      <a:schemeClr val="accent2"/>
                    </a:solidFill>
                  </a:rPr>
                  <a:t>倍</a:t>
                </a:r>
                <a:endParaRPr kumimoji="1" lang="ja-JP" altLang="en-US" sz="1400" dirty="0">
                  <a:solidFill>
                    <a:schemeClr val="accent2"/>
                  </a:solidFill>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3190197" y="1685052"/>
                <a:ext cx="1683885" cy="738664"/>
              </a:xfrm>
              <a:prstGeom prst="rect">
                <a:avLst/>
              </a:prstGeom>
              <a:blipFill rotWithShape="0">
                <a:blip r:embed="rId17"/>
                <a:stretch>
                  <a:fillRect l="-1083" t="-820" b="-5738"/>
                </a:stretch>
              </a:blipFill>
            </p:spPr>
            <p:txBody>
              <a:bodyPr/>
              <a:lstStyle/>
              <a:p>
                <a:r>
                  <a:rPr lang="ja-JP" altLang="en-US">
                    <a:noFill/>
                  </a:rPr>
                  <a:t> </a:t>
                </a:r>
              </a:p>
            </p:txBody>
          </p:sp>
        </mc:Fallback>
      </mc:AlternateContent>
      <p:sp>
        <p:nvSpPr>
          <p:cNvPr id="69" name="右矢印 68"/>
          <p:cNvSpPr/>
          <p:nvPr/>
        </p:nvSpPr>
        <p:spPr>
          <a:xfrm>
            <a:off x="1904932" y="2089794"/>
            <a:ext cx="900000" cy="1440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9" name="直線コネクタ 8"/>
          <p:cNvCxnSpPr>
            <a:stCxn id="45" idx="1"/>
            <a:endCxn id="69" idx="1"/>
          </p:cNvCxnSpPr>
          <p:nvPr/>
        </p:nvCxnSpPr>
        <p:spPr>
          <a:xfrm>
            <a:off x="1904932" y="1643300"/>
            <a:ext cx="0" cy="5184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a:stCxn id="45" idx="3"/>
            <a:endCxn id="69" idx="3"/>
          </p:cNvCxnSpPr>
          <p:nvPr/>
        </p:nvCxnSpPr>
        <p:spPr>
          <a:xfrm flipH="1">
            <a:off x="2804932" y="1643300"/>
            <a:ext cx="617387" cy="51849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a:off x="5244282" y="4004400"/>
            <a:ext cx="38176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フリーフォーム 70"/>
          <p:cNvSpPr/>
          <p:nvPr/>
        </p:nvSpPr>
        <p:spPr>
          <a:xfrm>
            <a:off x="7435032" y="2648040"/>
            <a:ext cx="979170" cy="1356360"/>
          </a:xfrm>
          <a:custGeom>
            <a:avLst/>
            <a:gdLst>
              <a:gd name="connsiteX0" fmla="*/ 0 w 2278380"/>
              <a:gd name="connsiteY0" fmla="*/ 1307823 h 1311489"/>
              <a:gd name="connsiteX1" fmla="*/ 624840 w 2278380"/>
              <a:gd name="connsiteY1" fmla="*/ 1124943 h 1311489"/>
              <a:gd name="connsiteX2" fmla="*/ 1143000 w 2278380"/>
              <a:gd name="connsiteY2" fmla="*/ 522963 h 1311489"/>
              <a:gd name="connsiteX3" fmla="*/ 1318260 w 2278380"/>
              <a:gd name="connsiteY3" fmla="*/ 50523 h 1311489"/>
              <a:gd name="connsiteX4" fmla="*/ 1661160 w 2278380"/>
              <a:gd name="connsiteY4" fmla="*/ 65763 h 1311489"/>
              <a:gd name="connsiteX5" fmla="*/ 1821180 w 2278380"/>
              <a:gd name="connsiteY5" fmla="*/ 515343 h 1311489"/>
              <a:gd name="connsiteX6" fmla="*/ 1882140 w 2278380"/>
              <a:gd name="connsiteY6" fmla="*/ 865863 h 1311489"/>
              <a:gd name="connsiteX7" fmla="*/ 2011680 w 2278380"/>
              <a:gd name="connsiteY7" fmla="*/ 1147803 h 1311489"/>
              <a:gd name="connsiteX8" fmla="*/ 2141220 w 2278380"/>
              <a:gd name="connsiteY8" fmla="*/ 1269723 h 1311489"/>
              <a:gd name="connsiteX9" fmla="*/ 2202180 w 2278380"/>
              <a:gd name="connsiteY9" fmla="*/ 1307823 h 1311489"/>
              <a:gd name="connsiteX10" fmla="*/ 2278380 w 2278380"/>
              <a:gd name="connsiteY10" fmla="*/ 1307823 h 13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8380" h="1311489">
                <a:moveTo>
                  <a:pt x="0" y="1307823"/>
                </a:moveTo>
                <a:cubicBezTo>
                  <a:pt x="217170" y="1281788"/>
                  <a:pt x="434340" y="1255753"/>
                  <a:pt x="624840" y="1124943"/>
                </a:cubicBezTo>
                <a:cubicBezTo>
                  <a:pt x="815340" y="994133"/>
                  <a:pt x="1027430" y="702033"/>
                  <a:pt x="1143000" y="522963"/>
                </a:cubicBezTo>
                <a:cubicBezTo>
                  <a:pt x="1258570" y="343893"/>
                  <a:pt x="1231900" y="126723"/>
                  <a:pt x="1318260" y="50523"/>
                </a:cubicBezTo>
                <a:cubicBezTo>
                  <a:pt x="1404620" y="-25677"/>
                  <a:pt x="1577340" y="-11707"/>
                  <a:pt x="1661160" y="65763"/>
                </a:cubicBezTo>
                <a:cubicBezTo>
                  <a:pt x="1744980" y="143233"/>
                  <a:pt x="1784350" y="381993"/>
                  <a:pt x="1821180" y="515343"/>
                </a:cubicBezTo>
                <a:cubicBezTo>
                  <a:pt x="1858010" y="648693"/>
                  <a:pt x="1850390" y="760453"/>
                  <a:pt x="1882140" y="865863"/>
                </a:cubicBezTo>
                <a:cubicBezTo>
                  <a:pt x="1913890" y="971273"/>
                  <a:pt x="1968500" y="1080493"/>
                  <a:pt x="2011680" y="1147803"/>
                </a:cubicBezTo>
                <a:cubicBezTo>
                  <a:pt x="2054860" y="1215113"/>
                  <a:pt x="2109470" y="1243053"/>
                  <a:pt x="2141220" y="1269723"/>
                </a:cubicBezTo>
                <a:cubicBezTo>
                  <a:pt x="2172970" y="1296393"/>
                  <a:pt x="2179320" y="1301473"/>
                  <a:pt x="2202180" y="1307823"/>
                </a:cubicBezTo>
                <a:cubicBezTo>
                  <a:pt x="2225040" y="1314173"/>
                  <a:pt x="2251710" y="1310998"/>
                  <a:pt x="2278380" y="130782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2" name="正方形/長方形 71"/>
              <p:cNvSpPr/>
              <p:nvPr/>
            </p:nvSpPr>
            <p:spPr>
              <a:xfrm>
                <a:off x="7863259" y="4020416"/>
                <a:ext cx="4319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7863259" y="4020416"/>
                <a:ext cx="431913" cy="369332"/>
              </a:xfrm>
              <a:prstGeom prst="rect">
                <a:avLst/>
              </a:prstGeom>
              <a:blipFill rotWithShape="0">
                <a:blip r:embed="rId18"/>
                <a:stretch>
                  <a:fillRect/>
                </a:stretch>
              </a:blipFill>
            </p:spPr>
            <p:txBody>
              <a:bodyPr/>
              <a:lstStyle/>
              <a:p>
                <a:r>
                  <a:rPr lang="ja-JP" altLang="en-US">
                    <a:noFill/>
                  </a:rPr>
                  <a:t> </a:t>
                </a:r>
              </a:p>
            </p:txBody>
          </p:sp>
        </mc:Fallback>
      </mc:AlternateContent>
      <p:sp>
        <p:nvSpPr>
          <p:cNvPr id="73" name="フリーフォーム 72"/>
          <p:cNvSpPr/>
          <p:nvPr/>
        </p:nvSpPr>
        <p:spPr>
          <a:xfrm>
            <a:off x="5047686" y="3304262"/>
            <a:ext cx="2034540" cy="681846"/>
          </a:xfrm>
          <a:custGeom>
            <a:avLst/>
            <a:gdLst>
              <a:gd name="connsiteX0" fmla="*/ 0 w 2278380"/>
              <a:gd name="connsiteY0" fmla="*/ 1307823 h 1311489"/>
              <a:gd name="connsiteX1" fmla="*/ 624840 w 2278380"/>
              <a:gd name="connsiteY1" fmla="*/ 1124943 h 1311489"/>
              <a:gd name="connsiteX2" fmla="*/ 1143000 w 2278380"/>
              <a:gd name="connsiteY2" fmla="*/ 522963 h 1311489"/>
              <a:gd name="connsiteX3" fmla="*/ 1318260 w 2278380"/>
              <a:gd name="connsiteY3" fmla="*/ 50523 h 1311489"/>
              <a:gd name="connsiteX4" fmla="*/ 1661160 w 2278380"/>
              <a:gd name="connsiteY4" fmla="*/ 65763 h 1311489"/>
              <a:gd name="connsiteX5" fmla="*/ 1821180 w 2278380"/>
              <a:gd name="connsiteY5" fmla="*/ 515343 h 1311489"/>
              <a:gd name="connsiteX6" fmla="*/ 1882140 w 2278380"/>
              <a:gd name="connsiteY6" fmla="*/ 865863 h 1311489"/>
              <a:gd name="connsiteX7" fmla="*/ 2011680 w 2278380"/>
              <a:gd name="connsiteY7" fmla="*/ 1147803 h 1311489"/>
              <a:gd name="connsiteX8" fmla="*/ 2141220 w 2278380"/>
              <a:gd name="connsiteY8" fmla="*/ 1269723 h 1311489"/>
              <a:gd name="connsiteX9" fmla="*/ 2202180 w 2278380"/>
              <a:gd name="connsiteY9" fmla="*/ 1307823 h 1311489"/>
              <a:gd name="connsiteX10" fmla="*/ 2278380 w 2278380"/>
              <a:gd name="connsiteY10" fmla="*/ 1307823 h 13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8380" h="1311489">
                <a:moveTo>
                  <a:pt x="0" y="1307823"/>
                </a:moveTo>
                <a:cubicBezTo>
                  <a:pt x="217170" y="1281788"/>
                  <a:pt x="434340" y="1255753"/>
                  <a:pt x="624840" y="1124943"/>
                </a:cubicBezTo>
                <a:cubicBezTo>
                  <a:pt x="815340" y="994133"/>
                  <a:pt x="1027430" y="702033"/>
                  <a:pt x="1143000" y="522963"/>
                </a:cubicBezTo>
                <a:cubicBezTo>
                  <a:pt x="1258570" y="343893"/>
                  <a:pt x="1231900" y="126723"/>
                  <a:pt x="1318260" y="50523"/>
                </a:cubicBezTo>
                <a:cubicBezTo>
                  <a:pt x="1404620" y="-25677"/>
                  <a:pt x="1577340" y="-11707"/>
                  <a:pt x="1661160" y="65763"/>
                </a:cubicBezTo>
                <a:cubicBezTo>
                  <a:pt x="1744980" y="143233"/>
                  <a:pt x="1784350" y="381993"/>
                  <a:pt x="1821180" y="515343"/>
                </a:cubicBezTo>
                <a:cubicBezTo>
                  <a:pt x="1858010" y="648693"/>
                  <a:pt x="1850390" y="760453"/>
                  <a:pt x="1882140" y="865863"/>
                </a:cubicBezTo>
                <a:cubicBezTo>
                  <a:pt x="1913890" y="971273"/>
                  <a:pt x="1968500" y="1080493"/>
                  <a:pt x="2011680" y="1147803"/>
                </a:cubicBezTo>
                <a:cubicBezTo>
                  <a:pt x="2054860" y="1215113"/>
                  <a:pt x="2109470" y="1243053"/>
                  <a:pt x="2141220" y="1269723"/>
                </a:cubicBezTo>
                <a:cubicBezTo>
                  <a:pt x="2172970" y="1296393"/>
                  <a:pt x="2179320" y="1301473"/>
                  <a:pt x="2202180" y="1307823"/>
                </a:cubicBezTo>
                <a:cubicBezTo>
                  <a:pt x="2225040" y="1314173"/>
                  <a:pt x="2251710" y="1310998"/>
                  <a:pt x="2278380" y="1307823"/>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4" name="正方形/長方形 73"/>
              <p:cNvSpPr/>
              <p:nvPr/>
            </p:nvSpPr>
            <p:spPr>
              <a:xfrm>
                <a:off x="5829437" y="4000432"/>
                <a:ext cx="105695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𝑐</m:t>
                          </m:r>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e>
                        <m:sub>
                          <m:r>
                            <a:rPr lang="en-US" altLang="ja-JP" i="1">
                              <a:latin typeface="Cambria Math" panose="02040503050406030204" pitchFamily="18" charset="0"/>
                              <a:ea typeface="Cambria Math" panose="02040503050406030204" pitchFamily="18" charset="0"/>
                            </a:rPr>
                            <m:t>𝑡</m:t>
                          </m:r>
                        </m:sub>
                      </m:sSub>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rPr>
                              </m:ctrlPr>
                            </m:accPr>
                            <m:e>
                              <m:r>
                                <a:rPr lang="en-US" altLang="ja-JP" b="0" i="1" smtClean="0">
                                  <a:latin typeface="Cambria Math" panose="02040503050406030204" pitchFamily="18" charset="0"/>
                                </a:rPr>
                                <m:t>𝑧</m:t>
                              </m:r>
                            </m:e>
                          </m:acc>
                        </m:e>
                        <m:sub>
                          <m:r>
                            <a:rPr lang="en-US" altLang="ja-JP" i="1">
                              <a:latin typeface="Cambria Math" panose="02040503050406030204" pitchFamily="18" charset="0"/>
                              <a:ea typeface="Cambria Math" panose="02040503050406030204" pitchFamily="18" charset="0"/>
                            </a:rPr>
                            <m:t>𝑡</m:t>
                          </m:r>
                        </m:sub>
                      </m:sSub>
                    </m:oMath>
                  </m:oMathPara>
                </a14:m>
                <a:endParaRPr lang="en-US" altLang="ja-JP" dirty="0" smtClean="0">
                  <a:ea typeface="Cambria Math" panose="02040503050406030204" pitchFamily="18" charset="0"/>
                </a:endParaRPr>
              </a:p>
            </p:txBody>
          </p:sp>
        </mc:Choice>
        <mc:Fallback xmlns="">
          <p:sp>
            <p:nvSpPr>
              <p:cNvPr id="74" name="正方形/長方形 73"/>
              <p:cNvSpPr>
                <a:spLocks noRot="1" noChangeAspect="1" noMove="1" noResize="1" noEditPoints="1" noAdjustHandles="1" noChangeArrowheads="1" noChangeShapeType="1" noTextEdit="1"/>
              </p:cNvSpPr>
              <p:nvPr/>
            </p:nvSpPr>
            <p:spPr>
              <a:xfrm>
                <a:off x="5829437" y="4000432"/>
                <a:ext cx="1056955" cy="369332"/>
              </a:xfrm>
              <a:prstGeom prst="rect">
                <a:avLst/>
              </a:prstGeom>
              <a:blipFill rotWithShape="0">
                <a:blip r:embed="rId19"/>
                <a:stretch>
                  <a:fillRect t="-6557" r="-132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7" name="正方形/長方形 86"/>
              <p:cNvSpPr/>
              <p:nvPr/>
            </p:nvSpPr>
            <p:spPr>
              <a:xfrm>
                <a:off x="7139530" y="3991960"/>
                <a:ext cx="5596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𝑐</m:t>
                      </m:r>
                      <m:sSub>
                        <m:sSubPr>
                          <m:ctrlPr>
                            <a:rPr lang="en-US"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oMath>
                  </m:oMathPara>
                </a14:m>
                <a:endParaRPr lang="ja-JP" altLang="en-US" dirty="0"/>
              </a:p>
            </p:txBody>
          </p:sp>
        </mc:Choice>
        <mc:Fallback xmlns="">
          <p:sp>
            <p:nvSpPr>
              <p:cNvPr id="87" name="正方形/長方形 86"/>
              <p:cNvSpPr>
                <a:spLocks noRot="1" noChangeAspect="1" noMove="1" noResize="1" noEditPoints="1" noAdjustHandles="1" noChangeArrowheads="1" noChangeShapeType="1" noTextEdit="1"/>
              </p:cNvSpPr>
              <p:nvPr/>
            </p:nvSpPr>
            <p:spPr>
              <a:xfrm>
                <a:off x="7139530" y="3991960"/>
                <a:ext cx="559640" cy="369332"/>
              </a:xfrm>
              <a:prstGeom prst="rect">
                <a:avLst/>
              </a:prstGeom>
              <a:blipFill rotWithShape="0">
                <a:blip r:embed="rId20"/>
                <a:stretch>
                  <a:fillRect/>
                </a:stretch>
              </a:blipFill>
            </p:spPr>
            <p:txBody>
              <a:bodyPr/>
              <a:lstStyle/>
              <a:p>
                <a:r>
                  <a:rPr lang="ja-JP" altLang="en-US">
                    <a:noFill/>
                  </a:rPr>
                  <a:t> </a:t>
                </a:r>
              </a:p>
            </p:txBody>
          </p:sp>
        </mc:Fallback>
      </mc:AlternateContent>
      <p:sp>
        <p:nvSpPr>
          <p:cNvPr id="89" name="フリーフォーム 88"/>
          <p:cNvSpPr/>
          <p:nvPr/>
        </p:nvSpPr>
        <p:spPr>
          <a:xfrm>
            <a:off x="6278868" y="2984424"/>
            <a:ext cx="1844040" cy="1015293"/>
          </a:xfrm>
          <a:custGeom>
            <a:avLst/>
            <a:gdLst>
              <a:gd name="connsiteX0" fmla="*/ 0 w 2278380"/>
              <a:gd name="connsiteY0" fmla="*/ 1307823 h 1311489"/>
              <a:gd name="connsiteX1" fmla="*/ 624840 w 2278380"/>
              <a:gd name="connsiteY1" fmla="*/ 1124943 h 1311489"/>
              <a:gd name="connsiteX2" fmla="*/ 1143000 w 2278380"/>
              <a:gd name="connsiteY2" fmla="*/ 522963 h 1311489"/>
              <a:gd name="connsiteX3" fmla="*/ 1318260 w 2278380"/>
              <a:gd name="connsiteY3" fmla="*/ 50523 h 1311489"/>
              <a:gd name="connsiteX4" fmla="*/ 1661160 w 2278380"/>
              <a:gd name="connsiteY4" fmla="*/ 65763 h 1311489"/>
              <a:gd name="connsiteX5" fmla="*/ 1821180 w 2278380"/>
              <a:gd name="connsiteY5" fmla="*/ 515343 h 1311489"/>
              <a:gd name="connsiteX6" fmla="*/ 1882140 w 2278380"/>
              <a:gd name="connsiteY6" fmla="*/ 865863 h 1311489"/>
              <a:gd name="connsiteX7" fmla="*/ 2011680 w 2278380"/>
              <a:gd name="connsiteY7" fmla="*/ 1147803 h 1311489"/>
              <a:gd name="connsiteX8" fmla="*/ 2141220 w 2278380"/>
              <a:gd name="connsiteY8" fmla="*/ 1269723 h 1311489"/>
              <a:gd name="connsiteX9" fmla="*/ 2202180 w 2278380"/>
              <a:gd name="connsiteY9" fmla="*/ 1307823 h 1311489"/>
              <a:gd name="connsiteX10" fmla="*/ 2278380 w 2278380"/>
              <a:gd name="connsiteY10" fmla="*/ 1307823 h 13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8380" h="1311489">
                <a:moveTo>
                  <a:pt x="0" y="1307823"/>
                </a:moveTo>
                <a:cubicBezTo>
                  <a:pt x="217170" y="1281788"/>
                  <a:pt x="434340" y="1255753"/>
                  <a:pt x="624840" y="1124943"/>
                </a:cubicBezTo>
                <a:cubicBezTo>
                  <a:pt x="815340" y="994133"/>
                  <a:pt x="1027430" y="702033"/>
                  <a:pt x="1143000" y="522963"/>
                </a:cubicBezTo>
                <a:cubicBezTo>
                  <a:pt x="1258570" y="343893"/>
                  <a:pt x="1231900" y="126723"/>
                  <a:pt x="1318260" y="50523"/>
                </a:cubicBezTo>
                <a:cubicBezTo>
                  <a:pt x="1404620" y="-25677"/>
                  <a:pt x="1577340" y="-11707"/>
                  <a:pt x="1661160" y="65763"/>
                </a:cubicBezTo>
                <a:cubicBezTo>
                  <a:pt x="1744980" y="143233"/>
                  <a:pt x="1784350" y="381993"/>
                  <a:pt x="1821180" y="515343"/>
                </a:cubicBezTo>
                <a:cubicBezTo>
                  <a:pt x="1858010" y="648693"/>
                  <a:pt x="1850390" y="760453"/>
                  <a:pt x="1882140" y="865863"/>
                </a:cubicBezTo>
                <a:cubicBezTo>
                  <a:pt x="1913890" y="971273"/>
                  <a:pt x="1968500" y="1080493"/>
                  <a:pt x="2011680" y="1147803"/>
                </a:cubicBezTo>
                <a:cubicBezTo>
                  <a:pt x="2054860" y="1215113"/>
                  <a:pt x="2109470" y="1243053"/>
                  <a:pt x="2141220" y="1269723"/>
                </a:cubicBezTo>
                <a:cubicBezTo>
                  <a:pt x="2172970" y="1296393"/>
                  <a:pt x="2179320" y="1301473"/>
                  <a:pt x="2202180" y="1307823"/>
                </a:cubicBezTo>
                <a:cubicBezTo>
                  <a:pt x="2225040" y="1314173"/>
                  <a:pt x="2251710" y="1310998"/>
                  <a:pt x="2278380" y="1307823"/>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右矢印 74"/>
          <p:cNvSpPr/>
          <p:nvPr/>
        </p:nvSpPr>
        <p:spPr>
          <a:xfrm>
            <a:off x="6430907" y="3520112"/>
            <a:ext cx="1548000" cy="14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右矢印 89"/>
          <p:cNvSpPr/>
          <p:nvPr/>
        </p:nvSpPr>
        <p:spPr>
          <a:xfrm>
            <a:off x="7330907" y="3751473"/>
            <a:ext cx="648000" cy="1440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フリーフォーム 13"/>
          <p:cNvSpPr/>
          <p:nvPr/>
        </p:nvSpPr>
        <p:spPr>
          <a:xfrm>
            <a:off x="3396996" y="886310"/>
            <a:ext cx="2988564" cy="639841"/>
          </a:xfrm>
          <a:custGeom>
            <a:avLst/>
            <a:gdLst>
              <a:gd name="connsiteX0" fmla="*/ 2872740 w 2872740"/>
              <a:gd name="connsiteY0" fmla="*/ 200660 h 558800"/>
              <a:gd name="connsiteX1" fmla="*/ 2316480 w 2872740"/>
              <a:gd name="connsiteY1" fmla="*/ 40640 h 558800"/>
              <a:gd name="connsiteX2" fmla="*/ 1051560 w 2872740"/>
              <a:gd name="connsiteY2" fmla="*/ 17780 h 558800"/>
              <a:gd name="connsiteX3" fmla="*/ 335280 w 2872740"/>
              <a:gd name="connsiteY3" fmla="*/ 269240 h 558800"/>
              <a:gd name="connsiteX4" fmla="*/ 0 w 2872740"/>
              <a:gd name="connsiteY4" fmla="*/ 558800 h 5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40" h="558800">
                <a:moveTo>
                  <a:pt x="2872740" y="200660"/>
                </a:moveTo>
                <a:cubicBezTo>
                  <a:pt x="2746375" y="135890"/>
                  <a:pt x="2620010" y="71120"/>
                  <a:pt x="2316480" y="40640"/>
                </a:cubicBezTo>
                <a:cubicBezTo>
                  <a:pt x="2012950" y="10160"/>
                  <a:pt x="1381760" y="-20320"/>
                  <a:pt x="1051560" y="17780"/>
                </a:cubicBezTo>
                <a:cubicBezTo>
                  <a:pt x="721360" y="55880"/>
                  <a:pt x="510540" y="179070"/>
                  <a:pt x="335280" y="269240"/>
                </a:cubicBezTo>
                <a:cubicBezTo>
                  <a:pt x="160020" y="359410"/>
                  <a:pt x="80010" y="459105"/>
                  <a:pt x="0" y="558800"/>
                </a:cubicBezTo>
              </a:path>
            </a:pathLst>
          </a:custGeom>
          <a:noFill/>
          <a:ln>
            <a:solidFill>
              <a:schemeClr val="accent5"/>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1" name="テキスト ボックス 90"/>
              <p:cNvSpPr txBox="1"/>
              <p:nvPr/>
            </p:nvSpPr>
            <p:spPr>
              <a:xfrm>
                <a:off x="4540792" y="1399239"/>
                <a:ext cx="657140" cy="307777"/>
              </a:xfrm>
              <a:prstGeom prst="rect">
                <a:avLst/>
              </a:prstGeom>
              <a:noFill/>
            </p:spPr>
            <p:txBody>
              <a:bodyPr wrap="square" rtlCol="0">
                <a:spAutoFit/>
              </a:bodyPr>
              <a:lstStyle/>
              <a:p>
                <a14:m>
                  <m:oMath xmlns:m="http://schemas.openxmlformats.org/officeDocument/2006/math">
                    <m:f>
                      <m:fPr>
                        <m:type m:val="skw"/>
                        <m:ctrlPr>
                          <a:rPr lang="en-US" altLang="ja-JP" sz="1400" b="0" i="1" smtClean="0">
                            <a:solidFill>
                              <a:schemeClr val="accent5"/>
                            </a:solidFill>
                            <a:latin typeface="Cambria Math" panose="02040503050406030204" pitchFamily="18" charset="0"/>
                            <a:ea typeface="Cambria Math" panose="02040503050406030204" pitchFamily="18" charset="0"/>
                          </a:rPr>
                        </m:ctrlPr>
                      </m:fPr>
                      <m:num>
                        <m:r>
                          <a:rPr lang="en-US" altLang="ja-JP" sz="1400" b="0" i="1" smtClean="0">
                            <a:solidFill>
                              <a:schemeClr val="accent5"/>
                            </a:solidFill>
                            <a:latin typeface="Cambria Math" panose="02040503050406030204" pitchFamily="18" charset="0"/>
                            <a:ea typeface="Cambria Math" panose="02040503050406030204" pitchFamily="18" charset="0"/>
                          </a:rPr>
                          <m:t>1</m:t>
                        </m:r>
                      </m:num>
                      <m:den>
                        <m:r>
                          <a:rPr lang="en-US" altLang="ja-JP" sz="1400" i="1">
                            <a:solidFill>
                              <a:schemeClr val="accent5"/>
                            </a:solidFill>
                            <a:latin typeface="Cambria Math" panose="02040503050406030204" pitchFamily="18" charset="0"/>
                            <a:ea typeface="Cambria Math" panose="02040503050406030204" pitchFamily="18" charset="0"/>
                          </a:rPr>
                          <m:t>𝑐</m:t>
                        </m:r>
                      </m:den>
                    </m:f>
                  </m:oMath>
                </a14:m>
                <a:r>
                  <a:rPr kumimoji="1" lang="ja-JP" altLang="en-US" sz="1400" dirty="0" smtClean="0">
                    <a:solidFill>
                      <a:schemeClr val="accent5"/>
                    </a:solidFill>
                  </a:rPr>
                  <a:t>倍</a:t>
                </a:r>
                <a:endParaRPr kumimoji="1" lang="ja-JP" altLang="en-US" sz="1400" dirty="0">
                  <a:solidFill>
                    <a:schemeClr val="accent5"/>
                  </a:solidFill>
                </a:endParaRPr>
              </a:p>
            </p:txBody>
          </p:sp>
        </mc:Choice>
        <mc:Fallback xmlns="">
          <p:sp>
            <p:nvSpPr>
              <p:cNvPr id="91" name="テキスト ボックス 90"/>
              <p:cNvSpPr txBox="1">
                <a:spLocks noRot="1" noChangeAspect="1" noMove="1" noResize="1" noEditPoints="1" noAdjustHandles="1" noChangeArrowheads="1" noChangeShapeType="1" noTextEdit="1"/>
              </p:cNvSpPr>
              <p:nvPr/>
            </p:nvSpPr>
            <p:spPr>
              <a:xfrm>
                <a:off x="4540792" y="1399239"/>
                <a:ext cx="657140" cy="307777"/>
              </a:xfrm>
              <a:prstGeom prst="rect">
                <a:avLst/>
              </a:prstGeom>
              <a:blipFill rotWithShape="0">
                <a:blip r:embed="rId21"/>
                <a:stretch>
                  <a:fillRect l="-25000" t="-96000" r="-20370" b="-156000"/>
                </a:stretch>
              </a:blipFill>
            </p:spPr>
            <p:txBody>
              <a:bodyPr/>
              <a:lstStyle/>
              <a:p>
                <a:r>
                  <a:rPr lang="ja-JP" altLang="en-US">
                    <a:noFill/>
                  </a:rPr>
                  <a:t> </a:t>
                </a:r>
              </a:p>
            </p:txBody>
          </p:sp>
        </mc:Fallback>
      </mc:AlternateContent>
      <p:sp>
        <p:nvSpPr>
          <p:cNvPr id="15" name="フリーフォーム 14"/>
          <p:cNvSpPr/>
          <p:nvPr/>
        </p:nvSpPr>
        <p:spPr>
          <a:xfrm>
            <a:off x="3748972" y="1766047"/>
            <a:ext cx="1071508" cy="488587"/>
          </a:xfrm>
          <a:custGeom>
            <a:avLst/>
            <a:gdLst>
              <a:gd name="connsiteX0" fmla="*/ 0 w 1021080"/>
              <a:gd name="connsiteY0" fmla="*/ 243840 h 243840"/>
              <a:gd name="connsiteX1" fmla="*/ 1021080 w 1021080"/>
              <a:gd name="connsiteY1" fmla="*/ 243840 h 243840"/>
              <a:gd name="connsiteX2" fmla="*/ 1021080 w 1021080"/>
              <a:gd name="connsiteY2" fmla="*/ 0 h 243840"/>
            </a:gdLst>
            <a:ahLst/>
            <a:cxnLst>
              <a:cxn ang="0">
                <a:pos x="connsiteX0" y="connsiteY0"/>
              </a:cxn>
              <a:cxn ang="0">
                <a:pos x="connsiteX1" y="connsiteY1"/>
              </a:cxn>
              <a:cxn ang="0">
                <a:pos x="connsiteX2" y="connsiteY2"/>
              </a:cxn>
            </a:cxnLst>
            <a:rect l="l" t="t" r="r" b="b"/>
            <a:pathLst>
              <a:path w="1021080" h="243840">
                <a:moveTo>
                  <a:pt x="0" y="243840"/>
                </a:moveTo>
                <a:lnTo>
                  <a:pt x="1021080" y="243840"/>
                </a:lnTo>
                <a:lnTo>
                  <a:pt x="1021080" y="0"/>
                </a:ln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6" name="テキスト ボックス 15"/>
              <p:cNvSpPr txBox="1"/>
              <p:nvPr/>
            </p:nvSpPr>
            <p:spPr>
              <a:xfrm>
                <a:off x="4898284" y="2347572"/>
                <a:ext cx="1548360" cy="738664"/>
              </a:xfrm>
              <a:prstGeom prst="rect">
                <a:avLst/>
              </a:prstGeom>
              <a:noFill/>
              <a:ln>
                <a:solidFill>
                  <a:srgbClr val="7030A0"/>
                </a:solidFill>
              </a:ln>
            </p:spPr>
            <p:txBody>
              <a:bodyPr wrap="square" rtlCol="0">
                <a:spAutoFit/>
              </a:bodyPr>
              <a:lstStyle/>
              <a:p>
                <a:r>
                  <a:rPr kumimoji="1" lang="ja-JP" altLang="en-US" sz="1400" dirty="0" smtClean="0"/>
                  <a:t>こ</a:t>
                </a:r>
                <a:r>
                  <a:rPr lang="ja-JP" altLang="en-US" sz="1400" dirty="0" smtClean="0"/>
                  <a:t>れら</a:t>
                </a:r>
                <a:r>
                  <a:rPr lang="ja-JP" altLang="en-US" sz="1400" dirty="0"/>
                  <a:t>の</a:t>
                </a:r>
                <a:r>
                  <a:rPr kumimoji="1" lang="ja-JP" altLang="en-US" sz="1400" dirty="0" smtClean="0"/>
                  <a:t>操作を</a:t>
                </a:r>
                <a:endParaRPr kumimoji="1" lang="en-US" altLang="ja-JP" sz="1400" dirty="0" smtClean="0"/>
              </a:p>
              <a:p>
                <a:r>
                  <a:rPr kumimoji="1" lang="ja-JP" altLang="en-US" sz="1400" dirty="0" smtClean="0"/>
                  <a:t>まとめて行うのが</a:t>
                </a:r>
                <a:endParaRPr kumimoji="1" lang="en-US" altLang="ja-JP" sz="1400" dirty="0" smtClean="0"/>
              </a:p>
              <a:p>
                <a:r>
                  <a:rPr lang="ja-JP" altLang="en-US" sz="1400" dirty="0" smtClean="0"/>
                  <a:t>カルマンゲイン</a:t>
                </a:r>
                <a14:m>
                  <m:oMath xmlns:m="http://schemas.openxmlformats.org/officeDocument/2006/math">
                    <m:r>
                      <a:rPr lang="en-US" altLang="ja-JP" sz="1400" i="1">
                        <a:latin typeface="Cambria Math" panose="02040503050406030204" pitchFamily="18" charset="0"/>
                        <a:ea typeface="Cambria Math" panose="02040503050406030204" pitchFamily="18" charset="0"/>
                      </a:rPr>
                      <m:t>𝑘</m:t>
                    </m:r>
                  </m:oMath>
                </a14:m>
                <a:endParaRPr kumimoji="1" lang="ja-JP" altLang="en-US" sz="1400"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4898284" y="2347572"/>
                <a:ext cx="1548360" cy="738664"/>
              </a:xfrm>
              <a:prstGeom prst="rect">
                <a:avLst/>
              </a:prstGeom>
              <a:blipFill rotWithShape="0">
                <a:blip r:embed="rId22"/>
                <a:stretch>
                  <a:fillRect l="-781" t="-2439" b="-5691"/>
                </a:stretch>
              </a:blipFill>
              <a:ln>
                <a:solidFill>
                  <a:srgbClr val="7030A0"/>
                </a:solidFill>
              </a:ln>
            </p:spPr>
            <p:txBody>
              <a:bodyPr/>
              <a:lstStyle/>
              <a:p>
                <a:r>
                  <a:rPr lang="ja-JP" altLang="en-US">
                    <a:noFill/>
                  </a:rPr>
                  <a:t> </a:t>
                </a:r>
              </a:p>
            </p:txBody>
          </p:sp>
        </mc:Fallback>
      </mc:AlternateContent>
      <p:cxnSp>
        <p:nvCxnSpPr>
          <p:cNvPr id="18" name="直線矢印コネクタ 17"/>
          <p:cNvCxnSpPr/>
          <p:nvPr/>
        </p:nvCxnSpPr>
        <p:spPr>
          <a:xfrm>
            <a:off x="4822674" y="2250700"/>
            <a:ext cx="96080" cy="100870"/>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テキスト ボックス 91"/>
              <p:cNvSpPr txBox="1"/>
              <p:nvPr/>
            </p:nvSpPr>
            <p:spPr>
              <a:xfrm>
                <a:off x="1338263" y="3794289"/>
                <a:ext cx="236365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r>
                        <a:rPr lang="en-US" altLang="ja-JP" b="0" i="1" smtClean="0">
                          <a:solidFill>
                            <a:schemeClr val="accent2"/>
                          </a:solidFill>
                          <a:latin typeface="Cambria Math" panose="02040503050406030204" pitchFamily="18" charset="0"/>
                          <a:ea typeface="Cambria Math" panose="02040503050406030204" pitchFamily="18" charset="0"/>
                        </a:rPr>
                        <m:t>𝑐𝑘</m:t>
                      </m:r>
                      <m:r>
                        <a:rPr lang="ja-JP" altLang="en-US" i="1">
                          <a:latin typeface="Cambria Math" panose="02040503050406030204" pitchFamily="18" charset="0"/>
                          <a:ea typeface="Cambria Math" panose="02040503050406030204" pitchFamily="18" charset="0"/>
                        </a:rPr>
                        <m:t>･</m:t>
                      </m:r>
                      <m:f>
                        <m:fPr>
                          <m:ctrlPr>
                            <a:rPr lang="en-US" altLang="ja-JP" i="1" smtClean="0">
                              <a:solidFill>
                                <a:srgbClr val="0070C0"/>
                              </a:solidFill>
                              <a:latin typeface="Cambria Math" panose="02040503050406030204" pitchFamily="18" charset="0"/>
                              <a:ea typeface="Cambria Math" panose="02040503050406030204" pitchFamily="18" charset="0"/>
                            </a:rPr>
                          </m:ctrlPr>
                        </m:fPr>
                        <m:num>
                          <m:r>
                            <a:rPr lang="en-US" altLang="ja-JP" b="0" i="1" smtClean="0">
                              <a:solidFill>
                                <a:srgbClr val="0070C0"/>
                              </a:solidFill>
                              <a:latin typeface="Cambria Math" panose="02040503050406030204" pitchFamily="18" charset="0"/>
                              <a:ea typeface="Cambria Math" panose="02040503050406030204" pitchFamily="18" charset="0"/>
                            </a:rPr>
                            <m:t>1</m:t>
                          </m:r>
                        </m:num>
                        <m:den>
                          <m:r>
                            <a:rPr lang="en-US" altLang="ja-JP" b="0" i="1" smtClean="0">
                              <a:solidFill>
                                <a:srgbClr val="0070C0"/>
                              </a:solidFill>
                              <a:latin typeface="Cambria Math" panose="02040503050406030204" pitchFamily="18" charset="0"/>
                              <a:ea typeface="Cambria Math" panose="02040503050406030204" pitchFamily="18" charset="0"/>
                            </a:rPr>
                            <m:t>𝑐</m:t>
                          </m:r>
                        </m:den>
                      </m:f>
                      <m:r>
                        <a:rPr lang="en-US" altLang="ja-JP" i="1" smtClean="0">
                          <a:latin typeface="Cambria Math" panose="02040503050406030204" pitchFamily="18" charset="0"/>
                          <a:ea typeface="Cambria Math" panose="02040503050406030204" pitchFamily="18" charset="0"/>
                        </a:rPr>
                        <m:t> </m:t>
                      </m:r>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𝑐</m:t>
                          </m:r>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92" name="テキスト ボックス 91"/>
              <p:cNvSpPr txBox="1">
                <a:spLocks noRot="1" noChangeAspect="1" noMove="1" noResize="1" noEditPoints="1" noAdjustHandles="1" noChangeArrowheads="1" noChangeShapeType="1" noTextEdit="1"/>
              </p:cNvSpPr>
              <p:nvPr/>
            </p:nvSpPr>
            <p:spPr>
              <a:xfrm>
                <a:off x="1338263" y="3794289"/>
                <a:ext cx="2363659" cy="520463"/>
              </a:xfrm>
              <a:prstGeom prst="rect">
                <a:avLst/>
              </a:prstGeom>
              <a:blipFill rotWithShape="0">
                <a:blip r:embed="rId2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2087956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6" name="直線コネクタ 355"/>
          <p:cNvCxnSpPr/>
          <p:nvPr/>
        </p:nvCxnSpPr>
        <p:spPr>
          <a:xfrm>
            <a:off x="8845531" y="178683"/>
            <a:ext cx="0" cy="133200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83" name="グラフ 182"/>
          <p:cNvGraphicFramePr/>
          <p:nvPr>
            <p:extLst>
              <p:ext uri="{D42A27DB-BD31-4B8C-83A1-F6EECF244321}">
                <p14:modId xmlns:p14="http://schemas.microsoft.com/office/powerpoint/2010/main" val="3618196473"/>
              </p:ext>
            </p:extLst>
          </p:nvPr>
        </p:nvGraphicFramePr>
        <p:xfrm>
          <a:off x="7385069" y="5003260"/>
          <a:ext cx="3494094" cy="1553495"/>
        </p:xfrm>
        <a:graphic>
          <a:graphicData uri="http://schemas.openxmlformats.org/drawingml/2006/chart">
            <c:chart xmlns:c="http://schemas.openxmlformats.org/drawingml/2006/chart" xmlns:r="http://schemas.openxmlformats.org/officeDocument/2006/relationships" r:id="rId3"/>
          </a:graphicData>
        </a:graphic>
      </p:graphicFrame>
      <p:cxnSp>
        <p:nvCxnSpPr>
          <p:cNvPr id="118" name="直線コネクタ 117"/>
          <p:cNvCxnSpPr/>
          <p:nvPr/>
        </p:nvCxnSpPr>
        <p:spPr>
          <a:xfrm>
            <a:off x="9437552" y="5088763"/>
            <a:ext cx="0" cy="136675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16" name="グラフ 115"/>
          <p:cNvGraphicFramePr/>
          <p:nvPr>
            <p:extLst>
              <p:ext uri="{D42A27DB-BD31-4B8C-83A1-F6EECF244321}">
                <p14:modId xmlns:p14="http://schemas.microsoft.com/office/powerpoint/2010/main" val="272445357"/>
              </p:ext>
            </p:extLst>
          </p:nvPr>
        </p:nvGraphicFramePr>
        <p:xfrm>
          <a:off x="7483697" y="52083"/>
          <a:ext cx="3494094" cy="1553495"/>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4" name="テキスト ボックス 3"/>
              <p:cNvSpPr txBox="1"/>
              <p:nvPr/>
            </p:nvSpPr>
            <p:spPr>
              <a:xfrm>
                <a:off x="666375" y="1731145"/>
                <a:ext cx="2695866"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smtClean="0">
                          <a:solidFill>
                            <a:srgbClr val="00B050"/>
                          </a:solidFill>
                          <a:latin typeface="Cambria Math" panose="02040503050406030204" pitchFamily="18" charset="0"/>
                          <a:ea typeface="Cambria Math" panose="02040503050406030204" pitchFamily="18" charset="0"/>
                        </a:rPr>
                        <m:t>𝑝</m:t>
                      </m:r>
                      <m:d>
                        <m:dPr>
                          <m:ctrlPr>
                            <a:rPr lang="en-US" altLang="ja-JP" i="1">
                              <a:solidFill>
                                <a:srgbClr val="00B050"/>
                              </a:solidFill>
                              <a:latin typeface="Cambria Math" panose="02040503050406030204" pitchFamily="18" charset="0"/>
                              <a:ea typeface="Cambria Math" panose="02040503050406030204" pitchFamily="18" charset="0"/>
                            </a:rPr>
                          </m:ctrlPr>
                        </m:dPr>
                        <m:e>
                          <m:sSub>
                            <m:sSubPr>
                              <m:ctrlPr>
                                <a:rPr lang="en-US" altLang="ja-JP" i="1">
                                  <a:solidFill>
                                    <a:srgbClr val="00B050"/>
                                  </a:solidFill>
                                  <a:latin typeface="Cambria Math" panose="02040503050406030204" pitchFamily="18" charset="0"/>
                                  <a:ea typeface="Cambria Math" panose="02040503050406030204" pitchFamily="18" charset="0"/>
                                </a:rPr>
                              </m:ctrlPr>
                            </m:sSubPr>
                            <m:e>
                              <m:r>
                                <a:rPr lang="en-US" altLang="ja-JP" i="1">
                                  <a:solidFill>
                                    <a:srgbClr val="00B050"/>
                                  </a:solidFill>
                                  <a:latin typeface="Cambria Math" panose="02040503050406030204" pitchFamily="18" charset="0"/>
                                  <a:ea typeface="Cambria Math" panose="02040503050406030204" pitchFamily="18" charset="0"/>
                                </a:rPr>
                                <m:t>𝑥</m:t>
                              </m:r>
                            </m:e>
                            <m:sub>
                              <m:r>
                                <a:rPr lang="en-US" altLang="ja-JP" i="1">
                                  <a:solidFill>
                                    <a:srgbClr val="00B050"/>
                                  </a:solidFill>
                                  <a:latin typeface="Cambria Math" panose="02040503050406030204" pitchFamily="18" charset="0"/>
                                  <a:ea typeface="Cambria Math" panose="02040503050406030204" pitchFamily="18" charset="0"/>
                                </a:rPr>
                                <m:t>𝑡</m:t>
                              </m:r>
                            </m:sub>
                          </m:sSub>
                        </m:e>
                      </m:d>
                      <m:r>
                        <a:rPr lang="en-US" altLang="ja-JP" b="0" i="1" smtClean="0">
                          <a:solidFill>
                            <a:schemeClr val="tx1"/>
                          </a:solidFill>
                          <a:latin typeface="Cambria Math" panose="02040503050406030204" pitchFamily="18" charset="0"/>
                          <a:ea typeface="Cambria Math" panose="02040503050406030204" pitchFamily="18" charset="0"/>
                        </a:rPr>
                        <m:t>=</m:t>
                      </m:r>
                      <m:f>
                        <m:fPr>
                          <m:ctrlPr>
                            <a:rPr lang="en-US" altLang="ja-JP" b="0" i="1" smtClean="0">
                              <a:solidFill>
                                <a:schemeClr val="tx1"/>
                              </a:solidFill>
                              <a:latin typeface="Cambria Math" panose="02040503050406030204" pitchFamily="18" charset="0"/>
                              <a:ea typeface="Cambria Math" panose="02040503050406030204" pitchFamily="18" charset="0"/>
                            </a:rPr>
                          </m:ctrlPr>
                        </m:fPr>
                        <m:num>
                          <m:r>
                            <a:rPr lang="en-US" altLang="ja-JP" b="0" i="1" smtClean="0">
                              <a:solidFill>
                                <a:schemeClr val="tx1"/>
                              </a:solidFill>
                              <a:latin typeface="Cambria Math" panose="02040503050406030204" pitchFamily="18" charset="0"/>
                              <a:ea typeface="Cambria Math" panose="02040503050406030204" pitchFamily="18" charset="0"/>
                            </a:rPr>
                            <m:t>1</m:t>
                          </m:r>
                        </m:num>
                        <m:den>
                          <m:r>
                            <a:rPr lang="en-US" altLang="ja-JP" b="0" i="1" smtClean="0">
                              <a:solidFill>
                                <a:schemeClr val="tx1"/>
                              </a:solidFill>
                              <a:latin typeface="Cambria Math" panose="02040503050406030204" pitchFamily="18" charset="0"/>
                              <a:ea typeface="Cambria Math" panose="02040503050406030204" pitchFamily="18" charset="0"/>
                            </a:rPr>
                            <m:t>𝑁</m:t>
                          </m:r>
                        </m:den>
                      </m:f>
                      <m:nary>
                        <m:naryPr>
                          <m:chr m:val="∑"/>
                          <m:ctrlPr>
                            <a:rPr lang="en-US" altLang="ja-JP" b="0" i="1" smtClean="0">
                              <a:solidFill>
                                <a:schemeClr val="tx1"/>
                              </a:solidFill>
                              <a:latin typeface="Cambria Math" panose="02040503050406030204" pitchFamily="18" charset="0"/>
                              <a:ea typeface="Cambria Math" panose="02040503050406030204" pitchFamily="18" charset="0"/>
                            </a:rPr>
                          </m:ctrlPr>
                        </m:naryPr>
                        <m:sub>
                          <m:r>
                            <m:rPr>
                              <m:brk m:alnAt="23"/>
                            </m:rPr>
                            <a:rPr lang="en-US" altLang="ja-JP" b="0" i="1" smtClean="0">
                              <a:solidFill>
                                <a:schemeClr val="tx1"/>
                              </a:solidFill>
                              <a:latin typeface="Cambria Math" panose="02040503050406030204" pitchFamily="18" charset="0"/>
                              <a:ea typeface="Cambria Math" panose="02040503050406030204" pitchFamily="18" charset="0"/>
                            </a:rPr>
                            <m:t>𝑘</m:t>
                          </m:r>
                        </m:sub>
                        <m:sup>
                          <m:r>
                            <a:rPr lang="en-US" altLang="ja-JP" b="0" i="1" smtClean="0">
                              <a:solidFill>
                                <a:schemeClr val="tx1"/>
                              </a:solidFill>
                              <a:latin typeface="Cambria Math" panose="02040503050406030204" pitchFamily="18" charset="0"/>
                              <a:ea typeface="Cambria Math" panose="02040503050406030204" pitchFamily="18" charset="0"/>
                            </a:rPr>
                            <m:t>𝑁</m:t>
                          </m:r>
                        </m:sup>
                        <m:e>
                          <m:r>
                            <a:rPr lang="ja-JP" altLang="en-US" b="0" i="1" smtClean="0">
                              <a:solidFill>
                                <a:srgbClr val="00B050"/>
                              </a:solidFill>
                              <a:latin typeface="Cambria Math" panose="02040503050406030204" pitchFamily="18" charset="0"/>
                              <a:ea typeface="Cambria Math" panose="02040503050406030204" pitchFamily="18" charset="0"/>
                            </a:rPr>
                            <m:t>𝛿</m:t>
                          </m:r>
                          <m:d>
                            <m:dPr>
                              <m:ctrlPr>
                                <a:rPr lang="en-US" altLang="ja-JP" b="0" i="1" smtClean="0">
                                  <a:solidFill>
                                    <a:srgbClr val="00B050"/>
                                  </a:solidFill>
                                  <a:latin typeface="Cambria Math" panose="02040503050406030204" pitchFamily="18" charset="0"/>
                                  <a:ea typeface="Cambria Math" panose="02040503050406030204" pitchFamily="18" charset="0"/>
                                </a:rPr>
                              </m:ctrlPr>
                            </m:dPr>
                            <m:e>
                              <m:sSub>
                                <m:sSubPr>
                                  <m:ctrlPr>
                                    <a:rPr lang="en-US" altLang="ja-JP" i="1">
                                      <a:solidFill>
                                        <a:srgbClr val="00B050"/>
                                      </a:solidFill>
                                      <a:latin typeface="Cambria Math" panose="02040503050406030204" pitchFamily="18" charset="0"/>
                                      <a:ea typeface="Cambria Math" panose="02040503050406030204" pitchFamily="18" charset="0"/>
                                    </a:rPr>
                                  </m:ctrlPr>
                                </m:sSubPr>
                                <m:e>
                                  <m:r>
                                    <a:rPr lang="en-US" altLang="ja-JP" i="1">
                                      <a:solidFill>
                                        <a:srgbClr val="00B050"/>
                                      </a:solidFill>
                                      <a:latin typeface="Cambria Math" panose="02040503050406030204" pitchFamily="18" charset="0"/>
                                      <a:ea typeface="Cambria Math" panose="02040503050406030204" pitchFamily="18" charset="0"/>
                                    </a:rPr>
                                    <m:t>𝑥</m:t>
                                  </m:r>
                                </m:e>
                                <m:sub>
                                  <m:r>
                                    <a:rPr lang="en-US" altLang="ja-JP" i="1">
                                      <a:solidFill>
                                        <a:srgbClr val="00B050"/>
                                      </a:solidFill>
                                      <a:latin typeface="Cambria Math" panose="02040503050406030204" pitchFamily="18" charset="0"/>
                                      <a:ea typeface="Cambria Math" panose="02040503050406030204" pitchFamily="18" charset="0"/>
                                    </a:rPr>
                                    <m:t>𝑡</m:t>
                                  </m:r>
                                </m:sub>
                              </m:sSub>
                              <m:r>
                                <a:rPr lang="en-US" altLang="ja-JP" b="0" i="1" smtClean="0">
                                  <a:solidFill>
                                    <a:srgbClr val="00B050"/>
                                  </a:solidFill>
                                  <a:latin typeface="Cambria Math" panose="02040503050406030204" pitchFamily="18" charset="0"/>
                                  <a:ea typeface="Cambria Math" panose="02040503050406030204" pitchFamily="18" charset="0"/>
                                </a:rPr>
                                <m:t>−</m:t>
                              </m:r>
                              <m:sSubSup>
                                <m:sSubSupPr>
                                  <m:ctrlPr>
                                    <a:rPr lang="en-US" altLang="ja-JP" i="1">
                                      <a:solidFill>
                                        <a:srgbClr val="00B050"/>
                                      </a:solidFill>
                                      <a:latin typeface="Cambria Math" panose="02040503050406030204" pitchFamily="18" charset="0"/>
                                    </a:rPr>
                                  </m:ctrlPr>
                                </m:sSubSupPr>
                                <m:e>
                                  <m:r>
                                    <a:rPr lang="en-US" altLang="ja-JP" i="1">
                                      <a:solidFill>
                                        <a:srgbClr val="00B050"/>
                                      </a:solidFill>
                                      <a:latin typeface="Cambria Math" panose="02040503050406030204" pitchFamily="18" charset="0"/>
                                    </a:rPr>
                                    <m:t>𝑥</m:t>
                                  </m:r>
                                </m:e>
                                <m:sub>
                                  <m:r>
                                    <a:rPr lang="en-US" altLang="ja-JP" i="1">
                                      <a:solidFill>
                                        <a:srgbClr val="00B050"/>
                                      </a:solidFill>
                                      <a:latin typeface="Cambria Math" panose="02040503050406030204" pitchFamily="18" charset="0"/>
                                    </a:rPr>
                                    <m:t>𝑡</m:t>
                                  </m:r>
                                </m:sub>
                                <m:sup>
                                  <m:d>
                                    <m:dPr>
                                      <m:begChr m:val="["/>
                                      <m:endChr m:val="]"/>
                                      <m:ctrlPr>
                                        <a:rPr lang="en-US" altLang="ja-JP" i="1">
                                          <a:solidFill>
                                            <a:srgbClr val="00B050"/>
                                          </a:solidFill>
                                          <a:latin typeface="Cambria Math" panose="02040503050406030204" pitchFamily="18" charset="0"/>
                                        </a:rPr>
                                      </m:ctrlPr>
                                    </m:dPr>
                                    <m:e>
                                      <m:r>
                                        <a:rPr lang="en-US" altLang="ja-JP" i="1">
                                          <a:solidFill>
                                            <a:srgbClr val="00B050"/>
                                          </a:solidFill>
                                          <a:latin typeface="Cambria Math" panose="02040503050406030204" pitchFamily="18" charset="0"/>
                                        </a:rPr>
                                        <m:t>𝑘</m:t>
                                      </m:r>
                                    </m:e>
                                  </m:d>
                                </m:sup>
                              </m:sSubSup>
                            </m:e>
                          </m:d>
                        </m:e>
                      </m:nary>
                    </m:oMath>
                  </m:oMathPara>
                </a14:m>
                <a:endParaRPr kumimoji="1" lang="ja-JP" altLang="en-US" dirty="0">
                  <a:solidFill>
                    <a:schemeClr val="tx1"/>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666375" y="1731145"/>
                <a:ext cx="2695866" cy="778868"/>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404985" y="580966"/>
                <a:ext cx="3007042" cy="638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smtClean="0">
                          <a:solidFill>
                            <a:srgbClr val="0070C0"/>
                          </a:solidFill>
                          <a:latin typeface="Cambria Math" panose="02040503050406030204" pitchFamily="18" charset="0"/>
                          <a:ea typeface="Cambria Math" panose="02040503050406030204" pitchFamily="18" charset="0"/>
                        </a:rPr>
                        <m:t>𝑝</m:t>
                      </m:r>
                      <m:d>
                        <m:dPr>
                          <m:ctrlPr>
                            <a:rPr lang="en-US" altLang="ja-JP" i="1">
                              <a:solidFill>
                                <a:srgbClr val="0070C0"/>
                              </a:solidFill>
                              <a:latin typeface="Cambria Math" panose="02040503050406030204" pitchFamily="18" charset="0"/>
                              <a:ea typeface="Cambria Math" panose="02040503050406030204" pitchFamily="18" charset="0"/>
                            </a:rPr>
                          </m:ctrlPr>
                        </m:dPr>
                        <m:e>
                          <m:sSub>
                            <m:sSubPr>
                              <m:ctrlPr>
                                <a:rPr lang="en-US" altLang="ja-JP" i="1">
                                  <a:solidFill>
                                    <a:srgbClr val="0070C0"/>
                                  </a:solidFill>
                                  <a:latin typeface="Cambria Math" panose="02040503050406030204" pitchFamily="18" charset="0"/>
                                  <a:ea typeface="Cambria Math" panose="02040503050406030204" pitchFamily="18" charset="0"/>
                                </a:rPr>
                              </m:ctrlPr>
                            </m:sSubPr>
                            <m:e>
                              <m:r>
                                <a:rPr lang="en-US" altLang="ja-JP" i="1">
                                  <a:solidFill>
                                    <a:srgbClr val="0070C0"/>
                                  </a:solidFill>
                                  <a:latin typeface="Cambria Math" panose="02040503050406030204" pitchFamily="18" charset="0"/>
                                  <a:ea typeface="Cambria Math" panose="02040503050406030204" pitchFamily="18" charset="0"/>
                                </a:rPr>
                                <m:t>𝑥</m:t>
                              </m:r>
                            </m:e>
                            <m:sub>
                              <m:r>
                                <a:rPr lang="en-US" altLang="ja-JP" i="1">
                                  <a:solidFill>
                                    <a:srgbClr val="0070C0"/>
                                  </a:solidFill>
                                  <a:latin typeface="Cambria Math" panose="02040503050406030204" pitchFamily="18" charset="0"/>
                                  <a:ea typeface="Cambria Math" panose="02040503050406030204" pitchFamily="18" charset="0"/>
                                </a:rPr>
                                <m:t>𝑡</m:t>
                              </m:r>
                            </m:sub>
                          </m:sSub>
                        </m:e>
                        <m:e>
                          <m:sSub>
                            <m:sSubPr>
                              <m:ctrlPr>
                                <a:rPr lang="en-US" altLang="ja-JP" i="1">
                                  <a:solidFill>
                                    <a:srgbClr val="0070C0"/>
                                  </a:solidFill>
                                  <a:latin typeface="Cambria Math" panose="02040503050406030204" pitchFamily="18" charset="0"/>
                                  <a:ea typeface="Cambria Math" panose="02040503050406030204" pitchFamily="18" charset="0"/>
                                </a:rPr>
                              </m:ctrlPr>
                            </m:sSubPr>
                            <m:e>
                              <m:r>
                                <a:rPr lang="en-US" altLang="ja-JP" i="1">
                                  <a:solidFill>
                                    <a:srgbClr val="0070C0"/>
                                  </a:solidFill>
                                  <a:latin typeface="Cambria Math" panose="02040503050406030204" pitchFamily="18" charset="0"/>
                                  <a:ea typeface="Cambria Math" panose="02040503050406030204" pitchFamily="18" charset="0"/>
                                </a:rPr>
                                <m:t>𝑧</m:t>
                              </m:r>
                            </m:e>
                            <m:sub>
                              <m:r>
                                <a:rPr lang="en-US" altLang="ja-JP" i="1">
                                  <a:solidFill>
                                    <a:srgbClr val="0070C0"/>
                                  </a:solidFill>
                                  <a:latin typeface="Cambria Math" panose="02040503050406030204" pitchFamily="18" charset="0"/>
                                  <a:ea typeface="Cambria Math" panose="02040503050406030204" pitchFamily="18" charset="0"/>
                                </a:rPr>
                                <m:t>𝑡</m:t>
                              </m:r>
                            </m:sub>
                          </m:sSub>
                        </m:e>
                      </m:d>
                      <m:r>
                        <a:rPr lang="en-US" altLang="ja-JP" b="0" i="1" smtClean="0">
                          <a:latin typeface="Cambria Math" panose="02040503050406030204" pitchFamily="18" charset="0"/>
                          <a:ea typeface="Cambria Math" panose="02040503050406030204" pitchFamily="18" charset="0"/>
                        </a:rPr>
                        <m:t>=</m:t>
                      </m:r>
                      <m:f>
                        <m:fPr>
                          <m:ctrlPr>
                            <a:rPr lang="en-US" altLang="ja-JP" b="0" i="1" smtClean="0">
                              <a:latin typeface="Cambria Math" panose="02040503050406030204" pitchFamily="18" charset="0"/>
                              <a:ea typeface="Cambria Math" panose="02040503050406030204" pitchFamily="18" charset="0"/>
                            </a:rPr>
                          </m:ctrlPr>
                        </m:fPr>
                        <m:num>
                          <m:r>
                            <a:rPr lang="en-US" altLang="ja-JP" i="1" smtClean="0">
                              <a:solidFill>
                                <a:srgbClr val="FF0000"/>
                              </a:solidFill>
                              <a:latin typeface="Cambria Math" panose="02040503050406030204" pitchFamily="18" charset="0"/>
                              <a:ea typeface="Cambria Math" panose="02040503050406030204" pitchFamily="18" charset="0"/>
                            </a:rPr>
                            <m:t>𝑝</m:t>
                          </m:r>
                          <m:d>
                            <m:dPr>
                              <m:ctrlPr>
                                <a:rPr lang="en-US" altLang="ja-JP" i="1">
                                  <a:solidFill>
                                    <a:srgbClr val="FF0000"/>
                                  </a:solidFill>
                                  <a:latin typeface="Cambria Math" panose="02040503050406030204" pitchFamily="18" charset="0"/>
                                  <a:ea typeface="Cambria Math" panose="02040503050406030204" pitchFamily="18" charset="0"/>
                                </a:rPr>
                              </m:ctrlPr>
                            </m:dPr>
                            <m:e>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en-US" altLang="ja-JP" b="0" i="1" smtClean="0">
                                      <a:solidFill>
                                        <a:srgbClr val="FF0000"/>
                                      </a:solidFill>
                                      <a:latin typeface="Cambria Math" panose="02040503050406030204" pitchFamily="18" charset="0"/>
                                      <a:ea typeface="Cambria Math" panose="02040503050406030204" pitchFamily="18" charset="0"/>
                                    </a:rPr>
                                    <m:t>𝑧</m:t>
                                  </m:r>
                                </m:e>
                                <m:sub>
                                  <m:r>
                                    <a:rPr lang="en-US" altLang="ja-JP" i="1">
                                      <a:solidFill>
                                        <a:srgbClr val="FF0000"/>
                                      </a:solidFill>
                                      <a:latin typeface="Cambria Math" panose="02040503050406030204" pitchFamily="18" charset="0"/>
                                      <a:ea typeface="Cambria Math" panose="02040503050406030204" pitchFamily="18" charset="0"/>
                                    </a:rPr>
                                    <m:t>𝑡</m:t>
                                  </m:r>
                                </m:sub>
                              </m:sSub>
                            </m:e>
                            <m:e>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en-US" altLang="ja-JP" b="0" i="1" smtClean="0">
                                      <a:solidFill>
                                        <a:srgbClr val="FF0000"/>
                                      </a:solidFill>
                                      <a:latin typeface="Cambria Math" panose="02040503050406030204" pitchFamily="18" charset="0"/>
                                      <a:ea typeface="Cambria Math" panose="02040503050406030204" pitchFamily="18" charset="0"/>
                                    </a:rPr>
                                    <m:t>𝑥</m:t>
                                  </m:r>
                                </m:e>
                                <m:sub>
                                  <m:r>
                                    <a:rPr lang="en-US" altLang="ja-JP" i="1">
                                      <a:solidFill>
                                        <a:srgbClr val="FF0000"/>
                                      </a:solidFill>
                                      <a:latin typeface="Cambria Math" panose="02040503050406030204" pitchFamily="18" charset="0"/>
                                      <a:ea typeface="Cambria Math" panose="02040503050406030204" pitchFamily="18" charset="0"/>
                                    </a:rPr>
                                    <m:t>𝑡</m:t>
                                  </m:r>
                                </m:sub>
                              </m:sSub>
                            </m:e>
                          </m:d>
                          <m:r>
                            <a:rPr lang="en-US" altLang="ja-JP" i="1" smtClean="0">
                              <a:solidFill>
                                <a:srgbClr val="00B050"/>
                              </a:solidFill>
                              <a:latin typeface="Cambria Math" panose="02040503050406030204" pitchFamily="18" charset="0"/>
                              <a:ea typeface="Cambria Math" panose="02040503050406030204" pitchFamily="18" charset="0"/>
                            </a:rPr>
                            <m:t>𝑝</m:t>
                          </m:r>
                          <m:d>
                            <m:dPr>
                              <m:ctrlPr>
                                <a:rPr lang="en-US" altLang="ja-JP" i="1" smtClean="0">
                                  <a:solidFill>
                                    <a:srgbClr val="00B050"/>
                                  </a:solidFill>
                                  <a:latin typeface="Cambria Math" panose="02040503050406030204" pitchFamily="18" charset="0"/>
                                  <a:ea typeface="Cambria Math" panose="02040503050406030204" pitchFamily="18" charset="0"/>
                                </a:rPr>
                              </m:ctrlPr>
                            </m:dPr>
                            <m:e>
                              <m:sSub>
                                <m:sSubPr>
                                  <m:ctrlPr>
                                    <a:rPr lang="en-US" altLang="ja-JP" i="1">
                                      <a:solidFill>
                                        <a:srgbClr val="00B050"/>
                                      </a:solidFill>
                                      <a:latin typeface="Cambria Math" panose="02040503050406030204" pitchFamily="18" charset="0"/>
                                      <a:ea typeface="Cambria Math" panose="02040503050406030204" pitchFamily="18" charset="0"/>
                                    </a:rPr>
                                  </m:ctrlPr>
                                </m:sSubPr>
                                <m:e>
                                  <m:r>
                                    <a:rPr lang="en-US" altLang="ja-JP" i="1">
                                      <a:solidFill>
                                        <a:srgbClr val="00B050"/>
                                      </a:solidFill>
                                      <a:latin typeface="Cambria Math" panose="02040503050406030204" pitchFamily="18" charset="0"/>
                                      <a:ea typeface="Cambria Math" panose="02040503050406030204" pitchFamily="18" charset="0"/>
                                    </a:rPr>
                                    <m:t>𝑥</m:t>
                                  </m:r>
                                </m:e>
                                <m:sub>
                                  <m:r>
                                    <a:rPr lang="en-US" altLang="ja-JP" i="1">
                                      <a:solidFill>
                                        <a:srgbClr val="00B050"/>
                                      </a:solidFill>
                                      <a:latin typeface="Cambria Math" panose="02040503050406030204" pitchFamily="18" charset="0"/>
                                      <a:ea typeface="Cambria Math" panose="02040503050406030204" pitchFamily="18" charset="0"/>
                                    </a:rPr>
                                    <m:t>𝑡</m:t>
                                  </m:r>
                                </m:sub>
                              </m:sSub>
                            </m:e>
                          </m:d>
                        </m:num>
                        <m:den>
                          <m:nary>
                            <m:naryPr>
                              <m:limLoc m:val="undOvr"/>
                              <m:subHide m:val="on"/>
                              <m:supHide m:val="on"/>
                              <m:ctrlPr>
                                <a:rPr lang="en-US" altLang="ja-JP" b="0" i="1" smtClean="0">
                                  <a:latin typeface="Cambria Math" panose="02040503050406030204" pitchFamily="18" charset="0"/>
                                  <a:ea typeface="Cambria Math" panose="02040503050406030204" pitchFamily="18" charset="0"/>
                                </a:rPr>
                              </m:ctrlPr>
                            </m:naryPr>
                            <m:sub/>
                            <m:sup/>
                            <m:e>
                              <m:r>
                                <a:rPr lang="en-US" altLang="ja-JP" i="1">
                                  <a:latin typeface="Cambria Math" panose="02040503050406030204" pitchFamily="18" charset="0"/>
                                  <a:ea typeface="Cambria Math" panose="02040503050406030204" pitchFamily="18" charset="0"/>
                                </a:rPr>
                                <m:t>𝑝</m:t>
                              </m:r>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e>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e>
                              </m:d>
                              <m:r>
                                <a:rPr lang="en-US" altLang="ja-JP" i="1">
                                  <a:latin typeface="Cambria Math" panose="02040503050406030204" pitchFamily="18" charset="0"/>
                                  <a:ea typeface="Cambria Math" panose="02040503050406030204" pitchFamily="18" charset="0"/>
                                </a:rPr>
                                <m:t>𝑝</m:t>
                              </m:r>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e>
                              </m:d>
                              <m:r>
                                <a:rPr lang="en-US" altLang="ja-JP" b="0" i="1" smtClean="0">
                                  <a:latin typeface="Cambria Math" panose="02040503050406030204" pitchFamily="18" charset="0"/>
                                  <a:ea typeface="Cambria Math" panose="02040503050406030204" pitchFamily="18" charset="0"/>
                                </a:rPr>
                                <m:t>𝑑</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𝑡</m:t>
                                  </m:r>
                                </m:sub>
                              </m:sSub>
                            </m:e>
                          </m:nary>
                        </m:den>
                      </m:f>
                    </m:oMath>
                  </m:oMathPara>
                </a14:m>
                <a:endParaRPr lang="ja-JP" altLang="en-US"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04985" y="580966"/>
                <a:ext cx="3007042" cy="638252"/>
              </a:xfrm>
              <a:prstGeom prst="rect">
                <a:avLst/>
              </a:prstGeom>
              <a:blipFill rotWithShape="0">
                <a:blip r:embed="rId6"/>
                <a:stretch>
                  <a:fillRect/>
                </a:stretch>
              </a:blipFill>
            </p:spPr>
            <p:txBody>
              <a:bodyPr/>
              <a:lstStyle/>
              <a:p>
                <a:r>
                  <a:rPr lang="ja-JP" altLang="en-US">
                    <a:noFill/>
                  </a:rPr>
                  <a:t> </a:t>
                </a:r>
              </a:p>
            </p:txBody>
          </p:sp>
        </mc:Fallback>
      </mc:AlternateContent>
      <p:cxnSp>
        <p:nvCxnSpPr>
          <p:cNvPr id="15" name="直線矢印コネクタ 14"/>
          <p:cNvCxnSpPr/>
          <p:nvPr/>
        </p:nvCxnSpPr>
        <p:spPr>
          <a:xfrm>
            <a:off x="7455894" y="1502527"/>
            <a:ext cx="450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円/楕円 15"/>
          <p:cNvSpPr/>
          <p:nvPr/>
        </p:nvSpPr>
        <p:spPr>
          <a:xfrm>
            <a:off x="8795744" y="1448527"/>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p:nvSpPr>
        <p:spPr>
          <a:xfrm>
            <a:off x="8910044" y="1448527"/>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p:nvSpPr>
        <p:spPr>
          <a:xfrm>
            <a:off x="9037044" y="1448527"/>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9176744" y="1448527"/>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9329144" y="1448527"/>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9557744" y="1448527"/>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p:nvSpPr>
        <p:spPr>
          <a:xfrm>
            <a:off x="9938744" y="1448527"/>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p:nvSpPr>
        <p:spPr>
          <a:xfrm>
            <a:off x="8719544" y="1448527"/>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8656044" y="1448527"/>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8554444" y="1448527"/>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8402044" y="1448527"/>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8198844" y="1448527"/>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8008344" y="1448527"/>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a:off x="7627344" y="1448527"/>
            <a:ext cx="108000" cy="108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p:cNvCxnSpPr>
            <a:stCxn id="29" idx="0"/>
          </p:cNvCxnSpPr>
          <p:nvPr/>
        </p:nvCxnSpPr>
        <p:spPr>
          <a:xfrm flipV="1">
            <a:off x="7681344" y="674468"/>
            <a:ext cx="0" cy="774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28" idx="0"/>
          </p:cNvCxnSpPr>
          <p:nvPr/>
        </p:nvCxnSpPr>
        <p:spPr>
          <a:xfrm flipV="1">
            <a:off x="8062344" y="674468"/>
            <a:ext cx="0" cy="774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stCxn id="27" idx="0"/>
          </p:cNvCxnSpPr>
          <p:nvPr/>
        </p:nvCxnSpPr>
        <p:spPr>
          <a:xfrm flipV="1">
            <a:off x="8252844" y="674469"/>
            <a:ext cx="0" cy="7740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a:stCxn id="26" idx="0"/>
          </p:cNvCxnSpPr>
          <p:nvPr/>
        </p:nvCxnSpPr>
        <p:spPr>
          <a:xfrm flipV="1">
            <a:off x="8456044" y="674468"/>
            <a:ext cx="0" cy="774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a:stCxn id="25" idx="0"/>
          </p:cNvCxnSpPr>
          <p:nvPr/>
        </p:nvCxnSpPr>
        <p:spPr>
          <a:xfrm flipV="1">
            <a:off x="8608444" y="674469"/>
            <a:ext cx="0" cy="7740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stCxn id="24" idx="0"/>
          </p:cNvCxnSpPr>
          <p:nvPr/>
        </p:nvCxnSpPr>
        <p:spPr>
          <a:xfrm flipV="1">
            <a:off x="8710044" y="674468"/>
            <a:ext cx="0" cy="774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a:stCxn id="23" idx="0"/>
          </p:cNvCxnSpPr>
          <p:nvPr/>
        </p:nvCxnSpPr>
        <p:spPr>
          <a:xfrm flipV="1">
            <a:off x="8773544" y="674468"/>
            <a:ext cx="0" cy="774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16" idx="0"/>
          </p:cNvCxnSpPr>
          <p:nvPr/>
        </p:nvCxnSpPr>
        <p:spPr>
          <a:xfrm flipV="1">
            <a:off x="8849744" y="674468"/>
            <a:ext cx="0" cy="774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17" idx="0"/>
          </p:cNvCxnSpPr>
          <p:nvPr/>
        </p:nvCxnSpPr>
        <p:spPr>
          <a:xfrm flipV="1">
            <a:off x="8964044" y="674468"/>
            <a:ext cx="0" cy="774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stCxn id="18" idx="0"/>
          </p:cNvCxnSpPr>
          <p:nvPr/>
        </p:nvCxnSpPr>
        <p:spPr>
          <a:xfrm flipH="1" flipV="1">
            <a:off x="9089444" y="674468"/>
            <a:ext cx="1600" cy="774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19" idx="0"/>
          </p:cNvCxnSpPr>
          <p:nvPr/>
        </p:nvCxnSpPr>
        <p:spPr>
          <a:xfrm flipV="1">
            <a:off x="9230744" y="674468"/>
            <a:ext cx="0" cy="774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stCxn id="21" idx="0"/>
          </p:cNvCxnSpPr>
          <p:nvPr/>
        </p:nvCxnSpPr>
        <p:spPr>
          <a:xfrm flipV="1">
            <a:off x="9611744" y="674469"/>
            <a:ext cx="0" cy="7740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flipV="1">
            <a:off x="9383144" y="674468"/>
            <a:ext cx="0" cy="774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stCxn id="22" idx="0"/>
          </p:cNvCxnSpPr>
          <p:nvPr/>
        </p:nvCxnSpPr>
        <p:spPr>
          <a:xfrm flipV="1">
            <a:off x="9992744" y="674469"/>
            <a:ext cx="0" cy="7740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左中かっこ 66"/>
          <p:cNvSpPr/>
          <p:nvPr/>
        </p:nvSpPr>
        <p:spPr>
          <a:xfrm>
            <a:off x="7513321" y="682088"/>
            <a:ext cx="45719" cy="756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8" name="テキスト ボックス 67"/>
              <p:cNvSpPr txBox="1"/>
              <p:nvPr/>
            </p:nvSpPr>
            <p:spPr>
              <a:xfrm>
                <a:off x="6288738" y="842973"/>
                <a:ext cx="1188883" cy="430887"/>
              </a:xfrm>
              <a:prstGeom prst="rect">
                <a:avLst/>
              </a:prstGeom>
              <a:noFill/>
            </p:spPr>
            <p:txBody>
              <a:bodyPr wrap="square" lIns="0" tIns="0" rIns="0" bIns="0" rtlCol="0">
                <a:spAutoFit/>
              </a:bodyPr>
              <a:lstStyle/>
              <a:p>
                <a14:m>
                  <m:oMath xmlns:m="http://schemas.openxmlformats.org/officeDocument/2006/math">
                    <m:f>
                      <m:fPr>
                        <m:type m:val="skw"/>
                        <m:ctrlPr>
                          <a:rPr lang="en-US" altLang="ja-JP" sz="1400" b="1" i="1" smtClean="0">
                            <a:latin typeface="Cambria Math" panose="02040503050406030204" pitchFamily="18" charset="0"/>
                          </a:rPr>
                        </m:ctrlPr>
                      </m:fPr>
                      <m:num>
                        <m:r>
                          <a:rPr lang="en-US" altLang="ja-JP" sz="1400" b="1" i="1" smtClean="0">
                            <a:latin typeface="Cambria Math" panose="02040503050406030204" pitchFamily="18" charset="0"/>
                          </a:rPr>
                          <m:t>𝟏</m:t>
                        </m:r>
                      </m:num>
                      <m:den>
                        <m:r>
                          <a:rPr lang="en-US" altLang="ja-JP" sz="1400" b="1" i="1" smtClean="0">
                            <a:latin typeface="Cambria Math" panose="02040503050406030204" pitchFamily="18" charset="0"/>
                          </a:rPr>
                          <m:t>𝑵</m:t>
                        </m:r>
                      </m:den>
                    </m:f>
                  </m:oMath>
                </a14:m>
                <a:r>
                  <a:rPr kumimoji="1" lang="ja-JP" altLang="en-US" sz="1400" b="1" dirty="0" smtClean="0"/>
                  <a:t>の重みを</a:t>
                </a:r>
                <a:endParaRPr kumimoji="1" lang="en-US" altLang="ja-JP" sz="1400" b="1" dirty="0" smtClean="0"/>
              </a:p>
              <a:p>
                <a:r>
                  <a:rPr kumimoji="1" lang="ja-JP" altLang="en-US" sz="1400" b="1" dirty="0" smtClean="0"/>
                  <a:t>持った無限大</a:t>
                </a:r>
                <a:endParaRPr kumimoji="1" lang="en-US" altLang="ja-JP" sz="1400" b="1" dirty="0" smtClean="0"/>
              </a:p>
            </p:txBody>
          </p:sp>
        </mc:Choice>
        <mc:Fallback xmlns="">
          <p:sp>
            <p:nvSpPr>
              <p:cNvPr id="68" name="テキスト ボックス 67"/>
              <p:cNvSpPr txBox="1">
                <a:spLocks noRot="1" noChangeAspect="1" noMove="1" noResize="1" noEditPoints="1" noAdjustHandles="1" noChangeArrowheads="1" noChangeShapeType="1" noTextEdit="1"/>
              </p:cNvSpPr>
              <p:nvPr/>
            </p:nvSpPr>
            <p:spPr>
              <a:xfrm>
                <a:off x="6288738" y="842973"/>
                <a:ext cx="1188883" cy="430887"/>
              </a:xfrm>
              <a:prstGeom prst="rect">
                <a:avLst/>
              </a:prstGeom>
              <a:blipFill rotWithShape="0">
                <a:blip r:embed="rId7"/>
                <a:stretch>
                  <a:fillRect l="-21026" t="-76056" b="-71831"/>
                </a:stretch>
              </a:blipFill>
            </p:spPr>
            <p:txBody>
              <a:bodyPr/>
              <a:lstStyle/>
              <a:p>
                <a:r>
                  <a:rPr lang="ja-JP" altLang="en-US">
                    <a:noFill/>
                  </a:rPr>
                  <a:t> </a:t>
                </a:r>
              </a:p>
            </p:txBody>
          </p:sp>
        </mc:Fallback>
      </mc:AlternateContent>
      <p:cxnSp>
        <p:nvCxnSpPr>
          <p:cNvPr id="88" name="直線矢印コネクタ 87"/>
          <p:cNvCxnSpPr/>
          <p:nvPr/>
        </p:nvCxnSpPr>
        <p:spPr>
          <a:xfrm flipV="1">
            <a:off x="8509816" y="6303531"/>
            <a:ext cx="0" cy="144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V="1">
            <a:off x="8616276" y="6244480"/>
            <a:ext cx="0" cy="1473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flipH="1" flipV="1">
            <a:off x="8680600" y="6173553"/>
            <a:ext cx="0" cy="2193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矢印コネクタ 90"/>
          <p:cNvCxnSpPr>
            <a:stCxn id="70" idx="0"/>
          </p:cNvCxnSpPr>
          <p:nvPr/>
        </p:nvCxnSpPr>
        <p:spPr>
          <a:xfrm flipV="1">
            <a:off x="8763596" y="6075891"/>
            <a:ext cx="0" cy="3235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矢印コネクタ 91"/>
          <p:cNvCxnSpPr>
            <a:stCxn id="71" idx="0"/>
          </p:cNvCxnSpPr>
          <p:nvPr/>
        </p:nvCxnSpPr>
        <p:spPr>
          <a:xfrm flipV="1">
            <a:off x="8877896" y="5897931"/>
            <a:ext cx="0" cy="5014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a:stCxn id="72" idx="0"/>
          </p:cNvCxnSpPr>
          <p:nvPr/>
        </p:nvCxnSpPr>
        <p:spPr>
          <a:xfrm flipV="1">
            <a:off x="9004896" y="5662188"/>
            <a:ext cx="0" cy="7372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a:stCxn id="73" idx="0"/>
          </p:cNvCxnSpPr>
          <p:nvPr/>
        </p:nvCxnSpPr>
        <p:spPr>
          <a:xfrm flipV="1">
            <a:off x="9144596" y="5393106"/>
            <a:ext cx="0" cy="1006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a:stCxn id="75" idx="0"/>
          </p:cNvCxnSpPr>
          <p:nvPr/>
        </p:nvCxnSpPr>
        <p:spPr>
          <a:xfrm flipV="1">
            <a:off x="9525596" y="5114846"/>
            <a:ext cx="0" cy="12845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a:stCxn id="74" idx="0"/>
          </p:cNvCxnSpPr>
          <p:nvPr/>
        </p:nvCxnSpPr>
        <p:spPr>
          <a:xfrm flipV="1">
            <a:off x="9296996" y="5178794"/>
            <a:ext cx="0" cy="12206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a:stCxn id="76" idx="0"/>
          </p:cNvCxnSpPr>
          <p:nvPr/>
        </p:nvCxnSpPr>
        <p:spPr>
          <a:xfrm flipV="1">
            <a:off x="9906596" y="5709813"/>
            <a:ext cx="0" cy="6895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テキスト ボックス 99"/>
              <p:cNvSpPr txBox="1"/>
              <p:nvPr/>
            </p:nvSpPr>
            <p:spPr>
              <a:xfrm>
                <a:off x="7542435" y="1649536"/>
                <a:ext cx="320664" cy="267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400" i="1" smtClean="0">
                              <a:solidFill>
                                <a:srgbClr val="00B050"/>
                              </a:solidFill>
                              <a:latin typeface="Cambria Math" panose="02040503050406030204" pitchFamily="18" charset="0"/>
                            </a:rPr>
                          </m:ctrlPr>
                        </m:sSubSupPr>
                        <m:e>
                          <m:r>
                            <a:rPr lang="en-US" altLang="ja-JP" sz="1400" i="1">
                              <a:solidFill>
                                <a:srgbClr val="00B050"/>
                              </a:solidFill>
                              <a:latin typeface="Cambria Math" panose="02040503050406030204" pitchFamily="18" charset="0"/>
                            </a:rPr>
                            <m:t>𝑥</m:t>
                          </m:r>
                        </m:e>
                        <m:sub>
                          <m:r>
                            <a:rPr lang="en-US" altLang="ja-JP" sz="1400" i="1">
                              <a:solidFill>
                                <a:srgbClr val="00B050"/>
                              </a:solidFill>
                              <a:latin typeface="Cambria Math" panose="02040503050406030204" pitchFamily="18" charset="0"/>
                            </a:rPr>
                            <m:t>𝑡</m:t>
                          </m:r>
                        </m:sub>
                        <m:sup>
                          <m:d>
                            <m:dPr>
                              <m:begChr m:val="["/>
                              <m:endChr m:val="]"/>
                              <m:ctrlPr>
                                <a:rPr lang="en-US" altLang="ja-JP" sz="1400" i="1">
                                  <a:solidFill>
                                    <a:srgbClr val="00B050"/>
                                  </a:solidFill>
                                  <a:latin typeface="Cambria Math" panose="02040503050406030204" pitchFamily="18" charset="0"/>
                                </a:rPr>
                              </m:ctrlPr>
                            </m:dPr>
                            <m:e>
                              <m:r>
                                <a:rPr lang="en-US" altLang="ja-JP" sz="1400" b="0" i="1" smtClean="0">
                                  <a:solidFill>
                                    <a:srgbClr val="00B050"/>
                                  </a:solidFill>
                                  <a:latin typeface="Cambria Math" panose="02040503050406030204" pitchFamily="18" charset="0"/>
                                </a:rPr>
                                <m:t>1</m:t>
                              </m:r>
                            </m:e>
                          </m:d>
                        </m:sup>
                      </m:sSubSup>
                    </m:oMath>
                  </m:oMathPara>
                </a14:m>
                <a:endParaRPr kumimoji="1" lang="ja-JP" altLang="en-US" sz="1400" dirty="0">
                  <a:solidFill>
                    <a:srgbClr val="00B050"/>
                  </a:solidFill>
                </a:endParaRPr>
              </a:p>
            </p:txBody>
          </p:sp>
        </mc:Choice>
        <mc:Fallback xmlns="">
          <p:sp>
            <p:nvSpPr>
              <p:cNvPr id="100" name="テキスト ボックス 99"/>
              <p:cNvSpPr txBox="1">
                <a:spLocks noRot="1" noChangeAspect="1" noMove="1" noResize="1" noEditPoints="1" noAdjustHandles="1" noChangeArrowheads="1" noChangeShapeType="1" noTextEdit="1"/>
              </p:cNvSpPr>
              <p:nvPr/>
            </p:nvSpPr>
            <p:spPr>
              <a:xfrm>
                <a:off x="7542435" y="1649536"/>
                <a:ext cx="320664" cy="267124"/>
              </a:xfrm>
              <a:prstGeom prst="rect">
                <a:avLst/>
              </a:prstGeom>
              <a:blipFill rotWithShape="0">
                <a:blip r:embed="rId8"/>
                <a:stretch>
                  <a:fillRect l="-7547" b="-186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1" name="テキスト ボックス 100"/>
              <p:cNvSpPr txBox="1"/>
              <p:nvPr/>
            </p:nvSpPr>
            <p:spPr>
              <a:xfrm>
                <a:off x="7889682" y="1649536"/>
                <a:ext cx="320664" cy="267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400" i="1" smtClean="0">
                              <a:solidFill>
                                <a:srgbClr val="00B050"/>
                              </a:solidFill>
                              <a:latin typeface="Cambria Math" panose="02040503050406030204" pitchFamily="18" charset="0"/>
                            </a:rPr>
                          </m:ctrlPr>
                        </m:sSubSupPr>
                        <m:e>
                          <m:r>
                            <a:rPr lang="en-US" altLang="ja-JP" sz="1400" i="1">
                              <a:solidFill>
                                <a:srgbClr val="00B050"/>
                              </a:solidFill>
                              <a:latin typeface="Cambria Math" panose="02040503050406030204" pitchFamily="18" charset="0"/>
                            </a:rPr>
                            <m:t>𝑥</m:t>
                          </m:r>
                        </m:e>
                        <m:sub>
                          <m:r>
                            <a:rPr lang="en-US" altLang="ja-JP" sz="1400" i="1">
                              <a:solidFill>
                                <a:srgbClr val="00B050"/>
                              </a:solidFill>
                              <a:latin typeface="Cambria Math" panose="02040503050406030204" pitchFamily="18" charset="0"/>
                            </a:rPr>
                            <m:t>𝑡</m:t>
                          </m:r>
                        </m:sub>
                        <m:sup>
                          <m:d>
                            <m:dPr>
                              <m:begChr m:val="["/>
                              <m:endChr m:val="]"/>
                              <m:ctrlPr>
                                <a:rPr lang="en-US" altLang="ja-JP" sz="1400" i="1">
                                  <a:solidFill>
                                    <a:srgbClr val="00B050"/>
                                  </a:solidFill>
                                  <a:latin typeface="Cambria Math" panose="02040503050406030204" pitchFamily="18" charset="0"/>
                                </a:rPr>
                              </m:ctrlPr>
                            </m:dPr>
                            <m:e>
                              <m:r>
                                <a:rPr lang="en-US" altLang="ja-JP" sz="1400" b="0" i="1" smtClean="0">
                                  <a:solidFill>
                                    <a:srgbClr val="00B050"/>
                                  </a:solidFill>
                                  <a:latin typeface="Cambria Math" panose="02040503050406030204" pitchFamily="18" charset="0"/>
                                </a:rPr>
                                <m:t>2</m:t>
                              </m:r>
                            </m:e>
                          </m:d>
                        </m:sup>
                      </m:sSubSup>
                    </m:oMath>
                  </m:oMathPara>
                </a14:m>
                <a:endParaRPr kumimoji="1" lang="ja-JP" altLang="en-US" sz="1400" dirty="0">
                  <a:solidFill>
                    <a:srgbClr val="00B050"/>
                  </a:solidFill>
                </a:endParaRPr>
              </a:p>
            </p:txBody>
          </p:sp>
        </mc:Choice>
        <mc:Fallback xmlns="">
          <p:sp>
            <p:nvSpPr>
              <p:cNvPr id="101" name="テキスト ボックス 100"/>
              <p:cNvSpPr txBox="1">
                <a:spLocks noRot="1" noChangeAspect="1" noMove="1" noResize="1" noEditPoints="1" noAdjustHandles="1" noChangeArrowheads="1" noChangeShapeType="1" noTextEdit="1"/>
              </p:cNvSpPr>
              <p:nvPr/>
            </p:nvSpPr>
            <p:spPr>
              <a:xfrm>
                <a:off x="7889682" y="1649536"/>
                <a:ext cx="320664" cy="267124"/>
              </a:xfrm>
              <a:prstGeom prst="rect">
                <a:avLst/>
              </a:prstGeom>
              <a:blipFill rotWithShape="0">
                <a:blip r:embed="rId9"/>
                <a:stretch>
                  <a:fillRect l="-7547" b="-186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 name="テキスト ボックス 101"/>
              <p:cNvSpPr txBox="1"/>
              <p:nvPr/>
            </p:nvSpPr>
            <p:spPr>
              <a:xfrm>
                <a:off x="8163986" y="1649536"/>
                <a:ext cx="320664" cy="267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400" i="1" smtClean="0">
                              <a:solidFill>
                                <a:srgbClr val="00B050"/>
                              </a:solidFill>
                              <a:latin typeface="Cambria Math" panose="02040503050406030204" pitchFamily="18" charset="0"/>
                            </a:rPr>
                          </m:ctrlPr>
                        </m:sSubSupPr>
                        <m:e>
                          <m:r>
                            <a:rPr lang="en-US" altLang="ja-JP" sz="1400" i="1">
                              <a:solidFill>
                                <a:srgbClr val="00B050"/>
                              </a:solidFill>
                              <a:latin typeface="Cambria Math" panose="02040503050406030204" pitchFamily="18" charset="0"/>
                            </a:rPr>
                            <m:t>𝑥</m:t>
                          </m:r>
                        </m:e>
                        <m:sub>
                          <m:r>
                            <a:rPr lang="en-US" altLang="ja-JP" sz="1400" i="1">
                              <a:solidFill>
                                <a:srgbClr val="00B050"/>
                              </a:solidFill>
                              <a:latin typeface="Cambria Math" panose="02040503050406030204" pitchFamily="18" charset="0"/>
                            </a:rPr>
                            <m:t>𝑡</m:t>
                          </m:r>
                        </m:sub>
                        <m:sup>
                          <m:d>
                            <m:dPr>
                              <m:begChr m:val="["/>
                              <m:endChr m:val="]"/>
                              <m:ctrlPr>
                                <a:rPr lang="en-US" altLang="ja-JP" sz="1400" i="1">
                                  <a:solidFill>
                                    <a:srgbClr val="00B050"/>
                                  </a:solidFill>
                                  <a:latin typeface="Cambria Math" panose="02040503050406030204" pitchFamily="18" charset="0"/>
                                </a:rPr>
                              </m:ctrlPr>
                            </m:dPr>
                            <m:e>
                              <m:r>
                                <a:rPr lang="en-US" altLang="ja-JP" sz="1400" b="0" i="1" smtClean="0">
                                  <a:solidFill>
                                    <a:srgbClr val="00B050"/>
                                  </a:solidFill>
                                  <a:latin typeface="Cambria Math" panose="02040503050406030204" pitchFamily="18" charset="0"/>
                                </a:rPr>
                                <m:t>3</m:t>
                              </m:r>
                            </m:e>
                          </m:d>
                        </m:sup>
                      </m:sSubSup>
                    </m:oMath>
                  </m:oMathPara>
                </a14:m>
                <a:endParaRPr kumimoji="1" lang="ja-JP" altLang="en-US" sz="1400" dirty="0">
                  <a:solidFill>
                    <a:srgbClr val="00B050"/>
                  </a:solidFill>
                </a:endParaRPr>
              </a:p>
            </p:txBody>
          </p:sp>
        </mc:Choice>
        <mc:Fallback xmlns="">
          <p:sp>
            <p:nvSpPr>
              <p:cNvPr id="102" name="テキスト ボックス 101"/>
              <p:cNvSpPr txBox="1">
                <a:spLocks noRot="1" noChangeAspect="1" noMove="1" noResize="1" noEditPoints="1" noAdjustHandles="1" noChangeArrowheads="1" noChangeShapeType="1" noTextEdit="1"/>
              </p:cNvSpPr>
              <p:nvPr/>
            </p:nvSpPr>
            <p:spPr>
              <a:xfrm>
                <a:off x="8163986" y="1649536"/>
                <a:ext cx="320664" cy="267124"/>
              </a:xfrm>
              <a:prstGeom prst="rect">
                <a:avLst/>
              </a:prstGeom>
              <a:blipFill rotWithShape="0">
                <a:blip r:embed="rId10"/>
                <a:stretch>
                  <a:fillRect l="-7547" b="-186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テキスト ボックス 102"/>
              <p:cNvSpPr txBox="1"/>
              <p:nvPr/>
            </p:nvSpPr>
            <p:spPr>
              <a:xfrm>
                <a:off x="9417688" y="1649536"/>
                <a:ext cx="517706" cy="267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400" i="1" smtClean="0">
                              <a:solidFill>
                                <a:srgbClr val="00B050"/>
                              </a:solidFill>
                              <a:latin typeface="Cambria Math" panose="02040503050406030204" pitchFamily="18" charset="0"/>
                            </a:rPr>
                          </m:ctrlPr>
                        </m:sSubSupPr>
                        <m:e>
                          <m:r>
                            <a:rPr lang="en-US" altLang="ja-JP" sz="1400" i="1">
                              <a:solidFill>
                                <a:srgbClr val="00B050"/>
                              </a:solidFill>
                              <a:latin typeface="Cambria Math" panose="02040503050406030204" pitchFamily="18" charset="0"/>
                            </a:rPr>
                            <m:t>𝑥</m:t>
                          </m:r>
                        </m:e>
                        <m:sub>
                          <m:r>
                            <a:rPr lang="en-US" altLang="ja-JP" sz="1400" i="1">
                              <a:solidFill>
                                <a:srgbClr val="00B050"/>
                              </a:solidFill>
                              <a:latin typeface="Cambria Math" panose="02040503050406030204" pitchFamily="18" charset="0"/>
                            </a:rPr>
                            <m:t>𝑡</m:t>
                          </m:r>
                        </m:sub>
                        <m:sup>
                          <m:d>
                            <m:dPr>
                              <m:begChr m:val="["/>
                              <m:endChr m:val="]"/>
                              <m:ctrlPr>
                                <a:rPr lang="en-US" altLang="ja-JP" sz="1400" i="1">
                                  <a:solidFill>
                                    <a:srgbClr val="00B050"/>
                                  </a:solidFill>
                                  <a:latin typeface="Cambria Math" panose="02040503050406030204" pitchFamily="18" charset="0"/>
                                </a:rPr>
                              </m:ctrlPr>
                            </m:dPr>
                            <m:e>
                              <m:r>
                                <a:rPr lang="en-US" altLang="ja-JP" sz="1400" b="0" i="1" smtClean="0">
                                  <a:solidFill>
                                    <a:srgbClr val="00B050"/>
                                  </a:solidFill>
                                  <a:latin typeface="Cambria Math" panose="02040503050406030204" pitchFamily="18" charset="0"/>
                                </a:rPr>
                                <m:t>𝑁</m:t>
                              </m:r>
                              <m:r>
                                <a:rPr lang="en-US" altLang="ja-JP" sz="1400" b="0" i="1" smtClean="0">
                                  <a:solidFill>
                                    <a:srgbClr val="00B050"/>
                                  </a:solidFill>
                                  <a:latin typeface="Cambria Math" panose="02040503050406030204" pitchFamily="18" charset="0"/>
                                </a:rPr>
                                <m:t>−1</m:t>
                              </m:r>
                            </m:e>
                          </m:d>
                        </m:sup>
                      </m:sSubSup>
                    </m:oMath>
                  </m:oMathPara>
                </a14:m>
                <a:endParaRPr kumimoji="1" lang="ja-JP" altLang="en-US" sz="1400" dirty="0">
                  <a:solidFill>
                    <a:srgbClr val="00B050"/>
                  </a:solidFill>
                </a:endParaRPr>
              </a:p>
            </p:txBody>
          </p:sp>
        </mc:Choice>
        <mc:Fallback xmlns="">
          <p:sp>
            <p:nvSpPr>
              <p:cNvPr id="103" name="テキスト ボックス 102"/>
              <p:cNvSpPr txBox="1">
                <a:spLocks noRot="1" noChangeAspect="1" noMove="1" noResize="1" noEditPoints="1" noAdjustHandles="1" noChangeArrowheads="1" noChangeShapeType="1" noTextEdit="1"/>
              </p:cNvSpPr>
              <p:nvPr/>
            </p:nvSpPr>
            <p:spPr>
              <a:xfrm>
                <a:off x="9417688" y="1649536"/>
                <a:ext cx="517706" cy="267124"/>
              </a:xfrm>
              <a:prstGeom prst="rect">
                <a:avLst/>
              </a:prstGeom>
              <a:blipFill rotWithShape="0">
                <a:blip r:embed="rId11"/>
                <a:stretch>
                  <a:fillRect l="-4706" b="-186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p:cNvSpPr txBox="1"/>
              <p:nvPr/>
            </p:nvSpPr>
            <p:spPr>
              <a:xfrm>
                <a:off x="9932471" y="1649536"/>
                <a:ext cx="347788" cy="267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400" i="1" smtClean="0">
                              <a:solidFill>
                                <a:srgbClr val="00B050"/>
                              </a:solidFill>
                              <a:latin typeface="Cambria Math" panose="02040503050406030204" pitchFamily="18" charset="0"/>
                            </a:rPr>
                          </m:ctrlPr>
                        </m:sSubSupPr>
                        <m:e>
                          <m:r>
                            <a:rPr lang="en-US" altLang="ja-JP" sz="1400" i="1">
                              <a:solidFill>
                                <a:srgbClr val="00B050"/>
                              </a:solidFill>
                              <a:latin typeface="Cambria Math" panose="02040503050406030204" pitchFamily="18" charset="0"/>
                            </a:rPr>
                            <m:t>𝑥</m:t>
                          </m:r>
                        </m:e>
                        <m:sub>
                          <m:r>
                            <a:rPr lang="en-US" altLang="ja-JP" sz="1400" i="1">
                              <a:solidFill>
                                <a:srgbClr val="00B050"/>
                              </a:solidFill>
                              <a:latin typeface="Cambria Math" panose="02040503050406030204" pitchFamily="18" charset="0"/>
                            </a:rPr>
                            <m:t>𝑡</m:t>
                          </m:r>
                        </m:sub>
                        <m:sup>
                          <m:d>
                            <m:dPr>
                              <m:begChr m:val="["/>
                              <m:endChr m:val="]"/>
                              <m:ctrlPr>
                                <a:rPr lang="en-US" altLang="ja-JP" sz="1400" i="1">
                                  <a:solidFill>
                                    <a:srgbClr val="00B050"/>
                                  </a:solidFill>
                                  <a:latin typeface="Cambria Math" panose="02040503050406030204" pitchFamily="18" charset="0"/>
                                </a:rPr>
                              </m:ctrlPr>
                            </m:dPr>
                            <m:e>
                              <m:r>
                                <a:rPr lang="en-US" altLang="ja-JP" sz="1400" b="0" i="1" smtClean="0">
                                  <a:solidFill>
                                    <a:srgbClr val="00B050"/>
                                  </a:solidFill>
                                  <a:latin typeface="Cambria Math" panose="02040503050406030204" pitchFamily="18" charset="0"/>
                                </a:rPr>
                                <m:t>𝑁</m:t>
                              </m:r>
                            </m:e>
                          </m:d>
                        </m:sup>
                      </m:sSubSup>
                    </m:oMath>
                  </m:oMathPara>
                </a14:m>
                <a:endParaRPr kumimoji="1" lang="ja-JP" altLang="en-US" sz="1400" dirty="0">
                  <a:solidFill>
                    <a:srgbClr val="00B050"/>
                  </a:solidFill>
                </a:endParaRPr>
              </a:p>
            </p:txBody>
          </p:sp>
        </mc:Choice>
        <mc:Fallback xmlns="">
          <p:sp>
            <p:nvSpPr>
              <p:cNvPr id="104" name="テキスト ボックス 103"/>
              <p:cNvSpPr txBox="1">
                <a:spLocks noRot="1" noChangeAspect="1" noMove="1" noResize="1" noEditPoints="1" noAdjustHandles="1" noChangeArrowheads="1" noChangeShapeType="1" noTextEdit="1"/>
              </p:cNvSpPr>
              <p:nvPr/>
            </p:nvSpPr>
            <p:spPr>
              <a:xfrm>
                <a:off x="9932471" y="1649536"/>
                <a:ext cx="347788" cy="267124"/>
              </a:xfrm>
              <a:prstGeom prst="rect">
                <a:avLst/>
              </a:prstGeom>
              <a:blipFill rotWithShape="0">
                <a:blip r:embed="rId12"/>
                <a:stretch>
                  <a:fillRect l="-5263" b="-18605"/>
                </a:stretch>
              </a:blipFill>
            </p:spPr>
            <p:txBody>
              <a:bodyPr/>
              <a:lstStyle/>
              <a:p>
                <a:r>
                  <a:rPr lang="ja-JP" altLang="en-US">
                    <a:noFill/>
                  </a:rPr>
                  <a:t> </a:t>
                </a:r>
              </a:p>
            </p:txBody>
          </p:sp>
        </mc:Fallback>
      </mc:AlternateContent>
      <p:sp>
        <p:nvSpPr>
          <p:cNvPr id="105" name="テキスト ボックス 104"/>
          <p:cNvSpPr txBox="1"/>
          <p:nvPr/>
        </p:nvSpPr>
        <p:spPr>
          <a:xfrm>
            <a:off x="8467714" y="1627681"/>
            <a:ext cx="295300" cy="307777"/>
          </a:xfrm>
          <a:prstGeom prst="rect">
            <a:avLst/>
          </a:prstGeom>
          <a:noFill/>
        </p:spPr>
        <p:txBody>
          <a:bodyPr wrap="square" rtlCol="0">
            <a:spAutoFit/>
          </a:bodyPr>
          <a:lstStyle/>
          <a:p>
            <a:r>
              <a:rPr lang="en-US" altLang="ja-JP" sz="1400" dirty="0">
                <a:solidFill>
                  <a:srgbClr val="00B050"/>
                </a:solidFill>
              </a:rPr>
              <a:t>…</a:t>
            </a:r>
            <a:endParaRPr kumimoji="1" lang="ja-JP" altLang="en-US" sz="1400" dirty="0">
              <a:solidFill>
                <a:srgbClr val="00B050"/>
              </a:solidFill>
            </a:endParaRPr>
          </a:p>
        </p:txBody>
      </p:sp>
      <p:sp>
        <p:nvSpPr>
          <p:cNvPr id="106" name="テキスト ボックス 105"/>
          <p:cNvSpPr txBox="1"/>
          <p:nvPr/>
        </p:nvSpPr>
        <p:spPr>
          <a:xfrm>
            <a:off x="9117217" y="1626459"/>
            <a:ext cx="295300" cy="307777"/>
          </a:xfrm>
          <a:prstGeom prst="rect">
            <a:avLst/>
          </a:prstGeom>
          <a:noFill/>
        </p:spPr>
        <p:txBody>
          <a:bodyPr wrap="square" rtlCol="0">
            <a:spAutoFit/>
          </a:bodyPr>
          <a:lstStyle/>
          <a:p>
            <a:r>
              <a:rPr lang="en-US" altLang="ja-JP" sz="1400" dirty="0">
                <a:solidFill>
                  <a:srgbClr val="00B050"/>
                </a:solidFill>
              </a:rPr>
              <a:t>…</a:t>
            </a:r>
            <a:endParaRPr kumimoji="1" lang="ja-JP" altLang="en-US" sz="1400" dirty="0">
              <a:solidFill>
                <a:srgbClr val="00B050"/>
              </a:solidFill>
            </a:endParaRPr>
          </a:p>
        </p:txBody>
      </p:sp>
      <mc:AlternateContent xmlns:mc="http://schemas.openxmlformats.org/markup-compatibility/2006" xmlns:a14="http://schemas.microsoft.com/office/drawing/2010/main">
        <mc:Choice Requires="a14">
          <p:sp>
            <p:nvSpPr>
              <p:cNvPr id="107" name="テキスト ボックス 106"/>
              <p:cNvSpPr txBox="1"/>
              <p:nvPr/>
            </p:nvSpPr>
            <p:spPr>
              <a:xfrm>
                <a:off x="8830686" y="1661480"/>
                <a:ext cx="327717" cy="267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400" i="1" smtClean="0">
                              <a:solidFill>
                                <a:srgbClr val="00B050"/>
                              </a:solidFill>
                              <a:latin typeface="Cambria Math" panose="02040503050406030204" pitchFamily="18" charset="0"/>
                            </a:rPr>
                          </m:ctrlPr>
                        </m:sSubSupPr>
                        <m:e>
                          <m:r>
                            <a:rPr lang="en-US" altLang="ja-JP" sz="1400" i="1">
                              <a:solidFill>
                                <a:srgbClr val="00B050"/>
                              </a:solidFill>
                              <a:latin typeface="Cambria Math" panose="02040503050406030204" pitchFamily="18" charset="0"/>
                            </a:rPr>
                            <m:t>𝑥</m:t>
                          </m:r>
                        </m:e>
                        <m:sub>
                          <m:r>
                            <a:rPr lang="en-US" altLang="ja-JP" sz="1400" i="1">
                              <a:solidFill>
                                <a:srgbClr val="00B050"/>
                              </a:solidFill>
                              <a:latin typeface="Cambria Math" panose="02040503050406030204" pitchFamily="18" charset="0"/>
                            </a:rPr>
                            <m:t>𝑡</m:t>
                          </m:r>
                        </m:sub>
                        <m:sup>
                          <m:d>
                            <m:dPr>
                              <m:begChr m:val="["/>
                              <m:endChr m:val="]"/>
                              <m:ctrlPr>
                                <a:rPr lang="en-US" altLang="ja-JP" sz="1400" i="1">
                                  <a:solidFill>
                                    <a:srgbClr val="00B050"/>
                                  </a:solidFill>
                                  <a:latin typeface="Cambria Math" panose="02040503050406030204" pitchFamily="18" charset="0"/>
                                </a:rPr>
                              </m:ctrlPr>
                            </m:dPr>
                            <m:e>
                              <m:r>
                                <a:rPr lang="en-US" altLang="ja-JP" sz="1400" b="0" i="1" smtClean="0">
                                  <a:solidFill>
                                    <a:srgbClr val="00B050"/>
                                  </a:solidFill>
                                  <a:latin typeface="Cambria Math" panose="02040503050406030204" pitchFamily="18" charset="0"/>
                                </a:rPr>
                                <m:t>𝑘</m:t>
                              </m:r>
                            </m:e>
                          </m:d>
                        </m:sup>
                      </m:sSubSup>
                    </m:oMath>
                  </m:oMathPara>
                </a14:m>
                <a:endParaRPr kumimoji="1" lang="ja-JP" altLang="en-US" sz="1400" dirty="0">
                  <a:solidFill>
                    <a:srgbClr val="00B050"/>
                  </a:solidFill>
                </a:endParaRPr>
              </a:p>
            </p:txBody>
          </p:sp>
        </mc:Choice>
        <mc:Fallback xmlns="">
          <p:sp>
            <p:nvSpPr>
              <p:cNvPr id="107" name="テキスト ボックス 106"/>
              <p:cNvSpPr txBox="1">
                <a:spLocks noRot="1" noChangeAspect="1" noMove="1" noResize="1" noEditPoints="1" noAdjustHandles="1" noChangeArrowheads="1" noChangeShapeType="1" noTextEdit="1"/>
              </p:cNvSpPr>
              <p:nvPr/>
            </p:nvSpPr>
            <p:spPr>
              <a:xfrm>
                <a:off x="8830686" y="1661480"/>
                <a:ext cx="327717" cy="267124"/>
              </a:xfrm>
              <a:prstGeom prst="rect">
                <a:avLst/>
              </a:prstGeom>
              <a:blipFill rotWithShape="0">
                <a:blip r:embed="rId13"/>
                <a:stretch>
                  <a:fillRect l="-9434" b="-186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8" name="テキスト ボックス 107"/>
              <p:cNvSpPr txBox="1"/>
              <p:nvPr/>
            </p:nvSpPr>
            <p:spPr>
              <a:xfrm>
                <a:off x="7458102" y="6583211"/>
                <a:ext cx="320664" cy="267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400" i="1" smtClean="0">
                              <a:solidFill>
                                <a:srgbClr val="00B050"/>
                              </a:solidFill>
                              <a:latin typeface="Cambria Math" panose="02040503050406030204" pitchFamily="18" charset="0"/>
                            </a:rPr>
                          </m:ctrlPr>
                        </m:sSubSupPr>
                        <m:e>
                          <m:r>
                            <a:rPr lang="en-US" altLang="ja-JP" sz="1400" i="1">
                              <a:solidFill>
                                <a:srgbClr val="00B050"/>
                              </a:solidFill>
                              <a:latin typeface="Cambria Math" panose="02040503050406030204" pitchFamily="18" charset="0"/>
                            </a:rPr>
                            <m:t>𝑥</m:t>
                          </m:r>
                        </m:e>
                        <m:sub>
                          <m:r>
                            <a:rPr lang="en-US" altLang="ja-JP" sz="1400" i="1">
                              <a:solidFill>
                                <a:srgbClr val="00B050"/>
                              </a:solidFill>
                              <a:latin typeface="Cambria Math" panose="02040503050406030204" pitchFamily="18" charset="0"/>
                            </a:rPr>
                            <m:t>𝑡</m:t>
                          </m:r>
                        </m:sub>
                        <m:sup>
                          <m:d>
                            <m:dPr>
                              <m:begChr m:val="["/>
                              <m:endChr m:val="]"/>
                              <m:ctrlPr>
                                <a:rPr lang="en-US" altLang="ja-JP" sz="1400" i="1">
                                  <a:solidFill>
                                    <a:srgbClr val="00B050"/>
                                  </a:solidFill>
                                  <a:latin typeface="Cambria Math" panose="02040503050406030204" pitchFamily="18" charset="0"/>
                                </a:rPr>
                              </m:ctrlPr>
                            </m:dPr>
                            <m:e>
                              <m:r>
                                <a:rPr lang="en-US" altLang="ja-JP" sz="1400" b="0" i="1" smtClean="0">
                                  <a:solidFill>
                                    <a:srgbClr val="00B050"/>
                                  </a:solidFill>
                                  <a:latin typeface="Cambria Math" panose="02040503050406030204" pitchFamily="18" charset="0"/>
                                </a:rPr>
                                <m:t>1</m:t>
                              </m:r>
                            </m:e>
                          </m:d>
                        </m:sup>
                      </m:sSubSup>
                    </m:oMath>
                  </m:oMathPara>
                </a14:m>
                <a:endParaRPr kumimoji="1" lang="ja-JP" altLang="en-US" sz="1400" dirty="0">
                  <a:solidFill>
                    <a:srgbClr val="00B050"/>
                  </a:solidFill>
                </a:endParaRPr>
              </a:p>
            </p:txBody>
          </p:sp>
        </mc:Choice>
        <mc:Fallback xmlns="">
          <p:sp>
            <p:nvSpPr>
              <p:cNvPr id="108" name="テキスト ボックス 107"/>
              <p:cNvSpPr txBox="1">
                <a:spLocks noRot="1" noChangeAspect="1" noMove="1" noResize="1" noEditPoints="1" noAdjustHandles="1" noChangeArrowheads="1" noChangeShapeType="1" noTextEdit="1"/>
              </p:cNvSpPr>
              <p:nvPr/>
            </p:nvSpPr>
            <p:spPr>
              <a:xfrm>
                <a:off x="7458102" y="6583211"/>
                <a:ext cx="320664" cy="267124"/>
              </a:xfrm>
              <a:prstGeom prst="rect">
                <a:avLst/>
              </a:prstGeom>
              <a:blipFill rotWithShape="0">
                <a:blip r:embed="rId14"/>
                <a:stretch>
                  <a:fillRect l="-7547" b="-15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2" name="テキスト ボックス 111"/>
              <p:cNvSpPr txBox="1"/>
              <p:nvPr/>
            </p:nvSpPr>
            <p:spPr>
              <a:xfrm>
                <a:off x="9848138" y="6583211"/>
                <a:ext cx="347788" cy="267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400" i="1" smtClean="0">
                              <a:solidFill>
                                <a:srgbClr val="00B050"/>
                              </a:solidFill>
                              <a:latin typeface="Cambria Math" panose="02040503050406030204" pitchFamily="18" charset="0"/>
                            </a:rPr>
                          </m:ctrlPr>
                        </m:sSubSupPr>
                        <m:e>
                          <m:r>
                            <a:rPr lang="en-US" altLang="ja-JP" sz="1400" i="1">
                              <a:solidFill>
                                <a:srgbClr val="00B050"/>
                              </a:solidFill>
                              <a:latin typeface="Cambria Math" panose="02040503050406030204" pitchFamily="18" charset="0"/>
                            </a:rPr>
                            <m:t>𝑥</m:t>
                          </m:r>
                        </m:e>
                        <m:sub>
                          <m:r>
                            <a:rPr lang="en-US" altLang="ja-JP" sz="1400" i="1">
                              <a:solidFill>
                                <a:srgbClr val="00B050"/>
                              </a:solidFill>
                              <a:latin typeface="Cambria Math" panose="02040503050406030204" pitchFamily="18" charset="0"/>
                            </a:rPr>
                            <m:t>𝑡</m:t>
                          </m:r>
                        </m:sub>
                        <m:sup>
                          <m:d>
                            <m:dPr>
                              <m:begChr m:val="["/>
                              <m:endChr m:val="]"/>
                              <m:ctrlPr>
                                <a:rPr lang="en-US" altLang="ja-JP" sz="1400" i="1">
                                  <a:solidFill>
                                    <a:srgbClr val="00B050"/>
                                  </a:solidFill>
                                  <a:latin typeface="Cambria Math" panose="02040503050406030204" pitchFamily="18" charset="0"/>
                                </a:rPr>
                              </m:ctrlPr>
                            </m:dPr>
                            <m:e>
                              <m:r>
                                <a:rPr lang="en-US" altLang="ja-JP" sz="1400" b="0" i="1" smtClean="0">
                                  <a:solidFill>
                                    <a:srgbClr val="00B050"/>
                                  </a:solidFill>
                                  <a:latin typeface="Cambria Math" panose="02040503050406030204" pitchFamily="18" charset="0"/>
                                </a:rPr>
                                <m:t>𝑁</m:t>
                              </m:r>
                            </m:e>
                          </m:d>
                        </m:sup>
                      </m:sSubSup>
                    </m:oMath>
                  </m:oMathPara>
                </a14:m>
                <a:endParaRPr kumimoji="1" lang="ja-JP" altLang="en-US" sz="1400" dirty="0">
                  <a:solidFill>
                    <a:srgbClr val="00B050"/>
                  </a:solidFill>
                </a:endParaRPr>
              </a:p>
            </p:txBody>
          </p:sp>
        </mc:Choice>
        <mc:Fallback xmlns="">
          <p:sp>
            <p:nvSpPr>
              <p:cNvPr id="112" name="テキスト ボックス 111"/>
              <p:cNvSpPr txBox="1">
                <a:spLocks noRot="1" noChangeAspect="1" noMove="1" noResize="1" noEditPoints="1" noAdjustHandles="1" noChangeArrowheads="1" noChangeShapeType="1" noTextEdit="1"/>
              </p:cNvSpPr>
              <p:nvPr/>
            </p:nvSpPr>
            <p:spPr>
              <a:xfrm>
                <a:off x="9848138" y="6583211"/>
                <a:ext cx="347788" cy="267124"/>
              </a:xfrm>
              <a:prstGeom prst="rect">
                <a:avLst/>
              </a:prstGeom>
              <a:blipFill rotWithShape="0">
                <a:blip r:embed="rId15"/>
                <a:stretch>
                  <a:fillRect l="-7018" b="-15909"/>
                </a:stretch>
              </a:blipFill>
            </p:spPr>
            <p:txBody>
              <a:bodyPr/>
              <a:lstStyle/>
              <a:p>
                <a:r>
                  <a:rPr lang="ja-JP" altLang="en-US">
                    <a:noFill/>
                  </a:rPr>
                  <a:t> </a:t>
                </a:r>
              </a:p>
            </p:txBody>
          </p:sp>
        </mc:Fallback>
      </mc:AlternateContent>
      <p:sp>
        <p:nvSpPr>
          <p:cNvPr id="113" name="テキスト ボックス 112"/>
          <p:cNvSpPr txBox="1"/>
          <p:nvPr/>
        </p:nvSpPr>
        <p:spPr>
          <a:xfrm>
            <a:off x="7975433" y="6560134"/>
            <a:ext cx="295300" cy="307777"/>
          </a:xfrm>
          <a:prstGeom prst="rect">
            <a:avLst/>
          </a:prstGeom>
          <a:noFill/>
        </p:spPr>
        <p:txBody>
          <a:bodyPr wrap="square" rtlCol="0">
            <a:spAutoFit/>
          </a:bodyPr>
          <a:lstStyle/>
          <a:p>
            <a:r>
              <a:rPr lang="en-US" altLang="ja-JP" sz="1400" dirty="0">
                <a:solidFill>
                  <a:srgbClr val="00B050"/>
                </a:solidFill>
              </a:rPr>
              <a:t>…</a:t>
            </a:r>
            <a:endParaRPr kumimoji="1" lang="ja-JP" altLang="en-US" sz="1400" dirty="0">
              <a:solidFill>
                <a:srgbClr val="00B050"/>
              </a:solidFill>
            </a:endParaRPr>
          </a:p>
        </p:txBody>
      </p:sp>
      <p:sp>
        <p:nvSpPr>
          <p:cNvPr id="114" name="テキスト ボックス 113"/>
          <p:cNvSpPr txBox="1"/>
          <p:nvPr/>
        </p:nvSpPr>
        <p:spPr>
          <a:xfrm>
            <a:off x="9334966" y="6560134"/>
            <a:ext cx="295300" cy="307777"/>
          </a:xfrm>
          <a:prstGeom prst="rect">
            <a:avLst/>
          </a:prstGeom>
          <a:noFill/>
        </p:spPr>
        <p:txBody>
          <a:bodyPr wrap="square" rtlCol="0">
            <a:spAutoFit/>
          </a:bodyPr>
          <a:lstStyle/>
          <a:p>
            <a:r>
              <a:rPr lang="en-US" altLang="ja-JP" sz="1400" dirty="0">
                <a:solidFill>
                  <a:srgbClr val="00B050"/>
                </a:solidFill>
              </a:rPr>
              <a:t>…</a:t>
            </a:r>
            <a:endParaRPr kumimoji="1" lang="ja-JP" altLang="en-US" sz="1400" dirty="0">
              <a:solidFill>
                <a:srgbClr val="00B050"/>
              </a:solidFill>
            </a:endParaRPr>
          </a:p>
        </p:txBody>
      </p:sp>
      <mc:AlternateContent xmlns:mc="http://schemas.openxmlformats.org/markup-compatibility/2006" xmlns:a14="http://schemas.microsoft.com/office/drawing/2010/main">
        <mc:Choice Requires="a14">
          <p:sp>
            <p:nvSpPr>
              <p:cNvPr id="115" name="テキスト ボックス 114"/>
              <p:cNvSpPr txBox="1"/>
              <p:nvPr/>
            </p:nvSpPr>
            <p:spPr>
              <a:xfrm>
                <a:off x="8746353" y="6595155"/>
                <a:ext cx="327717" cy="267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400" i="1" smtClean="0">
                              <a:solidFill>
                                <a:srgbClr val="00B050"/>
                              </a:solidFill>
                              <a:latin typeface="Cambria Math" panose="02040503050406030204" pitchFamily="18" charset="0"/>
                            </a:rPr>
                          </m:ctrlPr>
                        </m:sSubSupPr>
                        <m:e>
                          <m:r>
                            <a:rPr lang="en-US" altLang="ja-JP" sz="1400" i="1">
                              <a:solidFill>
                                <a:srgbClr val="00B050"/>
                              </a:solidFill>
                              <a:latin typeface="Cambria Math" panose="02040503050406030204" pitchFamily="18" charset="0"/>
                            </a:rPr>
                            <m:t>𝑥</m:t>
                          </m:r>
                        </m:e>
                        <m:sub>
                          <m:r>
                            <a:rPr lang="en-US" altLang="ja-JP" sz="1400" i="1">
                              <a:solidFill>
                                <a:srgbClr val="00B050"/>
                              </a:solidFill>
                              <a:latin typeface="Cambria Math" panose="02040503050406030204" pitchFamily="18" charset="0"/>
                            </a:rPr>
                            <m:t>𝑡</m:t>
                          </m:r>
                        </m:sub>
                        <m:sup>
                          <m:d>
                            <m:dPr>
                              <m:begChr m:val="["/>
                              <m:endChr m:val="]"/>
                              <m:ctrlPr>
                                <a:rPr lang="en-US" altLang="ja-JP" sz="1400" i="1">
                                  <a:solidFill>
                                    <a:srgbClr val="00B050"/>
                                  </a:solidFill>
                                  <a:latin typeface="Cambria Math" panose="02040503050406030204" pitchFamily="18" charset="0"/>
                                </a:rPr>
                              </m:ctrlPr>
                            </m:dPr>
                            <m:e>
                              <m:r>
                                <a:rPr lang="en-US" altLang="ja-JP" sz="1400" b="0" i="1" smtClean="0">
                                  <a:solidFill>
                                    <a:srgbClr val="00B050"/>
                                  </a:solidFill>
                                  <a:latin typeface="Cambria Math" panose="02040503050406030204" pitchFamily="18" charset="0"/>
                                </a:rPr>
                                <m:t>𝑘</m:t>
                              </m:r>
                            </m:e>
                          </m:d>
                        </m:sup>
                      </m:sSubSup>
                    </m:oMath>
                  </m:oMathPara>
                </a14:m>
                <a:endParaRPr kumimoji="1" lang="ja-JP" altLang="en-US" sz="1400" dirty="0">
                  <a:solidFill>
                    <a:srgbClr val="00B050"/>
                  </a:solidFill>
                </a:endParaRPr>
              </a:p>
            </p:txBody>
          </p:sp>
        </mc:Choice>
        <mc:Fallback xmlns="">
          <p:sp>
            <p:nvSpPr>
              <p:cNvPr id="115" name="テキスト ボックス 114"/>
              <p:cNvSpPr txBox="1">
                <a:spLocks noRot="1" noChangeAspect="1" noMove="1" noResize="1" noEditPoints="1" noAdjustHandles="1" noChangeArrowheads="1" noChangeShapeType="1" noTextEdit="1"/>
              </p:cNvSpPr>
              <p:nvPr/>
            </p:nvSpPr>
            <p:spPr>
              <a:xfrm>
                <a:off x="8746353" y="6595155"/>
                <a:ext cx="327717" cy="267124"/>
              </a:xfrm>
              <a:prstGeom prst="rect">
                <a:avLst/>
              </a:prstGeom>
              <a:blipFill rotWithShape="0">
                <a:blip r:embed="rId16"/>
                <a:stretch>
                  <a:fillRect l="-9259" b="-15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5" name="テキスト ボックス 154"/>
              <p:cNvSpPr txBox="1"/>
              <p:nvPr/>
            </p:nvSpPr>
            <p:spPr>
              <a:xfrm>
                <a:off x="7485616" y="6153585"/>
                <a:ext cx="302199" cy="209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100" i="1">
                              <a:solidFill>
                                <a:srgbClr val="FF0000"/>
                              </a:solidFill>
                              <a:latin typeface="Cambria Math" panose="02040503050406030204" pitchFamily="18" charset="0"/>
                            </a:rPr>
                          </m:ctrlPr>
                        </m:sSubSupPr>
                        <m:e>
                          <m:r>
                            <a:rPr lang="ja-JP" altLang="en-US" sz="1400" i="1">
                              <a:solidFill>
                                <a:srgbClr val="FF0000"/>
                              </a:solidFill>
                              <a:latin typeface="Cambria Math" panose="02040503050406030204" pitchFamily="18" charset="0"/>
                            </a:rPr>
                            <m:t>𝜔</m:t>
                          </m:r>
                        </m:e>
                        <m:sub>
                          <m:r>
                            <a:rPr lang="en-US" altLang="ja-JP" sz="1100" i="1">
                              <a:solidFill>
                                <a:srgbClr val="FF0000"/>
                              </a:solidFill>
                              <a:latin typeface="Cambria Math" panose="02040503050406030204" pitchFamily="18" charset="0"/>
                            </a:rPr>
                            <m:t>𝑡</m:t>
                          </m:r>
                        </m:sub>
                        <m:sup>
                          <m:d>
                            <m:dPr>
                              <m:begChr m:val="["/>
                              <m:endChr m:val="]"/>
                              <m:ctrlPr>
                                <a:rPr lang="en-US" altLang="ja-JP" sz="1100" i="1">
                                  <a:solidFill>
                                    <a:srgbClr val="FF0000"/>
                                  </a:solidFill>
                                  <a:latin typeface="Cambria Math" panose="02040503050406030204" pitchFamily="18" charset="0"/>
                                </a:rPr>
                              </m:ctrlPr>
                            </m:dPr>
                            <m:e>
                              <m:r>
                                <a:rPr lang="en-US" altLang="ja-JP" sz="1100" i="1">
                                  <a:solidFill>
                                    <a:srgbClr val="FF0000"/>
                                  </a:solidFill>
                                  <a:latin typeface="Cambria Math" panose="02040503050406030204" pitchFamily="18" charset="0"/>
                                </a:rPr>
                                <m:t>1</m:t>
                              </m:r>
                            </m:e>
                          </m:d>
                        </m:sup>
                      </m:sSubSup>
                    </m:oMath>
                  </m:oMathPara>
                </a14:m>
                <a:endParaRPr lang="ja-JP" altLang="en-US" sz="1400" dirty="0">
                  <a:solidFill>
                    <a:srgbClr val="FF0000"/>
                  </a:solidFill>
                </a:endParaRPr>
              </a:p>
            </p:txBody>
          </p:sp>
        </mc:Choice>
        <mc:Fallback xmlns="">
          <p:sp>
            <p:nvSpPr>
              <p:cNvPr id="155" name="テキスト ボックス 154"/>
              <p:cNvSpPr txBox="1">
                <a:spLocks noRot="1" noChangeAspect="1" noMove="1" noResize="1" noEditPoints="1" noAdjustHandles="1" noChangeArrowheads="1" noChangeShapeType="1" noTextEdit="1"/>
              </p:cNvSpPr>
              <p:nvPr/>
            </p:nvSpPr>
            <p:spPr>
              <a:xfrm>
                <a:off x="7485616" y="6153585"/>
                <a:ext cx="302199" cy="209866"/>
              </a:xfrm>
              <a:prstGeom prst="rect">
                <a:avLst/>
              </a:prstGeom>
              <a:blipFill rotWithShape="0">
                <a:blip r:embed="rId17"/>
                <a:stretch>
                  <a:fillRect l="-10000" b="-142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6" name="テキスト ボックス 155"/>
              <p:cNvSpPr txBox="1"/>
              <p:nvPr/>
            </p:nvSpPr>
            <p:spPr>
              <a:xfrm>
                <a:off x="7940961" y="6153585"/>
                <a:ext cx="302198" cy="209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100" i="1" smtClean="0">
                              <a:solidFill>
                                <a:srgbClr val="FF0000"/>
                              </a:solidFill>
                              <a:latin typeface="Cambria Math" panose="02040503050406030204" pitchFamily="18" charset="0"/>
                            </a:rPr>
                          </m:ctrlPr>
                        </m:sSubSupPr>
                        <m:e>
                          <m:r>
                            <a:rPr lang="ja-JP" altLang="en-US" sz="1400" i="1">
                              <a:solidFill>
                                <a:srgbClr val="FF0000"/>
                              </a:solidFill>
                              <a:latin typeface="Cambria Math" panose="02040503050406030204" pitchFamily="18" charset="0"/>
                            </a:rPr>
                            <m:t>𝜔</m:t>
                          </m:r>
                        </m:e>
                        <m:sub>
                          <m:r>
                            <a:rPr lang="en-US" altLang="ja-JP" sz="1100" i="1">
                              <a:solidFill>
                                <a:srgbClr val="FF0000"/>
                              </a:solidFill>
                              <a:latin typeface="Cambria Math" panose="02040503050406030204" pitchFamily="18" charset="0"/>
                            </a:rPr>
                            <m:t>𝑡</m:t>
                          </m:r>
                        </m:sub>
                        <m:sup>
                          <m:d>
                            <m:dPr>
                              <m:begChr m:val="["/>
                              <m:endChr m:val="]"/>
                              <m:ctrlPr>
                                <a:rPr lang="en-US" altLang="ja-JP" sz="1100" i="1">
                                  <a:solidFill>
                                    <a:srgbClr val="FF0000"/>
                                  </a:solidFill>
                                  <a:latin typeface="Cambria Math" panose="02040503050406030204" pitchFamily="18" charset="0"/>
                                </a:rPr>
                              </m:ctrlPr>
                            </m:dPr>
                            <m:e>
                              <m:r>
                                <a:rPr lang="en-US" altLang="ja-JP" sz="1100" b="0" i="1" smtClean="0">
                                  <a:solidFill>
                                    <a:srgbClr val="FF0000"/>
                                  </a:solidFill>
                                  <a:latin typeface="Cambria Math" panose="02040503050406030204" pitchFamily="18" charset="0"/>
                                </a:rPr>
                                <m:t>2</m:t>
                              </m:r>
                            </m:e>
                          </m:d>
                        </m:sup>
                      </m:sSubSup>
                    </m:oMath>
                  </m:oMathPara>
                </a14:m>
                <a:endParaRPr lang="ja-JP" altLang="en-US" sz="1400" dirty="0">
                  <a:solidFill>
                    <a:srgbClr val="FF0000"/>
                  </a:solidFill>
                </a:endParaRPr>
              </a:p>
            </p:txBody>
          </p:sp>
        </mc:Choice>
        <mc:Fallback xmlns="">
          <p:sp>
            <p:nvSpPr>
              <p:cNvPr id="156" name="テキスト ボックス 155"/>
              <p:cNvSpPr txBox="1">
                <a:spLocks noRot="1" noChangeAspect="1" noMove="1" noResize="1" noEditPoints="1" noAdjustHandles="1" noChangeArrowheads="1" noChangeShapeType="1" noTextEdit="1"/>
              </p:cNvSpPr>
              <p:nvPr/>
            </p:nvSpPr>
            <p:spPr>
              <a:xfrm>
                <a:off x="7940961" y="6153585"/>
                <a:ext cx="302198" cy="209866"/>
              </a:xfrm>
              <a:prstGeom prst="rect">
                <a:avLst/>
              </a:prstGeom>
              <a:blipFill rotWithShape="0">
                <a:blip r:embed="rId18"/>
                <a:stretch>
                  <a:fillRect l="-10204" b="-142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8" name="テキスト ボックス 157"/>
              <p:cNvSpPr txBox="1"/>
              <p:nvPr/>
            </p:nvSpPr>
            <p:spPr>
              <a:xfrm>
                <a:off x="8392142" y="5681384"/>
                <a:ext cx="443070" cy="209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100" i="1" smtClean="0">
                              <a:solidFill>
                                <a:srgbClr val="FF0000"/>
                              </a:solidFill>
                              <a:latin typeface="Cambria Math" panose="02040503050406030204" pitchFamily="18" charset="0"/>
                            </a:rPr>
                          </m:ctrlPr>
                        </m:sSubSupPr>
                        <m:e>
                          <m:r>
                            <a:rPr lang="ja-JP" altLang="en-US" sz="1400" i="1">
                              <a:solidFill>
                                <a:srgbClr val="FF0000"/>
                              </a:solidFill>
                              <a:latin typeface="Cambria Math" panose="02040503050406030204" pitchFamily="18" charset="0"/>
                            </a:rPr>
                            <m:t>𝜔</m:t>
                          </m:r>
                        </m:e>
                        <m:sub>
                          <m:r>
                            <a:rPr lang="en-US" altLang="ja-JP" sz="1100" i="1">
                              <a:solidFill>
                                <a:srgbClr val="FF0000"/>
                              </a:solidFill>
                              <a:latin typeface="Cambria Math" panose="02040503050406030204" pitchFamily="18" charset="0"/>
                            </a:rPr>
                            <m:t>𝑡</m:t>
                          </m:r>
                        </m:sub>
                        <m:sup>
                          <m:d>
                            <m:dPr>
                              <m:begChr m:val="["/>
                              <m:endChr m:val="]"/>
                              <m:ctrlPr>
                                <a:rPr lang="en-US" altLang="ja-JP" sz="1100" i="1">
                                  <a:solidFill>
                                    <a:srgbClr val="FF0000"/>
                                  </a:solidFill>
                                  <a:latin typeface="Cambria Math" panose="02040503050406030204" pitchFamily="18" charset="0"/>
                                </a:rPr>
                              </m:ctrlPr>
                            </m:dPr>
                            <m:e>
                              <m:r>
                                <a:rPr lang="en-US" altLang="ja-JP" sz="1100" b="0" i="1" smtClean="0">
                                  <a:solidFill>
                                    <a:srgbClr val="FF0000"/>
                                  </a:solidFill>
                                  <a:latin typeface="Cambria Math" panose="02040503050406030204" pitchFamily="18" charset="0"/>
                                </a:rPr>
                                <m:t>𝑘</m:t>
                              </m:r>
                              <m:r>
                                <a:rPr lang="en-US" altLang="ja-JP" sz="1100" b="0" i="1" smtClean="0">
                                  <a:solidFill>
                                    <a:srgbClr val="FF0000"/>
                                  </a:solidFill>
                                  <a:latin typeface="Cambria Math" panose="02040503050406030204" pitchFamily="18" charset="0"/>
                                </a:rPr>
                                <m:t>−1</m:t>
                              </m:r>
                            </m:e>
                          </m:d>
                        </m:sup>
                      </m:sSubSup>
                    </m:oMath>
                  </m:oMathPara>
                </a14:m>
                <a:endParaRPr lang="ja-JP" altLang="en-US" sz="1400" dirty="0">
                  <a:solidFill>
                    <a:srgbClr val="FF0000"/>
                  </a:solidFill>
                </a:endParaRPr>
              </a:p>
            </p:txBody>
          </p:sp>
        </mc:Choice>
        <mc:Fallback xmlns="">
          <p:sp>
            <p:nvSpPr>
              <p:cNvPr id="158" name="テキスト ボックス 157"/>
              <p:cNvSpPr txBox="1">
                <a:spLocks noRot="1" noChangeAspect="1" noMove="1" noResize="1" noEditPoints="1" noAdjustHandles="1" noChangeArrowheads="1" noChangeShapeType="1" noTextEdit="1"/>
              </p:cNvSpPr>
              <p:nvPr/>
            </p:nvSpPr>
            <p:spPr>
              <a:xfrm>
                <a:off x="8392142" y="5681384"/>
                <a:ext cx="443070" cy="209866"/>
              </a:xfrm>
              <a:prstGeom prst="rect">
                <a:avLst/>
              </a:prstGeom>
              <a:blipFill rotWithShape="0">
                <a:blip r:embed="rId19"/>
                <a:stretch>
                  <a:fillRect l="-6944" b="-147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9" name="テキスト ボックス 158"/>
              <p:cNvSpPr txBox="1"/>
              <p:nvPr/>
            </p:nvSpPr>
            <p:spPr>
              <a:xfrm>
                <a:off x="8645386" y="5383602"/>
                <a:ext cx="358655" cy="2098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100" i="1" smtClean="0">
                              <a:solidFill>
                                <a:srgbClr val="FF0000"/>
                              </a:solidFill>
                              <a:latin typeface="Cambria Math" panose="02040503050406030204" pitchFamily="18" charset="0"/>
                            </a:rPr>
                          </m:ctrlPr>
                        </m:sSubSupPr>
                        <m:e>
                          <m:r>
                            <a:rPr lang="ja-JP" altLang="en-US" sz="1400" i="1">
                              <a:solidFill>
                                <a:srgbClr val="FF0000"/>
                              </a:solidFill>
                              <a:latin typeface="Cambria Math" panose="02040503050406030204" pitchFamily="18" charset="0"/>
                            </a:rPr>
                            <m:t>𝜔</m:t>
                          </m:r>
                        </m:e>
                        <m:sub>
                          <m:r>
                            <a:rPr lang="en-US" altLang="ja-JP" sz="1100" i="1">
                              <a:solidFill>
                                <a:srgbClr val="FF0000"/>
                              </a:solidFill>
                              <a:latin typeface="Cambria Math" panose="02040503050406030204" pitchFamily="18" charset="0"/>
                            </a:rPr>
                            <m:t>𝑡</m:t>
                          </m:r>
                        </m:sub>
                        <m:sup>
                          <m:d>
                            <m:dPr>
                              <m:begChr m:val="["/>
                              <m:endChr m:val="]"/>
                              <m:ctrlPr>
                                <a:rPr lang="en-US" altLang="ja-JP" sz="1100" i="1">
                                  <a:solidFill>
                                    <a:srgbClr val="FF0000"/>
                                  </a:solidFill>
                                  <a:latin typeface="Cambria Math" panose="02040503050406030204" pitchFamily="18" charset="0"/>
                                </a:rPr>
                              </m:ctrlPr>
                            </m:dPr>
                            <m:e>
                              <m:r>
                                <a:rPr lang="en-US" altLang="ja-JP" sz="1100" b="0" i="1" smtClean="0">
                                  <a:solidFill>
                                    <a:srgbClr val="FF0000"/>
                                  </a:solidFill>
                                  <a:latin typeface="Cambria Math" panose="02040503050406030204" pitchFamily="18" charset="0"/>
                                </a:rPr>
                                <m:t>𝑘</m:t>
                              </m:r>
                            </m:e>
                          </m:d>
                        </m:sup>
                      </m:sSubSup>
                    </m:oMath>
                  </m:oMathPara>
                </a14:m>
                <a:endParaRPr lang="ja-JP" altLang="en-US" sz="1400" dirty="0">
                  <a:solidFill>
                    <a:srgbClr val="FF0000"/>
                  </a:solidFill>
                </a:endParaRPr>
              </a:p>
            </p:txBody>
          </p:sp>
        </mc:Choice>
        <mc:Fallback xmlns="">
          <p:sp>
            <p:nvSpPr>
              <p:cNvPr id="159" name="テキスト ボックス 158"/>
              <p:cNvSpPr txBox="1">
                <a:spLocks noRot="1" noChangeAspect="1" noMove="1" noResize="1" noEditPoints="1" noAdjustHandles="1" noChangeArrowheads="1" noChangeShapeType="1" noTextEdit="1"/>
              </p:cNvSpPr>
              <p:nvPr/>
            </p:nvSpPr>
            <p:spPr>
              <a:xfrm>
                <a:off x="8645386" y="5383602"/>
                <a:ext cx="358655" cy="209866"/>
              </a:xfrm>
              <a:prstGeom prst="rect">
                <a:avLst/>
              </a:prstGeom>
              <a:blipFill rotWithShape="0">
                <a:blip r:embed="rId20"/>
                <a:stretch>
                  <a:fillRect b="-14286"/>
                </a:stretch>
              </a:blipFill>
            </p:spPr>
            <p:txBody>
              <a:bodyPr/>
              <a:lstStyle/>
              <a:p>
                <a:r>
                  <a:rPr lang="ja-JP" altLang="en-US">
                    <a:noFill/>
                  </a:rPr>
                  <a:t> </a:t>
                </a:r>
              </a:p>
            </p:txBody>
          </p:sp>
        </mc:Fallback>
      </mc:AlternateContent>
      <p:cxnSp>
        <p:nvCxnSpPr>
          <p:cNvPr id="161" name="直線コネクタ 160"/>
          <p:cNvCxnSpPr/>
          <p:nvPr/>
        </p:nvCxnSpPr>
        <p:spPr>
          <a:xfrm>
            <a:off x="8795102" y="5593468"/>
            <a:ext cx="209794" cy="364905"/>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4" name="直線コネクタ 163"/>
          <p:cNvCxnSpPr>
            <a:stCxn id="158" idx="2"/>
          </p:cNvCxnSpPr>
          <p:nvPr/>
        </p:nvCxnSpPr>
        <p:spPr>
          <a:xfrm>
            <a:off x="8613677" y="5891250"/>
            <a:ext cx="262598" cy="21037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7" name="テキスト ボックス 166"/>
          <p:cNvSpPr txBox="1"/>
          <p:nvPr/>
        </p:nvSpPr>
        <p:spPr>
          <a:xfrm rot="18728184">
            <a:off x="8294578" y="5856448"/>
            <a:ext cx="295300" cy="307777"/>
          </a:xfrm>
          <a:prstGeom prst="rect">
            <a:avLst/>
          </a:prstGeom>
          <a:noFill/>
        </p:spPr>
        <p:txBody>
          <a:bodyPr wrap="square" rtlCol="0">
            <a:spAutoFit/>
          </a:bodyPr>
          <a:lstStyle/>
          <a:p>
            <a:r>
              <a:rPr lang="en-US" altLang="ja-JP" sz="1400" dirty="0">
                <a:solidFill>
                  <a:srgbClr val="FF0000"/>
                </a:solidFill>
              </a:rPr>
              <a:t>…</a:t>
            </a:r>
            <a:endParaRPr kumimoji="1" lang="ja-JP" altLang="en-US" sz="1400" dirty="0">
              <a:solidFill>
                <a:srgbClr val="FF0000"/>
              </a:solidFill>
            </a:endParaRPr>
          </a:p>
        </p:txBody>
      </p:sp>
      <p:sp>
        <p:nvSpPr>
          <p:cNvPr id="168" name="テキスト ボックス 167"/>
          <p:cNvSpPr txBox="1"/>
          <p:nvPr/>
        </p:nvSpPr>
        <p:spPr>
          <a:xfrm rot="19353690">
            <a:off x="8966232" y="4840517"/>
            <a:ext cx="295300" cy="307777"/>
          </a:xfrm>
          <a:prstGeom prst="rect">
            <a:avLst/>
          </a:prstGeom>
          <a:noFill/>
        </p:spPr>
        <p:txBody>
          <a:bodyPr wrap="square" rtlCol="0">
            <a:spAutoFit/>
          </a:bodyPr>
          <a:lstStyle/>
          <a:p>
            <a:r>
              <a:rPr lang="en-US" altLang="ja-JP" sz="1400" dirty="0">
                <a:solidFill>
                  <a:srgbClr val="FF0000"/>
                </a:solidFill>
              </a:rPr>
              <a:t>…</a:t>
            </a:r>
            <a:endParaRPr kumimoji="1" lang="ja-JP" altLang="en-US" sz="1400" dirty="0">
              <a:solidFill>
                <a:srgbClr val="FF0000"/>
              </a:solidFill>
            </a:endParaRPr>
          </a:p>
        </p:txBody>
      </p:sp>
      <mc:AlternateContent xmlns:mc="http://schemas.openxmlformats.org/markup-compatibility/2006" xmlns:a14="http://schemas.microsoft.com/office/drawing/2010/main">
        <mc:Choice Requires="a14">
          <p:sp>
            <p:nvSpPr>
              <p:cNvPr id="169" name="テキスト ボックス 168"/>
              <p:cNvSpPr txBox="1"/>
              <p:nvPr/>
            </p:nvSpPr>
            <p:spPr>
              <a:xfrm>
                <a:off x="9645115" y="4921319"/>
                <a:ext cx="458523" cy="209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100" i="1" smtClean="0">
                              <a:solidFill>
                                <a:srgbClr val="FF0000"/>
                              </a:solidFill>
                              <a:latin typeface="Cambria Math" panose="02040503050406030204" pitchFamily="18" charset="0"/>
                            </a:rPr>
                          </m:ctrlPr>
                        </m:sSubSupPr>
                        <m:e>
                          <m:r>
                            <a:rPr lang="ja-JP" altLang="en-US" sz="1400" i="1">
                              <a:solidFill>
                                <a:srgbClr val="FF0000"/>
                              </a:solidFill>
                              <a:latin typeface="Cambria Math" panose="02040503050406030204" pitchFamily="18" charset="0"/>
                            </a:rPr>
                            <m:t>𝜔</m:t>
                          </m:r>
                        </m:e>
                        <m:sub>
                          <m:r>
                            <a:rPr lang="en-US" altLang="ja-JP" sz="1100" i="1">
                              <a:solidFill>
                                <a:srgbClr val="FF0000"/>
                              </a:solidFill>
                              <a:latin typeface="Cambria Math" panose="02040503050406030204" pitchFamily="18" charset="0"/>
                            </a:rPr>
                            <m:t>𝑡</m:t>
                          </m:r>
                        </m:sub>
                        <m:sup>
                          <m:d>
                            <m:dPr>
                              <m:begChr m:val="["/>
                              <m:endChr m:val="]"/>
                              <m:ctrlPr>
                                <a:rPr lang="en-US" altLang="ja-JP" sz="1100" i="1">
                                  <a:solidFill>
                                    <a:srgbClr val="FF0000"/>
                                  </a:solidFill>
                                  <a:latin typeface="Cambria Math" panose="02040503050406030204" pitchFamily="18" charset="0"/>
                                </a:rPr>
                              </m:ctrlPr>
                            </m:dPr>
                            <m:e>
                              <m:r>
                                <a:rPr lang="en-US" altLang="ja-JP" sz="1100" b="0" i="1" smtClean="0">
                                  <a:solidFill>
                                    <a:srgbClr val="FF0000"/>
                                  </a:solidFill>
                                  <a:latin typeface="Cambria Math" panose="02040503050406030204" pitchFamily="18" charset="0"/>
                                </a:rPr>
                                <m:t>𝑁</m:t>
                              </m:r>
                              <m:r>
                                <a:rPr lang="en-US" altLang="ja-JP" sz="1100" b="0" i="1" smtClean="0">
                                  <a:solidFill>
                                    <a:srgbClr val="FF0000"/>
                                  </a:solidFill>
                                  <a:latin typeface="Cambria Math" panose="02040503050406030204" pitchFamily="18" charset="0"/>
                                </a:rPr>
                                <m:t>−1</m:t>
                              </m:r>
                            </m:e>
                          </m:d>
                        </m:sup>
                      </m:sSubSup>
                    </m:oMath>
                  </m:oMathPara>
                </a14:m>
                <a:endParaRPr lang="ja-JP" altLang="en-US" sz="1400" dirty="0">
                  <a:solidFill>
                    <a:srgbClr val="FF0000"/>
                  </a:solidFill>
                </a:endParaRPr>
              </a:p>
            </p:txBody>
          </p:sp>
        </mc:Choice>
        <mc:Fallback xmlns="">
          <p:sp>
            <p:nvSpPr>
              <p:cNvPr id="169" name="テキスト ボックス 168"/>
              <p:cNvSpPr txBox="1">
                <a:spLocks noRot="1" noChangeAspect="1" noMove="1" noResize="1" noEditPoints="1" noAdjustHandles="1" noChangeArrowheads="1" noChangeShapeType="1" noTextEdit="1"/>
              </p:cNvSpPr>
              <p:nvPr/>
            </p:nvSpPr>
            <p:spPr>
              <a:xfrm>
                <a:off x="9645115" y="4921319"/>
                <a:ext cx="458523" cy="209866"/>
              </a:xfrm>
              <a:prstGeom prst="rect">
                <a:avLst/>
              </a:prstGeom>
              <a:blipFill rotWithShape="0">
                <a:blip r:embed="rId21"/>
                <a:stretch>
                  <a:fillRect l="-5333" b="-142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0" name="テキスト ボックス 169"/>
              <p:cNvSpPr txBox="1"/>
              <p:nvPr/>
            </p:nvSpPr>
            <p:spPr>
              <a:xfrm>
                <a:off x="9999704" y="5549892"/>
                <a:ext cx="323871" cy="209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100" i="1" smtClean="0">
                              <a:solidFill>
                                <a:srgbClr val="FF0000"/>
                              </a:solidFill>
                              <a:latin typeface="Cambria Math" panose="02040503050406030204" pitchFamily="18" charset="0"/>
                            </a:rPr>
                          </m:ctrlPr>
                        </m:sSubSupPr>
                        <m:e>
                          <m:r>
                            <a:rPr lang="ja-JP" altLang="en-US" sz="1400" i="1">
                              <a:solidFill>
                                <a:srgbClr val="FF0000"/>
                              </a:solidFill>
                              <a:latin typeface="Cambria Math" panose="02040503050406030204" pitchFamily="18" charset="0"/>
                            </a:rPr>
                            <m:t>𝜔</m:t>
                          </m:r>
                        </m:e>
                        <m:sub>
                          <m:r>
                            <a:rPr lang="en-US" altLang="ja-JP" sz="1100" i="1">
                              <a:solidFill>
                                <a:srgbClr val="FF0000"/>
                              </a:solidFill>
                              <a:latin typeface="Cambria Math" panose="02040503050406030204" pitchFamily="18" charset="0"/>
                            </a:rPr>
                            <m:t>𝑡</m:t>
                          </m:r>
                        </m:sub>
                        <m:sup>
                          <m:d>
                            <m:dPr>
                              <m:begChr m:val="["/>
                              <m:endChr m:val="]"/>
                              <m:ctrlPr>
                                <a:rPr lang="en-US" altLang="ja-JP" sz="1100" i="1">
                                  <a:solidFill>
                                    <a:srgbClr val="FF0000"/>
                                  </a:solidFill>
                                  <a:latin typeface="Cambria Math" panose="02040503050406030204" pitchFamily="18" charset="0"/>
                                </a:rPr>
                              </m:ctrlPr>
                            </m:dPr>
                            <m:e>
                              <m:r>
                                <a:rPr lang="en-US" altLang="ja-JP" sz="1100" b="0" i="1" smtClean="0">
                                  <a:solidFill>
                                    <a:srgbClr val="FF0000"/>
                                  </a:solidFill>
                                  <a:latin typeface="Cambria Math" panose="02040503050406030204" pitchFamily="18" charset="0"/>
                                </a:rPr>
                                <m:t>𝑁</m:t>
                              </m:r>
                            </m:e>
                          </m:d>
                        </m:sup>
                      </m:sSubSup>
                    </m:oMath>
                  </m:oMathPara>
                </a14:m>
                <a:endParaRPr lang="ja-JP" altLang="en-US" sz="1400" dirty="0">
                  <a:solidFill>
                    <a:srgbClr val="FF0000"/>
                  </a:solidFill>
                </a:endParaRPr>
              </a:p>
            </p:txBody>
          </p:sp>
        </mc:Choice>
        <mc:Fallback xmlns="">
          <p:sp>
            <p:nvSpPr>
              <p:cNvPr id="170" name="テキスト ボックス 169"/>
              <p:cNvSpPr txBox="1">
                <a:spLocks noRot="1" noChangeAspect="1" noMove="1" noResize="1" noEditPoints="1" noAdjustHandles="1" noChangeArrowheads="1" noChangeShapeType="1" noTextEdit="1"/>
              </p:cNvSpPr>
              <p:nvPr/>
            </p:nvSpPr>
            <p:spPr>
              <a:xfrm>
                <a:off x="9999704" y="5549892"/>
                <a:ext cx="323871" cy="209866"/>
              </a:xfrm>
              <a:prstGeom prst="rect">
                <a:avLst/>
              </a:prstGeom>
              <a:blipFill rotWithShape="0">
                <a:blip r:embed="rId22"/>
                <a:stretch>
                  <a:fillRect l="-7547" b="-14286"/>
                </a:stretch>
              </a:blipFill>
            </p:spPr>
            <p:txBody>
              <a:bodyPr/>
              <a:lstStyle/>
              <a:p>
                <a:r>
                  <a:rPr lang="ja-JP" altLang="en-US">
                    <a:noFill/>
                  </a:rPr>
                  <a:t> </a:t>
                </a:r>
              </a:p>
            </p:txBody>
          </p:sp>
        </mc:Fallback>
      </mc:AlternateContent>
      <p:cxnSp>
        <p:nvCxnSpPr>
          <p:cNvPr id="171" name="直線コネクタ 170"/>
          <p:cNvCxnSpPr/>
          <p:nvPr/>
        </p:nvCxnSpPr>
        <p:spPr>
          <a:xfrm flipH="1">
            <a:off x="9529969" y="5131185"/>
            <a:ext cx="160928" cy="377319"/>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flipH="1">
            <a:off x="9919558" y="5757127"/>
            <a:ext cx="124664" cy="22535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82" name="グラフ 181"/>
          <p:cNvGraphicFramePr/>
          <p:nvPr>
            <p:extLst>
              <p:ext uri="{D42A27DB-BD31-4B8C-83A1-F6EECF244321}">
                <p14:modId xmlns:p14="http://schemas.microsoft.com/office/powerpoint/2010/main" val="1204503227"/>
              </p:ext>
            </p:extLst>
          </p:nvPr>
        </p:nvGraphicFramePr>
        <p:xfrm>
          <a:off x="7437552" y="4992612"/>
          <a:ext cx="3494094" cy="1553495"/>
        </p:xfrm>
        <a:graphic>
          <a:graphicData uri="http://schemas.openxmlformats.org/drawingml/2006/chart">
            <c:chart xmlns:c="http://schemas.openxmlformats.org/drawingml/2006/chart" xmlns:r="http://schemas.openxmlformats.org/officeDocument/2006/relationships" r:id="rId23"/>
          </a:graphicData>
        </a:graphic>
      </p:graphicFrame>
      <p:sp>
        <p:nvSpPr>
          <p:cNvPr id="235" name="テキスト ボックス 234"/>
          <p:cNvSpPr txBox="1"/>
          <p:nvPr/>
        </p:nvSpPr>
        <p:spPr>
          <a:xfrm>
            <a:off x="1767273" y="191383"/>
            <a:ext cx="657225" cy="338554"/>
          </a:xfrm>
          <a:prstGeom prst="rect">
            <a:avLst/>
          </a:prstGeom>
          <a:noFill/>
        </p:spPr>
        <p:txBody>
          <a:bodyPr wrap="square" rtlCol="0">
            <a:spAutoFit/>
          </a:bodyPr>
          <a:lstStyle/>
          <a:p>
            <a:pPr algn="ctr"/>
            <a:r>
              <a:rPr kumimoji="1" lang="ja-JP" altLang="en-US" sz="1600" b="1" dirty="0" smtClean="0">
                <a:solidFill>
                  <a:srgbClr val="FF0000"/>
                </a:solidFill>
              </a:rPr>
              <a:t>尤度</a:t>
            </a:r>
            <a:endParaRPr kumimoji="1" lang="ja-JP" altLang="en-US" sz="1600" b="1" dirty="0">
              <a:solidFill>
                <a:srgbClr val="FF0000"/>
              </a:solidFill>
            </a:endParaRPr>
          </a:p>
        </p:txBody>
      </p:sp>
      <p:sp>
        <p:nvSpPr>
          <p:cNvPr id="236" name="テキスト ボックス 235"/>
          <p:cNvSpPr txBox="1"/>
          <p:nvPr/>
        </p:nvSpPr>
        <p:spPr>
          <a:xfrm>
            <a:off x="2430847" y="178513"/>
            <a:ext cx="1025629" cy="338554"/>
          </a:xfrm>
          <a:prstGeom prst="rect">
            <a:avLst/>
          </a:prstGeom>
          <a:noFill/>
        </p:spPr>
        <p:txBody>
          <a:bodyPr wrap="square" rtlCol="0">
            <a:spAutoFit/>
          </a:bodyPr>
          <a:lstStyle/>
          <a:p>
            <a:pPr algn="ctr"/>
            <a:r>
              <a:rPr kumimoji="1" lang="ja-JP" altLang="en-US" sz="1600" b="1" dirty="0" smtClean="0">
                <a:solidFill>
                  <a:srgbClr val="00B050"/>
                </a:solidFill>
              </a:rPr>
              <a:t>事前分布</a:t>
            </a:r>
            <a:endParaRPr kumimoji="1" lang="ja-JP" altLang="en-US" sz="1600" b="1" dirty="0">
              <a:solidFill>
                <a:srgbClr val="00B050"/>
              </a:solidFill>
            </a:endParaRPr>
          </a:p>
        </p:txBody>
      </p:sp>
      <p:sp>
        <p:nvSpPr>
          <p:cNvPr id="237" name="テキスト ボックス 236"/>
          <p:cNvSpPr txBox="1"/>
          <p:nvPr/>
        </p:nvSpPr>
        <p:spPr>
          <a:xfrm>
            <a:off x="1975182" y="1263880"/>
            <a:ext cx="1025629" cy="338554"/>
          </a:xfrm>
          <a:prstGeom prst="rect">
            <a:avLst/>
          </a:prstGeom>
          <a:noFill/>
        </p:spPr>
        <p:txBody>
          <a:bodyPr wrap="square" rtlCol="0">
            <a:spAutoFit/>
          </a:bodyPr>
          <a:lstStyle/>
          <a:p>
            <a:pPr algn="ctr"/>
            <a:r>
              <a:rPr kumimoji="1" lang="ja-JP" altLang="en-US" sz="1600" b="1" dirty="0" smtClean="0"/>
              <a:t>正規化</a:t>
            </a:r>
            <a:endParaRPr kumimoji="1" lang="ja-JP" altLang="en-US" sz="1600" b="1" dirty="0"/>
          </a:p>
        </p:txBody>
      </p:sp>
      <p:sp>
        <p:nvSpPr>
          <p:cNvPr id="238" name="テキスト ボックス 237"/>
          <p:cNvSpPr txBox="1"/>
          <p:nvPr/>
        </p:nvSpPr>
        <p:spPr>
          <a:xfrm>
            <a:off x="355692" y="328328"/>
            <a:ext cx="1025629" cy="338554"/>
          </a:xfrm>
          <a:prstGeom prst="rect">
            <a:avLst/>
          </a:prstGeom>
          <a:noFill/>
        </p:spPr>
        <p:txBody>
          <a:bodyPr wrap="square" rtlCol="0">
            <a:spAutoFit/>
          </a:bodyPr>
          <a:lstStyle/>
          <a:p>
            <a:pPr algn="ctr"/>
            <a:r>
              <a:rPr kumimoji="1" lang="ja-JP" altLang="en-US" sz="1600" b="1" dirty="0" smtClean="0">
                <a:solidFill>
                  <a:srgbClr val="0070C0"/>
                </a:solidFill>
              </a:rPr>
              <a:t>事</a:t>
            </a:r>
            <a:r>
              <a:rPr lang="ja-JP" altLang="en-US" sz="1600" b="1" dirty="0">
                <a:solidFill>
                  <a:srgbClr val="0070C0"/>
                </a:solidFill>
              </a:rPr>
              <a:t>後</a:t>
            </a:r>
            <a:r>
              <a:rPr kumimoji="1" lang="ja-JP" altLang="en-US" sz="1600" b="1" dirty="0" smtClean="0">
                <a:solidFill>
                  <a:srgbClr val="0070C0"/>
                </a:solidFill>
              </a:rPr>
              <a:t>分布</a:t>
            </a:r>
            <a:endParaRPr kumimoji="1" lang="ja-JP" altLang="en-US" sz="1600" b="1" dirty="0">
              <a:solidFill>
                <a:srgbClr val="0070C0"/>
              </a:solidFill>
            </a:endParaRPr>
          </a:p>
        </p:txBody>
      </p:sp>
      <p:cxnSp>
        <p:nvCxnSpPr>
          <p:cNvPr id="69" name="直線矢印コネクタ 68"/>
          <p:cNvCxnSpPr/>
          <p:nvPr/>
        </p:nvCxnSpPr>
        <p:spPr>
          <a:xfrm>
            <a:off x="7357266" y="6445789"/>
            <a:ext cx="450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正方形/長方形 118"/>
              <p:cNvSpPr/>
              <p:nvPr/>
            </p:nvSpPr>
            <p:spPr>
              <a:xfrm>
                <a:off x="9252976" y="6429322"/>
                <a:ext cx="37561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1400" i="1" smtClean="0">
                              <a:solidFill>
                                <a:srgbClr val="FF0000"/>
                              </a:solidFill>
                              <a:latin typeface="Cambria Math" panose="02040503050406030204" pitchFamily="18" charset="0"/>
                              <a:ea typeface="Cambria Math" panose="02040503050406030204" pitchFamily="18" charset="0"/>
                            </a:rPr>
                          </m:ctrlPr>
                        </m:sSubPr>
                        <m:e>
                          <m:r>
                            <a:rPr lang="en-US" altLang="ja-JP" sz="1400" b="0" i="1" smtClean="0">
                              <a:solidFill>
                                <a:srgbClr val="FF0000"/>
                              </a:solidFill>
                              <a:latin typeface="Cambria Math" panose="02040503050406030204" pitchFamily="18" charset="0"/>
                              <a:ea typeface="Cambria Math" panose="02040503050406030204" pitchFamily="18" charset="0"/>
                            </a:rPr>
                            <m:t>𝑧</m:t>
                          </m:r>
                        </m:e>
                        <m:sub>
                          <m:r>
                            <a:rPr lang="en-US" altLang="ja-JP" sz="1400" i="1">
                              <a:solidFill>
                                <a:srgbClr val="FF0000"/>
                              </a:solidFill>
                              <a:latin typeface="Cambria Math" panose="02040503050406030204" pitchFamily="18" charset="0"/>
                              <a:ea typeface="Cambria Math" panose="02040503050406030204" pitchFamily="18" charset="0"/>
                            </a:rPr>
                            <m:t>𝑡</m:t>
                          </m:r>
                        </m:sub>
                      </m:sSub>
                    </m:oMath>
                  </m:oMathPara>
                </a14:m>
                <a:endParaRPr lang="ja-JP" altLang="en-US" sz="1400" dirty="0">
                  <a:solidFill>
                    <a:srgbClr val="FF0000"/>
                  </a:solidFill>
                </a:endParaRPr>
              </a:p>
            </p:txBody>
          </p:sp>
        </mc:Choice>
        <mc:Fallback xmlns="">
          <p:sp>
            <p:nvSpPr>
              <p:cNvPr id="119" name="正方形/長方形 118"/>
              <p:cNvSpPr>
                <a:spLocks noRot="1" noChangeAspect="1" noMove="1" noResize="1" noEditPoints="1" noAdjustHandles="1" noChangeArrowheads="1" noChangeShapeType="1" noTextEdit="1"/>
              </p:cNvSpPr>
              <p:nvPr/>
            </p:nvSpPr>
            <p:spPr>
              <a:xfrm>
                <a:off x="9252976" y="6429322"/>
                <a:ext cx="375616" cy="307777"/>
              </a:xfrm>
              <a:prstGeom prst="rect">
                <a:avLst/>
              </a:prstGeom>
              <a:blipFill rotWithShape="0">
                <a:blip r:embed="rId24"/>
                <a:stretch>
                  <a:fillRect/>
                </a:stretch>
              </a:blipFill>
            </p:spPr>
            <p:txBody>
              <a:bodyPr/>
              <a:lstStyle/>
              <a:p>
                <a:r>
                  <a:rPr lang="ja-JP" altLang="en-US">
                    <a:noFill/>
                  </a:rPr>
                  <a:t> </a:t>
                </a:r>
              </a:p>
            </p:txBody>
          </p:sp>
        </mc:Fallback>
      </mc:AlternateContent>
      <p:sp>
        <p:nvSpPr>
          <p:cNvPr id="70" name="円/楕円 69"/>
          <p:cNvSpPr/>
          <p:nvPr/>
        </p:nvSpPr>
        <p:spPr>
          <a:xfrm>
            <a:off x="8727596" y="6399409"/>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p:cNvSpPr/>
          <p:nvPr/>
        </p:nvSpPr>
        <p:spPr>
          <a:xfrm>
            <a:off x="8841896" y="6399409"/>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円/楕円 71"/>
          <p:cNvSpPr/>
          <p:nvPr/>
        </p:nvSpPr>
        <p:spPr>
          <a:xfrm>
            <a:off x="8968896" y="6399409"/>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円/楕円 72"/>
          <p:cNvSpPr/>
          <p:nvPr/>
        </p:nvSpPr>
        <p:spPr>
          <a:xfrm>
            <a:off x="9108596" y="6399409"/>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円/楕円 73"/>
          <p:cNvSpPr/>
          <p:nvPr/>
        </p:nvSpPr>
        <p:spPr>
          <a:xfrm>
            <a:off x="9260996" y="6399409"/>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9489596" y="6399409"/>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p:nvSpPr>
        <p:spPr>
          <a:xfrm>
            <a:off x="9870596" y="6399409"/>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円/楕円 76"/>
          <p:cNvSpPr/>
          <p:nvPr/>
        </p:nvSpPr>
        <p:spPr>
          <a:xfrm>
            <a:off x="8651396" y="6399409"/>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77"/>
          <p:cNvSpPr/>
          <p:nvPr/>
        </p:nvSpPr>
        <p:spPr>
          <a:xfrm>
            <a:off x="8587896" y="6399409"/>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円/楕円 78"/>
          <p:cNvSpPr/>
          <p:nvPr/>
        </p:nvSpPr>
        <p:spPr>
          <a:xfrm>
            <a:off x="8486296" y="6399409"/>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p:nvSpPr>
        <p:spPr>
          <a:xfrm>
            <a:off x="8333896" y="6399409"/>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p:nvSpPr>
        <p:spPr>
          <a:xfrm>
            <a:off x="8130696" y="6399409"/>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p:nvSpPr>
        <p:spPr>
          <a:xfrm>
            <a:off x="7940196" y="6399409"/>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p:nvSpPr>
        <p:spPr>
          <a:xfrm>
            <a:off x="7559196" y="6399409"/>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テキスト ボックス 238"/>
          <p:cNvSpPr txBox="1"/>
          <p:nvPr/>
        </p:nvSpPr>
        <p:spPr>
          <a:xfrm>
            <a:off x="2049220" y="1626459"/>
            <a:ext cx="1867134" cy="338554"/>
          </a:xfrm>
          <a:prstGeom prst="rect">
            <a:avLst/>
          </a:prstGeom>
          <a:noFill/>
        </p:spPr>
        <p:txBody>
          <a:bodyPr wrap="square" rtlCol="0">
            <a:spAutoFit/>
          </a:bodyPr>
          <a:lstStyle/>
          <a:p>
            <a:pPr algn="ctr"/>
            <a:r>
              <a:rPr kumimoji="1" lang="ja-JP" altLang="en-US" sz="1600" b="1" dirty="0" smtClean="0">
                <a:solidFill>
                  <a:srgbClr val="00B050"/>
                </a:solidFill>
              </a:rPr>
              <a:t>ディラックのデルタ</a:t>
            </a:r>
            <a:endParaRPr kumimoji="1" lang="ja-JP" altLang="en-US" sz="1600" b="1" dirty="0">
              <a:solidFill>
                <a:srgbClr val="00B050"/>
              </a:solidFill>
            </a:endParaRPr>
          </a:p>
        </p:txBody>
      </p:sp>
      <p:sp>
        <p:nvSpPr>
          <p:cNvPr id="240" name="テキスト ボックス 239"/>
          <p:cNvSpPr txBox="1"/>
          <p:nvPr/>
        </p:nvSpPr>
        <p:spPr>
          <a:xfrm>
            <a:off x="1081901" y="2513244"/>
            <a:ext cx="997400" cy="338554"/>
          </a:xfrm>
          <a:prstGeom prst="rect">
            <a:avLst/>
          </a:prstGeom>
          <a:noFill/>
        </p:spPr>
        <p:txBody>
          <a:bodyPr wrap="square" rtlCol="0">
            <a:spAutoFit/>
          </a:bodyPr>
          <a:lstStyle/>
          <a:p>
            <a:pPr algn="ctr"/>
            <a:r>
              <a:rPr kumimoji="1" lang="ja-JP" altLang="en-US" sz="1600" b="1" dirty="0" smtClean="0"/>
              <a:t>正規化</a:t>
            </a:r>
            <a:endParaRPr kumimoji="1" lang="ja-JP" altLang="en-US" sz="1600" b="1" dirty="0"/>
          </a:p>
        </p:txBody>
      </p:sp>
      <p:sp>
        <p:nvSpPr>
          <p:cNvPr id="241" name="テキスト ボックス 240"/>
          <p:cNvSpPr txBox="1"/>
          <p:nvPr/>
        </p:nvSpPr>
        <p:spPr>
          <a:xfrm>
            <a:off x="387022" y="1633811"/>
            <a:ext cx="1107694" cy="338554"/>
          </a:xfrm>
          <a:prstGeom prst="rect">
            <a:avLst/>
          </a:prstGeom>
          <a:noFill/>
        </p:spPr>
        <p:txBody>
          <a:bodyPr wrap="square" rtlCol="0">
            <a:spAutoFit/>
          </a:bodyPr>
          <a:lstStyle/>
          <a:p>
            <a:pPr algn="ctr"/>
            <a:r>
              <a:rPr kumimoji="1" lang="ja-JP" altLang="en-US" sz="1600" b="1" dirty="0" smtClean="0">
                <a:solidFill>
                  <a:srgbClr val="00B050"/>
                </a:solidFill>
              </a:rPr>
              <a:t>経験分布</a:t>
            </a:r>
            <a:endParaRPr kumimoji="1" lang="ja-JP" altLang="en-US" sz="1600" b="1" dirty="0">
              <a:solidFill>
                <a:srgbClr val="00B050"/>
              </a:solidFill>
            </a:endParaRPr>
          </a:p>
        </p:txBody>
      </p:sp>
      <p:sp>
        <p:nvSpPr>
          <p:cNvPr id="242" name="テキスト ボックス 241"/>
          <p:cNvSpPr txBox="1"/>
          <p:nvPr/>
        </p:nvSpPr>
        <p:spPr>
          <a:xfrm>
            <a:off x="10319745" y="1049941"/>
            <a:ext cx="807246" cy="338554"/>
          </a:xfrm>
          <a:prstGeom prst="rect">
            <a:avLst/>
          </a:prstGeom>
          <a:noFill/>
        </p:spPr>
        <p:txBody>
          <a:bodyPr wrap="square" rtlCol="0">
            <a:spAutoFit/>
          </a:bodyPr>
          <a:lstStyle/>
          <a:p>
            <a:pPr algn="ctr"/>
            <a:r>
              <a:rPr kumimoji="1" lang="ja-JP" altLang="en-US" sz="1600" b="1" dirty="0" smtClean="0">
                <a:solidFill>
                  <a:srgbClr val="00B050"/>
                </a:solidFill>
              </a:rPr>
              <a:t>粒子群</a:t>
            </a:r>
            <a:endParaRPr kumimoji="1" lang="ja-JP" altLang="en-US" sz="1600" b="1" dirty="0">
              <a:solidFill>
                <a:srgbClr val="00B050"/>
              </a:solidFill>
            </a:endParaRPr>
          </a:p>
        </p:txBody>
      </p:sp>
      <p:cxnSp>
        <p:nvCxnSpPr>
          <p:cNvPr id="244" name="直線矢印コネクタ 243"/>
          <p:cNvCxnSpPr>
            <a:stCxn id="242" idx="1"/>
          </p:cNvCxnSpPr>
          <p:nvPr/>
        </p:nvCxnSpPr>
        <p:spPr>
          <a:xfrm flipH="1">
            <a:off x="10080518" y="1219218"/>
            <a:ext cx="239227" cy="20420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5" name="テキスト ボックス 244"/>
          <p:cNvSpPr txBox="1"/>
          <p:nvPr/>
        </p:nvSpPr>
        <p:spPr>
          <a:xfrm>
            <a:off x="11335612" y="1171560"/>
            <a:ext cx="619125" cy="307777"/>
          </a:xfrm>
          <a:prstGeom prst="rect">
            <a:avLst/>
          </a:prstGeom>
          <a:noFill/>
        </p:spPr>
        <p:txBody>
          <a:bodyPr wrap="square" rtlCol="0">
            <a:spAutoFit/>
          </a:bodyPr>
          <a:lstStyle/>
          <a:p>
            <a:r>
              <a:rPr kumimoji="1" lang="ja-JP" altLang="en-US" sz="1400" b="1" dirty="0" smtClean="0"/>
              <a:t>状態</a:t>
            </a:r>
            <a:endParaRPr kumimoji="1" lang="ja-JP" altLang="en-US" sz="1400" b="1" dirty="0"/>
          </a:p>
        </p:txBody>
      </p:sp>
      <p:sp>
        <p:nvSpPr>
          <p:cNvPr id="247" name="テキスト ボックス 246"/>
          <p:cNvSpPr txBox="1"/>
          <p:nvPr/>
        </p:nvSpPr>
        <p:spPr>
          <a:xfrm>
            <a:off x="10340434" y="1509606"/>
            <a:ext cx="1477913" cy="584775"/>
          </a:xfrm>
          <a:prstGeom prst="rect">
            <a:avLst/>
          </a:prstGeom>
          <a:noFill/>
        </p:spPr>
        <p:txBody>
          <a:bodyPr wrap="square" rtlCol="0">
            <a:spAutoFit/>
          </a:bodyPr>
          <a:lstStyle/>
          <a:p>
            <a:pPr algn="ctr"/>
            <a:r>
              <a:rPr kumimoji="1" lang="ja-JP" altLang="en-US" sz="1600" b="1" dirty="0" smtClean="0">
                <a:solidFill>
                  <a:srgbClr val="00B050"/>
                </a:solidFill>
              </a:rPr>
              <a:t>粒子の持つ</a:t>
            </a:r>
            <a:endParaRPr kumimoji="1" lang="en-US" altLang="ja-JP" sz="1600" b="1" dirty="0" smtClean="0">
              <a:solidFill>
                <a:srgbClr val="00B050"/>
              </a:solidFill>
            </a:endParaRPr>
          </a:p>
          <a:p>
            <a:pPr algn="ctr"/>
            <a:r>
              <a:rPr kumimoji="1" lang="ja-JP" altLang="en-US" sz="1600" b="1" dirty="0" smtClean="0">
                <a:solidFill>
                  <a:srgbClr val="00B050"/>
                </a:solidFill>
              </a:rPr>
              <a:t>状態値</a:t>
            </a:r>
            <a:endParaRPr kumimoji="1" lang="ja-JP" altLang="en-US" sz="1600" b="1" dirty="0">
              <a:solidFill>
                <a:srgbClr val="00B050"/>
              </a:solidFill>
            </a:endParaRPr>
          </a:p>
        </p:txBody>
      </p:sp>
      <p:cxnSp>
        <p:nvCxnSpPr>
          <p:cNvPr id="252" name="直線矢印コネクタ 251"/>
          <p:cNvCxnSpPr/>
          <p:nvPr/>
        </p:nvCxnSpPr>
        <p:spPr>
          <a:xfrm flipH="1">
            <a:off x="10345406" y="1810548"/>
            <a:ext cx="198773" cy="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4" name="テキスト ボックス 253"/>
              <p:cNvSpPr txBox="1"/>
              <p:nvPr/>
            </p:nvSpPr>
            <p:spPr>
              <a:xfrm>
                <a:off x="303961" y="2949018"/>
                <a:ext cx="4477508" cy="938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a:solidFill>
                            <a:srgbClr val="0070C0"/>
                          </a:solidFill>
                          <a:latin typeface="Cambria Math" panose="02040503050406030204" pitchFamily="18" charset="0"/>
                          <a:ea typeface="Cambria Math" panose="02040503050406030204" pitchFamily="18" charset="0"/>
                        </a:rPr>
                        <m:t>𝑝</m:t>
                      </m:r>
                      <m:d>
                        <m:dPr>
                          <m:ctrlPr>
                            <a:rPr lang="en-US" altLang="ja-JP" i="1">
                              <a:solidFill>
                                <a:srgbClr val="0070C0"/>
                              </a:solidFill>
                              <a:latin typeface="Cambria Math" panose="02040503050406030204" pitchFamily="18" charset="0"/>
                              <a:ea typeface="Cambria Math" panose="02040503050406030204" pitchFamily="18" charset="0"/>
                            </a:rPr>
                          </m:ctrlPr>
                        </m:dPr>
                        <m:e>
                          <m:sSub>
                            <m:sSubPr>
                              <m:ctrlPr>
                                <a:rPr lang="en-US" altLang="ja-JP" i="1">
                                  <a:solidFill>
                                    <a:srgbClr val="0070C0"/>
                                  </a:solidFill>
                                  <a:latin typeface="Cambria Math" panose="02040503050406030204" pitchFamily="18" charset="0"/>
                                  <a:ea typeface="Cambria Math" panose="02040503050406030204" pitchFamily="18" charset="0"/>
                                </a:rPr>
                              </m:ctrlPr>
                            </m:sSubPr>
                            <m:e>
                              <m:r>
                                <a:rPr lang="en-US" altLang="ja-JP" i="1">
                                  <a:solidFill>
                                    <a:srgbClr val="0070C0"/>
                                  </a:solidFill>
                                  <a:latin typeface="Cambria Math" panose="02040503050406030204" pitchFamily="18" charset="0"/>
                                  <a:ea typeface="Cambria Math" panose="02040503050406030204" pitchFamily="18" charset="0"/>
                                </a:rPr>
                                <m:t>𝑥</m:t>
                              </m:r>
                            </m:e>
                            <m:sub>
                              <m:r>
                                <a:rPr lang="en-US" altLang="ja-JP" i="1">
                                  <a:solidFill>
                                    <a:srgbClr val="0070C0"/>
                                  </a:solidFill>
                                  <a:latin typeface="Cambria Math" panose="02040503050406030204" pitchFamily="18" charset="0"/>
                                  <a:ea typeface="Cambria Math" panose="02040503050406030204" pitchFamily="18" charset="0"/>
                                </a:rPr>
                                <m:t>𝑡</m:t>
                              </m:r>
                            </m:sub>
                          </m:sSub>
                        </m:e>
                        <m:e>
                          <m:sSub>
                            <m:sSubPr>
                              <m:ctrlPr>
                                <a:rPr lang="en-US" altLang="ja-JP" i="1">
                                  <a:solidFill>
                                    <a:srgbClr val="0070C0"/>
                                  </a:solidFill>
                                  <a:latin typeface="Cambria Math" panose="02040503050406030204" pitchFamily="18" charset="0"/>
                                  <a:ea typeface="Cambria Math" panose="02040503050406030204" pitchFamily="18" charset="0"/>
                                </a:rPr>
                              </m:ctrlPr>
                            </m:sSubPr>
                            <m:e>
                              <m:r>
                                <a:rPr lang="en-US" altLang="ja-JP" i="1">
                                  <a:solidFill>
                                    <a:srgbClr val="0070C0"/>
                                  </a:solidFill>
                                  <a:latin typeface="Cambria Math" panose="02040503050406030204" pitchFamily="18" charset="0"/>
                                  <a:ea typeface="Cambria Math" panose="02040503050406030204" pitchFamily="18" charset="0"/>
                                </a:rPr>
                                <m:t>𝑧</m:t>
                              </m:r>
                            </m:e>
                            <m:sub>
                              <m:r>
                                <a:rPr lang="en-US" altLang="ja-JP" i="1">
                                  <a:solidFill>
                                    <a:srgbClr val="0070C0"/>
                                  </a:solidFill>
                                  <a:latin typeface="Cambria Math" panose="02040503050406030204" pitchFamily="18" charset="0"/>
                                  <a:ea typeface="Cambria Math" panose="02040503050406030204" pitchFamily="18" charset="0"/>
                                </a:rPr>
                                <m:t>𝑡</m:t>
                              </m:r>
                            </m:sub>
                          </m:sSub>
                        </m:e>
                      </m:d>
                      <m:r>
                        <a:rPr lang="en-US" altLang="ja-JP"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smtClean="0">
                              <a:solidFill>
                                <a:srgbClr val="FF0000"/>
                              </a:solidFill>
                              <a:latin typeface="Cambria Math" panose="02040503050406030204" pitchFamily="18" charset="0"/>
                            </a:rPr>
                            <m:t>𝑝</m:t>
                          </m:r>
                          <m:d>
                            <m:dPr>
                              <m:ctrlPr>
                                <a:rPr lang="en-US" altLang="ja-JP" i="1">
                                  <a:solidFill>
                                    <a:srgbClr val="FF0000"/>
                                  </a:solidFill>
                                  <a:latin typeface="Cambria Math" panose="02040503050406030204" pitchFamily="18" charset="0"/>
                                </a:rPr>
                              </m:ctrlPr>
                            </m:dPr>
                            <m:e>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panose="02040503050406030204" pitchFamily="18" charset="0"/>
                                    </a:rPr>
                                    <m:t>𝑦</m:t>
                                  </m:r>
                                </m:e>
                                <m:sub>
                                  <m:r>
                                    <a:rPr lang="en-US" altLang="ja-JP" b="0" i="1" smtClean="0">
                                      <a:solidFill>
                                        <a:srgbClr val="FF0000"/>
                                      </a:solidFill>
                                      <a:latin typeface="Cambria Math" panose="02040503050406030204" pitchFamily="18" charset="0"/>
                                    </a:rPr>
                                    <m:t>𝑡</m:t>
                                  </m:r>
                                </m:sub>
                              </m:sSub>
                            </m:e>
                            <m:e>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panose="02040503050406030204" pitchFamily="18" charset="0"/>
                                    </a:rPr>
                                    <m:t>𝑥</m:t>
                                  </m:r>
                                </m:e>
                                <m:sub>
                                  <m:r>
                                    <a:rPr lang="en-US" altLang="ja-JP" i="1">
                                      <a:solidFill>
                                        <a:srgbClr val="FF0000"/>
                                      </a:solidFill>
                                      <a:latin typeface="Cambria Math" panose="02040503050406030204" pitchFamily="18" charset="0"/>
                                    </a:rPr>
                                    <m:t>𝑡</m:t>
                                  </m:r>
                                </m:sub>
                              </m:sSub>
                            </m:e>
                          </m:d>
                          <m:f>
                            <m:fPr>
                              <m:ctrlPr>
                                <a:rPr lang="en-US" altLang="ja-JP" i="1" smtClean="0">
                                  <a:solidFill>
                                    <a:schemeClr val="tx1"/>
                                  </a:solidFill>
                                  <a:latin typeface="Cambria Math" panose="02040503050406030204" pitchFamily="18" charset="0"/>
                                </a:rPr>
                              </m:ctrlPr>
                            </m:fPr>
                            <m:num>
                              <m:r>
                                <a:rPr lang="en-US" altLang="ja-JP" i="1">
                                  <a:solidFill>
                                    <a:schemeClr val="tx1"/>
                                  </a:solidFill>
                                  <a:latin typeface="Cambria Math" panose="02040503050406030204" pitchFamily="18" charset="0"/>
                                </a:rPr>
                                <m:t>1</m:t>
                              </m:r>
                            </m:num>
                            <m:den>
                              <m:r>
                                <a:rPr lang="en-US" altLang="ja-JP" i="1">
                                  <a:solidFill>
                                    <a:schemeClr val="tx1"/>
                                  </a:solidFill>
                                  <a:latin typeface="Cambria Math" panose="02040503050406030204" pitchFamily="18" charset="0"/>
                                </a:rPr>
                                <m:t>𝑁</m:t>
                              </m:r>
                            </m:den>
                          </m:f>
                          <m:nary>
                            <m:naryPr>
                              <m:chr m:val="∑"/>
                              <m:limLoc m:val="subSup"/>
                              <m:ctrlPr>
                                <a:rPr lang="en-US" altLang="ja-JP" i="1">
                                  <a:solidFill>
                                    <a:schemeClr val="tx1"/>
                                  </a:solidFill>
                                  <a:latin typeface="Cambria Math" panose="02040503050406030204" pitchFamily="18" charset="0"/>
                                </a:rPr>
                              </m:ctrlPr>
                            </m:naryPr>
                            <m:sub>
                              <m:r>
                                <m:rPr>
                                  <m:brk m:alnAt="1"/>
                                </m:rPr>
                                <a:rPr lang="en-US" altLang="ja-JP" b="0" i="1" smtClean="0">
                                  <a:solidFill>
                                    <a:schemeClr val="tx1"/>
                                  </a:solidFill>
                                  <a:latin typeface="Cambria Math" panose="02040503050406030204" pitchFamily="18" charset="0"/>
                                </a:rPr>
                                <m:t>𝑘</m:t>
                              </m:r>
                              <m:r>
                                <a:rPr lang="en-US" altLang="ja-JP" b="0" i="1" smtClean="0">
                                  <a:solidFill>
                                    <a:schemeClr val="tx1"/>
                                  </a:solidFill>
                                  <a:latin typeface="Cambria Math" panose="02040503050406030204" pitchFamily="18" charset="0"/>
                                </a:rPr>
                                <m:t>=1</m:t>
                              </m:r>
                            </m:sub>
                            <m:sup>
                              <m:r>
                                <a:rPr lang="en-US" altLang="ja-JP" i="1">
                                  <a:solidFill>
                                    <a:schemeClr val="tx1"/>
                                  </a:solidFill>
                                  <a:latin typeface="Cambria Math" panose="02040503050406030204" pitchFamily="18" charset="0"/>
                                </a:rPr>
                                <m:t>𝑁</m:t>
                              </m:r>
                            </m:sup>
                            <m:e>
                              <m:r>
                                <a:rPr lang="ja-JP" altLang="en-US" i="1" smtClean="0">
                                  <a:solidFill>
                                    <a:srgbClr val="00B050"/>
                                  </a:solidFill>
                                  <a:latin typeface="Cambria Math" panose="02040503050406030204" pitchFamily="18" charset="0"/>
                                </a:rPr>
                                <m:t>𝛿</m:t>
                              </m:r>
                              <m:d>
                                <m:dPr>
                                  <m:ctrlPr>
                                    <a:rPr lang="en-US" altLang="ja-JP" i="1">
                                      <a:solidFill>
                                        <a:srgbClr val="00B050"/>
                                      </a:solidFill>
                                      <a:latin typeface="Cambria Math" panose="02040503050406030204" pitchFamily="18" charset="0"/>
                                    </a:rPr>
                                  </m:ctrlPr>
                                </m:dPr>
                                <m:e>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panose="02040503050406030204" pitchFamily="18" charset="0"/>
                                        </a:rPr>
                                        <m:t>𝑥</m:t>
                                      </m:r>
                                    </m:e>
                                    <m:sub>
                                      <m:r>
                                        <a:rPr lang="en-US" altLang="ja-JP" i="1">
                                          <a:solidFill>
                                            <a:srgbClr val="00B050"/>
                                          </a:solidFill>
                                          <a:latin typeface="Cambria Math" panose="02040503050406030204" pitchFamily="18" charset="0"/>
                                        </a:rPr>
                                        <m:t>𝑡</m:t>
                                      </m:r>
                                    </m:sub>
                                  </m:sSub>
                                  <m:r>
                                    <a:rPr lang="en-US" altLang="ja-JP" i="1">
                                      <a:solidFill>
                                        <a:srgbClr val="00B050"/>
                                      </a:solidFill>
                                      <a:latin typeface="Cambria Math" panose="02040503050406030204" pitchFamily="18" charset="0"/>
                                    </a:rPr>
                                    <m:t>−</m:t>
                                  </m:r>
                                  <m:sSubSup>
                                    <m:sSubSupPr>
                                      <m:ctrlPr>
                                        <a:rPr lang="en-US" altLang="ja-JP" i="1">
                                          <a:solidFill>
                                            <a:srgbClr val="00B050"/>
                                          </a:solidFill>
                                          <a:latin typeface="Cambria Math" panose="02040503050406030204" pitchFamily="18" charset="0"/>
                                        </a:rPr>
                                      </m:ctrlPr>
                                    </m:sSubSupPr>
                                    <m:e>
                                      <m:r>
                                        <a:rPr lang="en-US" altLang="ja-JP" i="1">
                                          <a:solidFill>
                                            <a:srgbClr val="00B050"/>
                                          </a:solidFill>
                                          <a:latin typeface="Cambria Math" panose="02040503050406030204" pitchFamily="18" charset="0"/>
                                        </a:rPr>
                                        <m:t>𝑥</m:t>
                                      </m:r>
                                    </m:e>
                                    <m:sub>
                                      <m:r>
                                        <a:rPr lang="en-US" altLang="ja-JP" i="1">
                                          <a:solidFill>
                                            <a:srgbClr val="00B050"/>
                                          </a:solidFill>
                                          <a:latin typeface="Cambria Math" panose="02040503050406030204" pitchFamily="18" charset="0"/>
                                        </a:rPr>
                                        <m:t>𝑡</m:t>
                                      </m:r>
                                    </m:sub>
                                    <m:sup>
                                      <m:d>
                                        <m:dPr>
                                          <m:begChr m:val="["/>
                                          <m:endChr m:val="]"/>
                                          <m:ctrlPr>
                                            <a:rPr lang="en-US" altLang="ja-JP" i="1">
                                              <a:solidFill>
                                                <a:srgbClr val="00B050"/>
                                              </a:solidFill>
                                              <a:latin typeface="Cambria Math" panose="02040503050406030204" pitchFamily="18" charset="0"/>
                                            </a:rPr>
                                          </m:ctrlPr>
                                        </m:dPr>
                                        <m:e>
                                          <m:r>
                                            <a:rPr lang="en-US" altLang="ja-JP" i="1">
                                              <a:solidFill>
                                                <a:srgbClr val="00B050"/>
                                              </a:solidFill>
                                              <a:latin typeface="Cambria Math" panose="02040503050406030204" pitchFamily="18" charset="0"/>
                                            </a:rPr>
                                            <m:t>𝑘</m:t>
                                          </m:r>
                                        </m:e>
                                      </m:d>
                                    </m:sup>
                                  </m:sSubSup>
                                </m:e>
                              </m:d>
                            </m:e>
                          </m:nary>
                        </m:num>
                        <m:den>
                          <m:nary>
                            <m:naryPr>
                              <m:limLoc m:val="undOvr"/>
                              <m:subHide m:val="on"/>
                              <m:supHide m:val="on"/>
                              <m:ctrlPr>
                                <a:rPr lang="en-US" altLang="ja-JP" i="1">
                                  <a:latin typeface="Cambria Math" panose="02040503050406030204" pitchFamily="18" charset="0"/>
                                  <a:ea typeface="Cambria Math" panose="02040503050406030204" pitchFamily="18" charset="0"/>
                                </a:rPr>
                              </m:ctrlPr>
                            </m:naryPr>
                            <m:sub/>
                            <m:sup/>
                            <m:e>
                              <m:r>
                                <a:rPr lang="en-US" altLang="ja-JP" i="1">
                                  <a:latin typeface="Cambria Math" panose="02040503050406030204" pitchFamily="18" charset="0"/>
                                </a:rPr>
                                <m:t>𝑝</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𝑡</m:t>
                                      </m:r>
                                    </m:sub>
                                  </m:sSub>
                                </m:e>
                                <m:e>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𝑡</m:t>
                                      </m:r>
                                    </m:sub>
                                  </m:sSub>
                                </m:e>
                              </m:d>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𝑁</m:t>
                                  </m:r>
                                </m:den>
                              </m:f>
                              <m:nary>
                                <m:naryPr>
                                  <m:chr m:val="∑"/>
                                  <m:limLoc m:val="subSup"/>
                                  <m:ctrlPr>
                                    <a:rPr lang="en-US" altLang="ja-JP" i="1">
                                      <a:latin typeface="Cambria Math" panose="02040503050406030204" pitchFamily="18" charset="0"/>
                                    </a:rPr>
                                  </m:ctrlPr>
                                </m:naryPr>
                                <m:sub>
                                  <m:r>
                                    <m:rPr>
                                      <m:brk m:alnAt="1"/>
                                    </m:rPr>
                                    <a:rPr lang="en-US" altLang="ja-JP" i="1">
                                      <a:latin typeface="Cambria Math" panose="02040503050406030204" pitchFamily="18" charset="0"/>
                                    </a:rPr>
                                    <m:t>𝑘</m:t>
                                  </m:r>
                                  <m:r>
                                    <a:rPr lang="en-US" altLang="ja-JP" i="1">
                                      <a:latin typeface="Cambria Math" panose="02040503050406030204" pitchFamily="18" charset="0"/>
                                    </a:rPr>
                                    <m:t>=1</m:t>
                                  </m:r>
                                </m:sub>
                                <m:sup>
                                  <m:r>
                                    <a:rPr lang="en-US" altLang="ja-JP" i="1">
                                      <a:latin typeface="Cambria Math" panose="02040503050406030204" pitchFamily="18" charset="0"/>
                                    </a:rPr>
                                    <m:t>𝑁</m:t>
                                  </m:r>
                                </m:sup>
                                <m:e>
                                  <m:r>
                                    <a:rPr lang="ja-JP" altLang="en-US" i="1" smtClean="0">
                                      <a:solidFill>
                                        <a:srgbClr val="00B050"/>
                                      </a:solidFill>
                                      <a:latin typeface="Cambria Math" panose="02040503050406030204" pitchFamily="18" charset="0"/>
                                    </a:rPr>
                                    <m:t>𝛿</m:t>
                                  </m:r>
                                  <m:d>
                                    <m:dPr>
                                      <m:ctrlPr>
                                        <a:rPr lang="en-US" altLang="ja-JP" i="1">
                                          <a:solidFill>
                                            <a:srgbClr val="00B050"/>
                                          </a:solidFill>
                                          <a:latin typeface="Cambria Math" panose="02040503050406030204" pitchFamily="18" charset="0"/>
                                        </a:rPr>
                                      </m:ctrlPr>
                                    </m:dPr>
                                    <m:e>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panose="02040503050406030204" pitchFamily="18" charset="0"/>
                                            </a:rPr>
                                            <m:t>𝑥</m:t>
                                          </m:r>
                                        </m:e>
                                        <m:sub>
                                          <m:r>
                                            <a:rPr lang="en-US" altLang="ja-JP" i="1">
                                              <a:solidFill>
                                                <a:srgbClr val="00B050"/>
                                              </a:solidFill>
                                              <a:latin typeface="Cambria Math" panose="02040503050406030204" pitchFamily="18" charset="0"/>
                                            </a:rPr>
                                            <m:t>𝑡</m:t>
                                          </m:r>
                                        </m:sub>
                                      </m:sSub>
                                      <m:r>
                                        <a:rPr lang="en-US" altLang="ja-JP" i="1">
                                          <a:solidFill>
                                            <a:srgbClr val="00B050"/>
                                          </a:solidFill>
                                          <a:latin typeface="Cambria Math" panose="02040503050406030204" pitchFamily="18" charset="0"/>
                                        </a:rPr>
                                        <m:t>−</m:t>
                                      </m:r>
                                      <m:sSubSup>
                                        <m:sSubSupPr>
                                          <m:ctrlPr>
                                            <a:rPr lang="en-US" altLang="ja-JP" i="1">
                                              <a:solidFill>
                                                <a:srgbClr val="00B050"/>
                                              </a:solidFill>
                                              <a:latin typeface="Cambria Math" panose="02040503050406030204" pitchFamily="18" charset="0"/>
                                            </a:rPr>
                                          </m:ctrlPr>
                                        </m:sSubSupPr>
                                        <m:e>
                                          <m:r>
                                            <a:rPr lang="en-US" altLang="ja-JP" i="1">
                                              <a:solidFill>
                                                <a:srgbClr val="00B050"/>
                                              </a:solidFill>
                                              <a:latin typeface="Cambria Math" panose="02040503050406030204" pitchFamily="18" charset="0"/>
                                            </a:rPr>
                                            <m:t>𝑥</m:t>
                                          </m:r>
                                        </m:e>
                                        <m:sub>
                                          <m:r>
                                            <a:rPr lang="en-US" altLang="ja-JP" i="1">
                                              <a:solidFill>
                                                <a:srgbClr val="00B050"/>
                                              </a:solidFill>
                                              <a:latin typeface="Cambria Math" panose="02040503050406030204" pitchFamily="18" charset="0"/>
                                            </a:rPr>
                                            <m:t>𝑡</m:t>
                                          </m:r>
                                        </m:sub>
                                        <m:sup>
                                          <m:d>
                                            <m:dPr>
                                              <m:begChr m:val="["/>
                                              <m:endChr m:val="]"/>
                                              <m:ctrlPr>
                                                <a:rPr lang="en-US" altLang="ja-JP" i="1">
                                                  <a:solidFill>
                                                    <a:srgbClr val="00B050"/>
                                                  </a:solidFill>
                                                  <a:latin typeface="Cambria Math" panose="02040503050406030204" pitchFamily="18" charset="0"/>
                                                </a:rPr>
                                              </m:ctrlPr>
                                            </m:dPr>
                                            <m:e>
                                              <m:r>
                                                <a:rPr lang="en-US" altLang="ja-JP" i="1">
                                                  <a:solidFill>
                                                    <a:srgbClr val="00B050"/>
                                                  </a:solidFill>
                                                  <a:latin typeface="Cambria Math" panose="02040503050406030204" pitchFamily="18" charset="0"/>
                                                </a:rPr>
                                                <m:t>𝑘</m:t>
                                              </m:r>
                                            </m:e>
                                          </m:d>
                                        </m:sup>
                                      </m:sSubSup>
                                    </m:e>
                                  </m:d>
                                </m:e>
                              </m:nary>
                              <m:r>
                                <a:rPr lang="en-US" altLang="ja-JP" i="1">
                                  <a:latin typeface="Cambria Math" panose="02040503050406030204" pitchFamily="18" charset="0"/>
                                  <a:ea typeface="Cambria Math" panose="02040503050406030204" pitchFamily="18" charset="0"/>
                                </a:rPr>
                                <m:t>𝑑𝑥</m:t>
                              </m:r>
                            </m:e>
                          </m:nary>
                        </m:den>
                      </m:f>
                    </m:oMath>
                  </m:oMathPara>
                </a14:m>
                <a:endParaRPr kumimoji="1" lang="en-US" altLang="ja-JP" dirty="0" smtClean="0"/>
              </a:p>
            </p:txBody>
          </p:sp>
        </mc:Choice>
        <mc:Fallback xmlns="">
          <p:sp>
            <p:nvSpPr>
              <p:cNvPr id="254" name="テキスト ボックス 253"/>
              <p:cNvSpPr txBox="1">
                <a:spLocks noRot="1" noChangeAspect="1" noMove="1" noResize="1" noEditPoints="1" noAdjustHandles="1" noChangeArrowheads="1" noChangeShapeType="1" noTextEdit="1"/>
              </p:cNvSpPr>
              <p:nvPr/>
            </p:nvSpPr>
            <p:spPr>
              <a:xfrm>
                <a:off x="303961" y="2949018"/>
                <a:ext cx="4477508" cy="938142"/>
              </a:xfrm>
              <a:prstGeom prst="rect">
                <a:avLst/>
              </a:prstGeom>
              <a:blipFill rotWithShape="0">
                <a:blip r:embed="rId2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5" name="テキスト ボックス 254"/>
              <p:cNvSpPr txBox="1"/>
              <p:nvPr/>
            </p:nvSpPr>
            <p:spPr>
              <a:xfrm>
                <a:off x="1223424" y="4059668"/>
                <a:ext cx="2939006" cy="8688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m:t>
                      </m:r>
                      <m:f>
                        <m:fPr>
                          <m:ctrlPr>
                            <a:rPr lang="en-US" altLang="ja-JP" i="1">
                              <a:latin typeface="Cambria Math" panose="02040503050406030204" pitchFamily="18" charset="0"/>
                            </a:rPr>
                          </m:ctrlPr>
                        </m:fPr>
                        <m:num>
                          <m:nary>
                            <m:naryPr>
                              <m:chr m:val="∑"/>
                              <m:limLoc m:val="subSup"/>
                              <m:ctrlPr>
                                <a:rPr lang="en-US" altLang="ja-JP" i="1" smtClean="0">
                                  <a:latin typeface="Cambria Math" panose="02040503050406030204" pitchFamily="18" charset="0"/>
                                </a:rPr>
                              </m:ctrlPr>
                            </m:naryPr>
                            <m:sub>
                              <m:r>
                                <m:rPr>
                                  <m:brk m:alnAt="1"/>
                                </m:rPr>
                                <a:rPr lang="en-US" altLang="ja-JP" i="1">
                                  <a:latin typeface="Cambria Math" panose="02040503050406030204" pitchFamily="18" charset="0"/>
                                </a:rPr>
                                <m:t>𝑘</m:t>
                              </m:r>
                              <m:r>
                                <a:rPr lang="en-US" altLang="ja-JP" i="1">
                                  <a:latin typeface="Cambria Math" panose="02040503050406030204" pitchFamily="18" charset="0"/>
                                </a:rPr>
                                <m:t>=1</m:t>
                              </m:r>
                            </m:sub>
                            <m:sup>
                              <m:r>
                                <a:rPr lang="en-US" altLang="ja-JP" i="1">
                                  <a:latin typeface="Cambria Math" panose="02040503050406030204" pitchFamily="18" charset="0"/>
                                </a:rPr>
                                <m:t>𝑁</m:t>
                              </m:r>
                            </m:sup>
                            <m:e>
                              <m:r>
                                <a:rPr lang="en-US" altLang="ja-JP" i="1" smtClean="0">
                                  <a:solidFill>
                                    <a:srgbClr val="FF0000"/>
                                  </a:solidFill>
                                  <a:latin typeface="Cambria Math" panose="02040503050406030204" pitchFamily="18" charset="0"/>
                                </a:rPr>
                                <m:t>𝑝</m:t>
                              </m:r>
                              <m:d>
                                <m:dPr>
                                  <m:ctrlPr>
                                    <a:rPr lang="en-US" altLang="ja-JP" i="1">
                                      <a:solidFill>
                                        <a:srgbClr val="FF0000"/>
                                      </a:solidFill>
                                      <a:latin typeface="Cambria Math" panose="02040503050406030204" pitchFamily="18" charset="0"/>
                                    </a:rPr>
                                  </m:ctrlPr>
                                </m:dPr>
                                <m:e>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panose="02040503050406030204" pitchFamily="18" charset="0"/>
                                        </a:rPr>
                                        <m:t>𝑦</m:t>
                                      </m:r>
                                    </m:e>
                                    <m:sub>
                                      <m:r>
                                        <a:rPr lang="en-US" altLang="ja-JP" i="1">
                                          <a:solidFill>
                                            <a:srgbClr val="FF0000"/>
                                          </a:solidFill>
                                          <a:latin typeface="Cambria Math" panose="02040503050406030204" pitchFamily="18" charset="0"/>
                                        </a:rPr>
                                        <m:t>𝑡</m:t>
                                      </m:r>
                                    </m:sub>
                                  </m:sSub>
                                </m:e>
                                <m:e>
                                  <m:sSubSup>
                                    <m:sSubSupPr>
                                      <m:ctrlPr>
                                        <a:rPr lang="en-US" altLang="ja-JP" i="1">
                                          <a:solidFill>
                                            <a:srgbClr val="FF0000"/>
                                          </a:solidFill>
                                          <a:latin typeface="Cambria Math" panose="02040503050406030204" pitchFamily="18" charset="0"/>
                                        </a:rPr>
                                      </m:ctrlPr>
                                    </m:sSubSupPr>
                                    <m:e>
                                      <m:r>
                                        <a:rPr lang="en-US" altLang="ja-JP" i="1">
                                          <a:solidFill>
                                            <a:srgbClr val="FF0000"/>
                                          </a:solidFill>
                                          <a:latin typeface="Cambria Math" panose="02040503050406030204" pitchFamily="18" charset="0"/>
                                        </a:rPr>
                                        <m:t>𝑥</m:t>
                                      </m:r>
                                    </m:e>
                                    <m:sub>
                                      <m:r>
                                        <a:rPr lang="en-US" altLang="ja-JP" i="1">
                                          <a:solidFill>
                                            <a:srgbClr val="FF0000"/>
                                          </a:solidFill>
                                          <a:latin typeface="Cambria Math" panose="02040503050406030204" pitchFamily="18" charset="0"/>
                                        </a:rPr>
                                        <m:t>𝑡</m:t>
                                      </m:r>
                                    </m:sub>
                                    <m:sup>
                                      <m:d>
                                        <m:dPr>
                                          <m:begChr m:val="["/>
                                          <m:endChr m:val="]"/>
                                          <m:ctrlPr>
                                            <a:rPr lang="en-US" altLang="ja-JP" i="1">
                                              <a:solidFill>
                                                <a:srgbClr val="FF0000"/>
                                              </a:solidFill>
                                              <a:latin typeface="Cambria Math" panose="02040503050406030204" pitchFamily="18" charset="0"/>
                                            </a:rPr>
                                          </m:ctrlPr>
                                        </m:dPr>
                                        <m:e>
                                          <m:r>
                                            <a:rPr lang="en-US" altLang="ja-JP" i="1">
                                              <a:solidFill>
                                                <a:srgbClr val="FF0000"/>
                                              </a:solidFill>
                                              <a:latin typeface="Cambria Math" panose="02040503050406030204" pitchFamily="18" charset="0"/>
                                            </a:rPr>
                                            <m:t>𝑘</m:t>
                                          </m:r>
                                        </m:e>
                                      </m:d>
                                    </m:sup>
                                  </m:sSubSup>
                                </m:e>
                              </m:d>
                              <m:r>
                                <a:rPr lang="ja-JP" altLang="en-US" i="1" smtClean="0">
                                  <a:solidFill>
                                    <a:srgbClr val="00B050"/>
                                  </a:solidFill>
                                  <a:latin typeface="Cambria Math" panose="02040503050406030204" pitchFamily="18" charset="0"/>
                                </a:rPr>
                                <m:t>𝛿</m:t>
                              </m:r>
                              <m:d>
                                <m:dPr>
                                  <m:ctrlPr>
                                    <a:rPr lang="en-US" altLang="ja-JP" i="1">
                                      <a:solidFill>
                                        <a:srgbClr val="00B050"/>
                                      </a:solidFill>
                                      <a:latin typeface="Cambria Math" panose="02040503050406030204" pitchFamily="18" charset="0"/>
                                    </a:rPr>
                                  </m:ctrlPr>
                                </m:dPr>
                                <m:e>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panose="02040503050406030204" pitchFamily="18" charset="0"/>
                                        </a:rPr>
                                        <m:t>𝑥</m:t>
                                      </m:r>
                                    </m:e>
                                    <m:sub>
                                      <m:r>
                                        <a:rPr lang="en-US" altLang="ja-JP" b="0" i="1" smtClean="0">
                                          <a:solidFill>
                                            <a:srgbClr val="00B050"/>
                                          </a:solidFill>
                                          <a:latin typeface="Cambria Math" panose="02040503050406030204" pitchFamily="18" charset="0"/>
                                        </a:rPr>
                                        <m:t>𝑡</m:t>
                                      </m:r>
                                    </m:sub>
                                  </m:sSub>
                                  <m:r>
                                    <a:rPr lang="en-US" altLang="ja-JP" i="1">
                                      <a:solidFill>
                                        <a:srgbClr val="00B050"/>
                                      </a:solidFill>
                                      <a:latin typeface="Cambria Math" panose="02040503050406030204" pitchFamily="18" charset="0"/>
                                    </a:rPr>
                                    <m:t>−</m:t>
                                  </m:r>
                                  <m:sSubSup>
                                    <m:sSubSupPr>
                                      <m:ctrlPr>
                                        <a:rPr lang="en-US" altLang="ja-JP" i="1">
                                          <a:solidFill>
                                            <a:srgbClr val="00B050"/>
                                          </a:solidFill>
                                          <a:latin typeface="Cambria Math" panose="02040503050406030204" pitchFamily="18" charset="0"/>
                                        </a:rPr>
                                      </m:ctrlPr>
                                    </m:sSubSupPr>
                                    <m:e>
                                      <m:r>
                                        <a:rPr lang="en-US" altLang="ja-JP" i="1">
                                          <a:solidFill>
                                            <a:srgbClr val="00B050"/>
                                          </a:solidFill>
                                          <a:latin typeface="Cambria Math" panose="02040503050406030204" pitchFamily="18" charset="0"/>
                                        </a:rPr>
                                        <m:t>𝑥</m:t>
                                      </m:r>
                                    </m:e>
                                    <m:sub>
                                      <m:r>
                                        <a:rPr lang="en-US" altLang="ja-JP" i="1">
                                          <a:solidFill>
                                            <a:srgbClr val="00B050"/>
                                          </a:solidFill>
                                          <a:latin typeface="Cambria Math" panose="02040503050406030204" pitchFamily="18" charset="0"/>
                                        </a:rPr>
                                        <m:t>𝑡</m:t>
                                      </m:r>
                                    </m:sub>
                                    <m:sup>
                                      <m:d>
                                        <m:dPr>
                                          <m:begChr m:val="["/>
                                          <m:endChr m:val="]"/>
                                          <m:ctrlPr>
                                            <a:rPr lang="en-US" altLang="ja-JP" i="1">
                                              <a:solidFill>
                                                <a:srgbClr val="00B050"/>
                                              </a:solidFill>
                                              <a:latin typeface="Cambria Math" panose="02040503050406030204" pitchFamily="18" charset="0"/>
                                            </a:rPr>
                                          </m:ctrlPr>
                                        </m:dPr>
                                        <m:e>
                                          <m:r>
                                            <a:rPr lang="en-US" altLang="ja-JP" i="1">
                                              <a:solidFill>
                                                <a:srgbClr val="00B050"/>
                                              </a:solidFill>
                                              <a:latin typeface="Cambria Math" panose="02040503050406030204" pitchFamily="18" charset="0"/>
                                            </a:rPr>
                                            <m:t>𝑘</m:t>
                                          </m:r>
                                        </m:e>
                                      </m:d>
                                    </m:sup>
                                  </m:sSubSup>
                                </m:e>
                              </m:d>
                            </m:e>
                          </m:nary>
                        </m:num>
                        <m:den>
                          <m:nary>
                            <m:naryPr>
                              <m:chr m:val="∑"/>
                              <m:limLoc m:val="subSup"/>
                              <m:ctrlPr>
                                <a:rPr lang="en-US" altLang="ja-JP" i="1">
                                  <a:latin typeface="Cambria Math" panose="02040503050406030204" pitchFamily="18" charset="0"/>
                                </a:rPr>
                              </m:ctrlPr>
                            </m:naryPr>
                            <m:sub>
                              <m:r>
                                <m:rPr>
                                  <m:brk m:alnAt="1"/>
                                </m:rPr>
                                <a:rPr lang="en-US" altLang="ja-JP" i="1">
                                  <a:latin typeface="Cambria Math" panose="02040503050406030204" pitchFamily="18" charset="0"/>
                                </a:rPr>
                                <m:t>𝑘</m:t>
                              </m:r>
                              <m:r>
                                <a:rPr lang="en-US" altLang="ja-JP" i="1">
                                  <a:latin typeface="Cambria Math" panose="02040503050406030204" pitchFamily="18" charset="0"/>
                                </a:rPr>
                                <m:t>=1</m:t>
                              </m:r>
                            </m:sub>
                            <m:sup>
                              <m:r>
                                <a:rPr lang="en-US" altLang="ja-JP" i="1">
                                  <a:latin typeface="Cambria Math" panose="02040503050406030204" pitchFamily="18" charset="0"/>
                                </a:rPr>
                                <m:t>𝑁</m:t>
                              </m:r>
                            </m:sup>
                            <m:e>
                              <m:r>
                                <a:rPr lang="en-US" altLang="ja-JP" i="1">
                                  <a:latin typeface="Cambria Math" panose="02040503050406030204" pitchFamily="18" charset="0"/>
                                </a:rPr>
                                <m:t>𝑝</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b="0" i="1" smtClean="0">
                                          <a:latin typeface="Cambria Math" panose="02040503050406030204" pitchFamily="18" charset="0"/>
                                        </a:rPr>
                                        <m:t>𝑡</m:t>
                                      </m:r>
                                    </m:sub>
                                  </m:sSub>
                                </m:e>
                                <m:e>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𝑡</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e>
                              </m:d>
                            </m:e>
                          </m:nary>
                        </m:den>
                      </m:f>
                    </m:oMath>
                  </m:oMathPara>
                </a14:m>
                <a:endParaRPr kumimoji="1" lang="en-US" altLang="ja-JP" dirty="0" smtClean="0"/>
              </a:p>
            </p:txBody>
          </p:sp>
        </mc:Choice>
        <mc:Fallback xmlns="">
          <p:sp>
            <p:nvSpPr>
              <p:cNvPr id="255" name="テキスト ボックス 254"/>
              <p:cNvSpPr txBox="1">
                <a:spLocks noRot="1" noChangeAspect="1" noMove="1" noResize="1" noEditPoints="1" noAdjustHandles="1" noChangeArrowheads="1" noChangeShapeType="1" noTextEdit="1"/>
              </p:cNvSpPr>
              <p:nvPr/>
            </p:nvSpPr>
            <p:spPr>
              <a:xfrm>
                <a:off x="1223424" y="4059668"/>
                <a:ext cx="2939006" cy="868892"/>
              </a:xfrm>
              <a:prstGeom prst="rect">
                <a:avLst/>
              </a:prstGeom>
              <a:blipFill rotWithShape="0">
                <a:blip r:embed="rId26"/>
                <a:stretch>
                  <a:fillRect r="-49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6" name="テキスト ボックス 255"/>
              <p:cNvSpPr txBox="1"/>
              <p:nvPr/>
            </p:nvSpPr>
            <p:spPr>
              <a:xfrm>
                <a:off x="1223424" y="5101068"/>
                <a:ext cx="3078708" cy="8688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m:t>
                      </m:r>
                      <m:nary>
                        <m:naryPr>
                          <m:chr m:val="∑"/>
                          <m:limLoc m:val="subSup"/>
                          <m:ctrlPr>
                            <a:rPr lang="en-US" altLang="ja-JP" i="1">
                              <a:latin typeface="Cambria Math" panose="02040503050406030204" pitchFamily="18" charset="0"/>
                            </a:rPr>
                          </m:ctrlPr>
                        </m:naryPr>
                        <m:sub>
                          <m:r>
                            <m:rPr>
                              <m:brk m:alnAt="1"/>
                            </m:rPr>
                            <a:rPr lang="en-US" altLang="ja-JP" i="1">
                              <a:latin typeface="Cambria Math" panose="02040503050406030204" pitchFamily="18" charset="0"/>
                            </a:rPr>
                            <m:t>𝑘</m:t>
                          </m:r>
                          <m:r>
                            <a:rPr lang="en-US" altLang="ja-JP" i="1">
                              <a:latin typeface="Cambria Math" panose="02040503050406030204" pitchFamily="18" charset="0"/>
                            </a:rPr>
                            <m:t>=1</m:t>
                          </m:r>
                        </m:sub>
                        <m:sup>
                          <m:r>
                            <a:rPr lang="en-US" altLang="ja-JP" i="1">
                              <a:latin typeface="Cambria Math" panose="02040503050406030204" pitchFamily="18" charset="0"/>
                            </a:rPr>
                            <m:t>𝑁</m:t>
                          </m:r>
                        </m:sup>
                        <m:e>
                          <m:f>
                            <m:fPr>
                              <m:ctrlPr>
                                <a:rPr lang="en-US" altLang="ja-JP" i="1">
                                  <a:latin typeface="Cambria Math" panose="02040503050406030204" pitchFamily="18" charset="0"/>
                                </a:rPr>
                              </m:ctrlPr>
                            </m:fPr>
                            <m:num>
                              <m:r>
                                <a:rPr lang="en-US" altLang="ja-JP" i="1">
                                  <a:solidFill>
                                    <a:srgbClr val="FF0000"/>
                                  </a:solidFill>
                                  <a:latin typeface="Cambria Math" panose="02040503050406030204" pitchFamily="18" charset="0"/>
                                </a:rPr>
                                <m:t>𝑝</m:t>
                              </m:r>
                              <m:d>
                                <m:dPr>
                                  <m:ctrlPr>
                                    <a:rPr lang="en-US" altLang="ja-JP" i="1">
                                      <a:solidFill>
                                        <a:srgbClr val="FF0000"/>
                                      </a:solidFill>
                                      <a:latin typeface="Cambria Math" panose="02040503050406030204" pitchFamily="18" charset="0"/>
                                    </a:rPr>
                                  </m:ctrlPr>
                                </m:dPr>
                                <m:e>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panose="02040503050406030204" pitchFamily="18" charset="0"/>
                                        </a:rPr>
                                        <m:t>𝑦</m:t>
                                      </m:r>
                                    </m:e>
                                    <m:sub>
                                      <m:r>
                                        <a:rPr lang="en-US" altLang="ja-JP" i="1">
                                          <a:solidFill>
                                            <a:srgbClr val="FF0000"/>
                                          </a:solidFill>
                                          <a:latin typeface="Cambria Math" panose="02040503050406030204" pitchFamily="18" charset="0"/>
                                        </a:rPr>
                                        <m:t>𝑡</m:t>
                                      </m:r>
                                    </m:sub>
                                  </m:sSub>
                                </m:e>
                                <m:e>
                                  <m:sSubSup>
                                    <m:sSubSupPr>
                                      <m:ctrlPr>
                                        <a:rPr lang="en-US" altLang="ja-JP" i="1">
                                          <a:solidFill>
                                            <a:srgbClr val="FF0000"/>
                                          </a:solidFill>
                                          <a:latin typeface="Cambria Math" panose="02040503050406030204" pitchFamily="18" charset="0"/>
                                        </a:rPr>
                                      </m:ctrlPr>
                                    </m:sSubSupPr>
                                    <m:e>
                                      <m:r>
                                        <a:rPr lang="en-US" altLang="ja-JP" i="1">
                                          <a:solidFill>
                                            <a:srgbClr val="FF0000"/>
                                          </a:solidFill>
                                          <a:latin typeface="Cambria Math" panose="02040503050406030204" pitchFamily="18" charset="0"/>
                                        </a:rPr>
                                        <m:t>𝑥</m:t>
                                      </m:r>
                                    </m:e>
                                    <m:sub>
                                      <m:r>
                                        <a:rPr lang="en-US" altLang="ja-JP" i="1">
                                          <a:solidFill>
                                            <a:srgbClr val="FF0000"/>
                                          </a:solidFill>
                                          <a:latin typeface="Cambria Math" panose="02040503050406030204" pitchFamily="18" charset="0"/>
                                        </a:rPr>
                                        <m:t>𝑡</m:t>
                                      </m:r>
                                    </m:sub>
                                    <m:sup>
                                      <m:d>
                                        <m:dPr>
                                          <m:begChr m:val="["/>
                                          <m:endChr m:val="]"/>
                                          <m:ctrlPr>
                                            <a:rPr lang="en-US" altLang="ja-JP" i="1">
                                              <a:solidFill>
                                                <a:srgbClr val="FF0000"/>
                                              </a:solidFill>
                                              <a:latin typeface="Cambria Math" panose="02040503050406030204" pitchFamily="18" charset="0"/>
                                            </a:rPr>
                                          </m:ctrlPr>
                                        </m:dPr>
                                        <m:e>
                                          <m:r>
                                            <a:rPr lang="en-US" altLang="ja-JP" i="1">
                                              <a:solidFill>
                                                <a:srgbClr val="FF0000"/>
                                              </a:solidFill>
                                              <a:latin typeface="Cambria Math" panose="02040503050406030204" pitchFamily="18" charset="0"/>
                                            </a:rPr>
                                            <m:t>𝑘</m:t>
                                          </m:r>
                                        </m:e>
                                      </m:d>
                                    </m:sup>
                                  </m:sSubSup>
                                </m:e>
                              </m:d>
                              <m:r>
                                <a:rPr lang="ja-JP" altLang="en-US" i="1" smtClean="0">
                                  <a:solidFill>
                                    <a:srgbClr val="00B050"/>
                                  </a:solidFill>
                                  <a:latin typeface="Cambria Math" panose="02040503050406030204" pitchFamily="18" charset="0"/>
                                </a:rPr>
                                <m:t>𝛿</m:t>
                              </m:r>
                              <m:d>
                                <m:dPr>
                                  <m:ctrlPr>
                                    <a:rPr lang="en-US" altLang="ja-JP" i="1">
                                      <a:solidFill>
                                        <a:srgbClr val="00B050"/>
                                      </a:solidFill>
                                      <a:latin typeface="Cambria Math" panose="02040503050406030204" pitchFamily="18" charset="0"/>
                                    </a:rPr>
                                  </m:ctrlPr>
                                </m:dPr>
                                <m:e>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panose="02040503050406030204" pitchFamily="18" charset="0"/>
                                        </a:rPr>
                                        <m:t>𝑥</m:t>
                                      </m:r>
                                    </m:e>
                                    <m:sub>
                                      <m:r>
                                        <a:rPr lang="en-US" altLang="ja-JP" i="1">
                                          <a:solidFill>
                                            <a:srgbClr val="00B050"/>
                                          </a:solidFill>
                                          <a:latin typeface="Cambria Math" panose="02040503050406030204" pitchFamily="18" charset="0"/>
                                        </a:rPr>
                                        <m:t>𝑡</m:t>
                                      </m:r>
                                    </m:sub>
                                  </m:sSub>
                                  <m:r>
                                    <a:rPr lang="en-US" altLang="ja-JP" i="1">
                                      <a:solidFill>
                                        <a:srgbClr val="00B050"/>
                                      </a:solidFill>
                                      <a:latin typeface="Cambria Math" panose="02040503050406030204" pitchFamily="18" charset="0"/>
                                    </a:rPr>
                                    <m:t>−</m:t>
                                  </m:r>
                                  <m:sSubSup>
                                    <m:sSubSupPr>
                                      <m:ctrlPr>
                                        <a:rPr lang="en-US" altLang="ja-JP" i="1">
                                          <a:solidFill>
                                            <a:srgbClr val="00B050"/>
                                          </a:solidFill>
                                          <a:latin typeface="Cambria Math" panose="02040503050406030204" pitchFamily="18" charset="0"/>
                                        </a:rPr>
                                      </m:ctrlPr>
                                    </m:sSubSupPr>
                                    <m:e>
                                      <m:r>
                                        <a:rPr lang="en-US" altLang="ja-JP" i="1">
                                          <a:solidFill>
                                            <a:srgbClr val="00B050"/>
                                          </a:solidFill>
                                          <a:latin typeface="Cambria Math" panose="02040503050406030204" pitchFamily="18" charset="0"/>
                                        </a:rPr>
                                        <m:t>𝑥</m:t>
                                      </m:r>
                                    </m:e>
                                    <m:sub>
                                      <m:r>
                                        <a:rPr lang="en-US" altLang="ja-JP" i="1">
                                          <a:solidFill>
                                            <a:srgbClr val="00B050"/>
                                          </a:solidFill>
                                          <a:latin typeface="Cambria Math" panose="02040503050406030204" pitchFamily="18" charset="0"/>
                                        </a:rPr>
                                        <m:t>𝑡</m:t>
                                      </m:r>
                                    </m:sub>
                                    <m:sup>
                                      <m:d>
                                        <m:dPr>
                                          <m:begChr m:val="["/>
                                          <m:endChr m:val="]"/>
                                          <m:ctrlPr>
                                            <a:rPr lang="en-US" altLang="ja-JP" i="1">
                                              <a:solidFill>
                                                <a:srgbClr val="00B050"/>
                                              </a:solidFill>
                                              <a:latin typeface="Cambria Math" panose="02040503050406030204" pitchFamily="18" charset="0"/>
                                            </a:rPr>
                                          </m:ctrlPr>
                                        </m:dPr>
                                        <m:e>
                                          <m:r>
                                            <a:rPr lang="en-US" altLang="ja-JP" i="1">
                                              <a:solidFill>
                                                <a:srgbClr val="00B050"/>
                                              </a:solidFill>
                                              <a:latin typeface="Cambria Math" panose="02040503050406030204" pitchFamily="18" charset="0"/>
                                            </a:rPr>
                                            <m:t>𝑘</m:t>
                                          </m:r>
                                        </m:e>
                                      </m:d>
                                    </m:sup>
                                  </m:sSubSup>
                                </m:e>
                              </m:d>
                            </m:num>
                            <m:den>
                              <m:nary>
                                <m:naryPr>
                                  <m:chr m:val="∑"/>
                                  <m:limLoc m:val="subSup"/>
                                  <m:ctrlPr>
                                    <a:rPr lang="en-US" altLang="ja-JP" i="1">
                                      <a:latin typeface="Cambria Math" panose="02040503050406030204" pitchFamily="18" charset="0"/>
                                    </a:rPr>
                                  </m:ctrlPr>
                                </m:naryPr>
                                <m:sub>
                                  <m:r>
                                    <m:rPr>
                                      <m:brk m:alnAt="1"/>
                                    </m:rPr>
                                    <a:rPr lang="en-US" altLang="ja-JP" i="1">
                                      <a:latin typeface="Cambria Math" panose="02040503050406030204" pitchFamily="18" charset="0"/>
                                    </a:rPr>
                                    <m:t>𝑘</m:t>
                                  </m:r>
                                  <m:r>
                                    <a:rPr lang="en-US" altLang="ja-JP" i="1">
                                      <a:latin typeface="Cambria Math" panose="02040503050406030204" pitchFamily="18" charset="0"/>
                                    </a:rPr>
                                    <m:t>=1</m:t>
                                  </m:r>
                                </m:sub>
                                <m:sup>
                                  <m:r>
                                    <a:rPr lang="en-US" altLang="ja-JP" i="1">
                                      <a:latin typeface="Cambria Math" panose="02040503050406030204" pitchFamily="18" charset="0"/>
                                    </a:rPr>
                                    <m:t>𝑁</m:t>
                                  </m:r>
                                </m:sup>
                                <m:e>
                                  <m:r>
                                    <a:rPr lang="en-US" altLang="ja-JP" i="1">
                                      <a:latin typeface="Cambria Math" panose="02040503050406030204" pitchFamily="18" charset="0"/>
                                    </a:rPr>
                                    <m:t>𝑝</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𝑡</m:t>
                                          </m:r>
                                        </m:sub>
                                      </m:sSub>
                                    </m:e>
                                    <m:e>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𝑡</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e>
                                  </m:d>
                                </m:e>
                              </m:nary>
                            </m:den>
                          </m:f>
                        </m:e>
                      </m:nary>
                    </m:oMath>
                  </m:oMathPara>
                </a14:m>
                <a:endParaRPr kumimoji="1" lang="en-US" altLang="ja-JP" dirty="0" smtClean="0"/>
              </a:p>
            </p:txBody>
          </p:sp>
        </mc:Choice>
        <mc:Fallback xmlns="">
          <p:sp>
            <p:nvSpPr>
              <p:cNvPr id="256" name="テキスト ボックス 255"/>
              <p:cNvSpPr txBox="1">
                <a:spLocks noRot="1" noChangeAspect="1" noMove="1" noResize="1" noEditPoints="1" noAdjustHandles="1" noChangeArrowheads="1" noChangeShapeType="1" noTextEdit="1"/>
              </p:cNvSpPr>
              <p:nvPr/>
            </p:nvSpPr>
            <p:spPr>
              <a:xfrm>
                <a:off x="1223424" y="5101068"/>
                <a:ext cx="3078708" cy="868892"/>
              </a:xfrm>
              <a:prstGeom prst="rect">
                <a:avLst/>
              </a:prstGeom>
              <a:blipFill rotWithShape="0">
                <a:blip r:embed="rId27"/>
                <a:stretch>
                  <a:fillRect r="-4752"/>
                </a:stretch>
              </a:blipFill>
            </p:spPr>
            <p:txBody>
              <a:bodyPr/>
              <a:lstStyle/>
              <a:p>
                <a:r>
                  <a:rPr lang="ja-JP" altLang="en-US">
                    <a:noFill/>
                  </a:rPr>
                  <a:t> </a:t>
                </a:r>
              </a:p>
            </p:txBody>
          </p:sp>
        </mc:Fallback>
      </mc:AlternateContent>
      <p:sp>
        <p:nvSpPr>
          <p:cNvPr id="295" name="テキスト ボックス 294"/>
          <p:cNvSpPr txBox="1"/>
          <p:nvPr/>
        </p:nvSpPr>
        <p:spPr>
          <a:xfrm>
            <a:off x="11224343" y="6082219"/>
            <a:ext cx="619125" cy="307777"/>
          </a:xfrm>
          <a:prstGeom prst="rect">
            <a:avLst/>
          </a:prstGeom>
          <a:noFill/>
        </p:spPr>
        <p:txBody>
          <a:bodyPr wrap="square" rtlCol="0">
            <a:spAutoFit/>
          </a:bodyPr>
          <a:lstStyle/>
          <a:p>
            <a:r>
              <a:rPr kumimoji="1" lang="ja-JP" altLang="en-US" sz="1400" b="1" dirty="0" smtClean="0"/>
              <a:t>状態</a:t>
            </a:r>
            <a:endParaRPr kumimoji="1" lang="ja-JP" altLang="en-US" sz="1400" b="1" dirty="0"/>
          </a:p>
        </p:txBody>
      </p:sp>
      <mc:AlternateContent xmlns:mc="http://schemas.openxmlformats.org/markup-compatibility/2006" xmlns:a14="http://schemas.microsoft.com/office/drawing/2010/main">
        <mc:Choice Requires="a14">
          <p:sp>
            <p:nvSpPr>
              <p:cNvPr id="357" name="テキスト ボックス 356"/>
              <p:cNvSpPr txBox="1"/>
              <p:nvPr/>
            </p:nvSpPr>
            <p:spPr>
              <a:xfrm>
                <a:off x="9389341" y="83661"/>
                <a:ext cx="120891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𝐸</m:t>
                      </m:r>
                      <m:d>
                        <m:dPr>
                          <m:begChr m:val="["/>
                          <m:endChr m:val="]"/>
                          <m:ctrlPr>
                            <a:rPr lang="en-US" altLang="ja-JP" b="0" i="1" smtClean="0">
                              <a:latin typeface="Cambria Math" panose="02040503050406030204" pitchFamily="18" charset="0"/>
                              <a:ea typeface="Cambria Math" panose="02040503050406030204" pitchFamily="18" charset="0"/>
                            </a:rPr>
                          </m:ctrlPr>
                        </m:dPr>
                        <m:e>
                          <m:r>
                            <a:rPr lang="en-US" altLang="ja-JP" i="1" smtClean="0">
                              <a:solidFill>
                                <a:srgbClr val="00B050"/>
                              </a:solidFill>
                              <a:latin typeface="Cambria Math" panose="02040503050406030204" pitchFamily="18" charset="0"/>
                              <a:ea typeface="Cambria Math" panose="02040503050406030204" pitchFamily="18" charset="0"/>
                            </a:rPr>
                            <m:t>𝑝</m:t>
                          </m:r>
                          <m:d>
                            <m:dPr>
                              <m:ctrlPr>
                                <a:rPr lang="en-US" altLang="ja-JP" i="1" smtClean="0">
                                  <a:solidFill>
                                    <a:srgbClr val="00B050"/>
                                  </a:solidFill>
                                  <a:latin typeface="Cambria Math" panose="02040503050406030204" pitchFamily="18" charset="0"/>
                                  <a:ea typeface="Cambria Math" panose="02040503050406030204" pitchFamily="18" charset="0"/>
                                </a:rPr>
                              </m:ctrlPr>
                            </m:dPr>
                            <m:e>
                              <m:sSub>
                                <m:sSubPr>
                                  <m:ctrlPr>
                                    <a:rPr lang="en-US" altLang="ja-JP" i="1">
                                      <a:solidFill>
                                        <a:srgbClr val="00B050"/>
                                      </a:solidFill>
                                      <a:latin typeface="Cambria Math" panose="02040503050406030204" pitchFamily="18" charset="0"/>
                                      <a:ea typeface="Cambria Math" panose="02040503050406030204" pitchFamily="18" charset="0"/>
                                    </a:rPr>
                                  </m:ctrlPr>
                                </m:sSubPr>
                                <m:e>
                                  <m:r>
                                    <a:rPr lang="en-US" altLang="ja-JP" i="1">
                                      <a:solidFill>
                                        <a:srgbClr val="00B050"/>
                                      </a:solidFill>
                                      <a:latin typeface="Cambria Math" panose="02040503050406030204" pitchFamily="18" charset="0"/>
                                      <a:ea typeface="Cambria Math" panose="02040503050406030204" pitchFamily="18" charset="0"/>
                                    </a:rPr>
                                    <m:t>𝑥</m:t>
                                  </m:r>
                                </m:e>
                                <m:sub>
                                  <m:r>
                                    <a:rPr lang="en-US" altLang="ja-JP" i="1">
                                      <a:solidFill>
                                        <a:srgbClr val="00B050"/>
                                      </a:solidFill>
                                      <a:latin typeface="Cambria Math" panose="02040503050406030204" pitchFamily="18" charset="0"/>
                                      <a:ea typeface="Cambria Math" panose="02040503050406030204" pitchFamily="18" charset="0"/>
                                    </a:rPr>
                                    <m:t>𝑡</m:t>
                                  </m:r>
                                </m:sub>
                              </m:sSub>
                            </m:e>
                          </m:d>
                        </m:e>
                      </m:d>
                    </m:oMath>
                  </m:oMathPara>
                </a14:m>
                <a:endParaRPr kumimoji="1" lang="en-US" altLang="ja-JP" dirty="0" smtClean="0"/>
              </a:p>
            </p:txBody>
          </p:sp>
        </mc:Choice>
        <mc:Fallback xmlns="">
          <p:sp>
            <p:nvSpPr>
              <p:cNvPr id="357" name="テキスト ボックス 356"/>
              <p:cNvSpPr txBox="1">
                <a:spLocks noRot="1" noChangeAspect="1" noMove="1" noResize="1" noEditPoints="1" noAdjustHandles="1" noChangeArrowheads="1" noChangeShapeType="1" noTextEdit="1"/>
              </p:cNvSpPr>
              <p:nvPr/>
            </p:nvSpPr>
            <p:spPr>
              <a:xfrm>
                <a:off x="9389341" y="83661"/>
                <a:ext cx="1208919" cy="276999"/>
              </a:xfrm>
              <a:prstGeom prst="rect">
                <a:avLst/>
              </a:prstGeom>
              <a:blipFill rotWithShape="0">
                <a:blip r:embed="rId28"/>
                <a:stretch>
                  <a:fillRect b="-26667"/>
                </a:stretch>
              </a:blipFill>
            </p:spPr>
            <p:txBody>
              <a:bodyPr/>
              <a:lstStyle/>
              <a:p>
                <a:r>
                  <a:rPr lang="ja-JP" altLang="en-US">
                    <a:noFill/>
                  </a:rPr>
                  <a:t> </a:t>
                </a:r>
              </a:p>
            </p:txBody>
          </p:sp>
        </mc:Fallback>
      </mc:AlternateContent>
      <p:cxnSp>
        <p:nvCxnSpPr>
          <p:cNvPr id="358" name="直線矢印コネクタ 357"/>
          <p:cNvCxnSpPr/>
          <p:nvPr/>
        </p:nvCxnSpPr>
        <p:spPr>
          <a:xfrm flipH="1">
            <a:off x="8853500" y="254434"/>
            <a:ext cx="584718" cy="29637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3" name="四角形吹き出し 362"/>
              <p:cNvSpPr/>
              <p:nvPr/>
            </p:nvSpPr>
            <p:spPr>
              <a:xfrm>
                <a:off x="4804990" y="3482095"/>
                <a:ext cx="2471146" cy="691649"/>
              </a:xfrm>
              <a:prstGeom prst="wedgeRectCallout">
                <a:avLst>
                  <a:gd name="adj1" fmla="val -61891"/>
                  <a:gd name="adj2" fmla="val 87617"/>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ja-JP" i="1" smtClean="0">
                            <a:solidFill>
                              <a:srgbClr val="00B050"/>
                            </a:solidFill>
                            <a:latin typeface="Cambria Math" panose="02040503050406030204" pitchFamily="18" charset="0"/>
                          </a:rPr>
                        </m:ctrlPr>
                      </m:sSubPr>
                      <m:e>
                        <m:r>
                          <a:rPr lang="en-US" altLang="ja-JP" i="1">
                            <a:solidFill>
                              <a:srgbClr val="00B050"/>
                            </a:solidFill>
                            <a:latin typeface="Cambria Math" panose="02040503050406030204" pitchFamily="18" charset="0"/>
                          </a:rPr>
                          <m:t>𝑥</m:t>
                        </m:r>
                      </m:e>
                      <m:sub>
                        <m:r>
                          <a:rPr lang="en-US" altLang="ja-JP" i="1">
                            <a:solidFill>
                              <a:srgbClr val="00B050"/>
                            </a:solidFill>
                            <a:latin typeface="Cambria Math" panose="02040503050406030204" pitchFamily="18" charset="0"/>
                          </a:rPr>
                          <m:t>𝑡</m:t>
                        </m:r>
                      </m:sub>
                    </m:sSub>
                    <m:r>
                      <a:rPr lang="en-US" altLang="ja-JP" b="0" i="1" smtClean="0">
                        <a:solidFill>
                          <a:srgbClr val="00B050"/>
                        </a:solidFill>
                        <a:latin typeface="Cambria Math" panose="02040503050406030204" pitchFamily="18" charset="0"/>
                      </a:rPr>
                      <m:t>=</m:t>
                    </m:r>
                    <m:sSubSup>
                      <m:sSubSupPr>
                        <m:ctrlPr>
                          <a:rPr lang="en-US" altLang="ja-JP" i="1">
                            <a:solidFill>
                              <a:srgbClr val="00B050"/>
                            </a:solidFill>
                            <a:latin typeface="Cambria Math" panose="02040503050406030204" pitchFamily="18" charset="0"/>
                          </a:rPr>
                        </m:ctrlPr>
                      </m:sSubSupPr>
                      <m:e>
                        <m:r>
                          <a:rPr lang="en-US" altLang="ja-JP" i="1">
                            <a:solidFill>
                              <a:srgbClr val="00B050"/>
                            </a:solidFill>
                            <a:latin typeface="Cambria Math" panose="02040503050406030204" pitchFamily="18" charset="0"/>
                          </a:rPr>
                          <m:t>𝑥</m:t>
                        </m:r>
                      </m:e>
                      <m:sub>
                        <m:r>
                          <a:rPr lang="en-US" altLang="ja-JP" i="1">
                            <a:solidFill>
                              <a:srgbClr val="00B050"/>
                            </a:solidFill>
                            <a:latin typeface="Cambria Math" panose="02040503050406030204" pitchFamily="18" charset="0"/>
                          </a:rPr>
                          <m:t>𝑡</m:t>
                        </m:r>
                      </m:sub>
                      <m:sup>
                        <m:d>
                          <m:dPr>
                            <m:begChr m:val="["/>
                            <m:endChr m:val="]"/>
                            <m:ctrlPr>
                              <a:rPr lang="en-US" altLang="ja-JP" i="1">
                                <a:solidFill>
                                  <a:srgbClr val="00B050"/>
                                </a:solidFill>
                                <a:latin typeface="Cambria Math" panose="02040503050406030204" pitchFamily="18" charset="0"/>
                              </a:rPr>
                            </m:ctrlPr>
                          </m:dPr>
                          <m:e>
                            <m:r>
                              <a:rPr lang="en-US" altLang="ja-JP" i="1">
                                <a:solidFill>
                                  <a:srgbClr val="00B050"/>
                                </a:solidFill>
                                <a:latin typeface="Cambria Math" panose="02040503050406030204" pitchFamily="18" charset="0"/>
                              </a:rPr>
                              <m:t>𝑘</m:t>
                            </m:r>
                          </m:e>
                        </m:d>
                      </m:sup>
                    </m:sSubSup>
                  </m:oMath>
                </a14:m>
                <a:r>
                  <a:rPr kumimoji="1" lang="ja-JP" altLang="en-US" dirty="0" smtClean="0">
                    <a:solidFill>
                      <a:schemeClr val="tx1"/>
                    </a:solidFill>
                  </a:rPr>
                  <a:t>となる</a:t>
                </a:r>
                <a14:m>
                  <m:oMath xmlns:m="http://schemas.openxmlformats.org/officeDocument/2006/math">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panose="02040503050406030204" pitchFamily="18" charset="0"/>
                          </a:rPr>
                          <m:t>𝑥</m:t>
                        </m:r>
                      </m:e>
                      <m:sub>
                        <m:r>
                          <a:rPr lang="en-US" altLang="ja-JP" i="1">
                            <a:solidFill>
                              <a:srgbClr val="00B050"/>
                            </a:solidFill>
                            <a:latin typeface="Cambria Math" panose="02040503050406030204" pitchFamily="18" charset="0"/>
                          </a:rPr>
                          <m:t>𝑡</m:t>
                        </m:r>
                      </m:sub>
                    </m:sSub>
                  </m:oMath>
                </a14:m>
                <a:r>
                  <a:rPr lang="ja-JP" altLang="en-US" dirty="0" smtClean="0">
                    <a:solidFill>
                      <a:schemeClr val="tx1"/>
                    </a:solidFill>
                  </a:rPr>
                  <a:t>でしか</a:t>
                </a:r>
                <a:endParaRPr lang="en-US" altLang="ja-JP" dirty="0" smtClean="0">
                  <a:solidFill>
                    <a:schemeClr val="tx1"/>
                  </a:solidFill>
                </a:endParaRPr>
              </a:p>
              <a:p>
                <a:pPr algn="ctr"/>
                <a:r>
                  <a:rPr kumimoji="1" lang="ja-JP" altLang="en-US" dirty="0">
                    <a:solidFill>
                      <a:schemeClr val="tx1"/>
                    </a:solidFill>
                  </a:rPr>
                  <a:t>値を持たない</a:t>
                </a:r>
                <a:endParaRPr kumimoji="1" lang="en-US" altLang="ja-JP" dirty="0" smtClean="0">
                  <a:solidFill>
                    <a:schemeClr val="tx1"/>
                  </a:solidFill>
                </a:endParaRPr>
              </a:p>
            </p:txBody>
          </p:sp>
        </mc:Choice>
        <mc:Fallback xmlns="">
          <p:sp>
            <p:nvSpPr>
              <p:cNvPr id="363" name="四角形吹き出し 362"/>
              <p:cNvSpPr>
                <a:spLocks noRot="1" noChangeAspect="1" noMove="1" noResize="1" noEditPoints="1" noAdjustHandles="1" noChangeArrowheads="1" noChangeShapeType="1" noTextEdit="1"/>
              </p:cNvSpPr>
              <p:nvPr/>
            </p:nvSpPr>
            <p:spPr>
              <a:xfrm>
                <a:off x="4804990" y="3482095"/>
                <a:ext cx="2471146" cy="691649"/>
              </a:xfrm>
              <a:prstGeom prst="wedgeRectCallout">
                <a:avLst>
                  <a:gd name="adj1" fmla="val -61891"/>
                  <a:gd name="adj2" fmla="val 87617"/>
                </a:avLst>
              </a:prstGeom>
              <a:blipFill rotWithShape="0">
                <a:blip r:embed="rId29"/>
                <a:stretch>
                  <a:fillRect r="-1293"/>
                </a:stretch>
              </a:blipFill>
              <a:ln>
                <a:solidFill>
                  <a:srgbClr val="00B05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4" name="テキスト ボックス 363"/>
              <p:cNvSpPr txBox="1"/>
              <p:nvPr/>
            </p:nvSpPr>
            <p:spPr>
              <a:xfrm>
                <a:off x="8200339" y="3539780"/>
                <a:ext cx="2499260" cy="8688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i="1" smtClean="0">
                              <a:solidFill>
                                <a:srgbClr val="FF0000"/>
                              </a:solidFill>
                              <a:latin typeface="Cambria Math" panose="02040503050406030204" pitchFamily="18" charset="0"/>
                            </a:rPr>
                          </m:ctrlPr>
                        </m:sSubSupPr>
                        <m:e>
                          <m:r>
                            <a:rPr lang="ja-JP" altLang="en-US" i="1" smtClean="0">
                              <a:solidFill>
                                <a:srgbClr val="FF0000"/>
                              </a:solidFill>
                              <a:latin typeface="Cambria Math" panose="02040503050406030204" pitchFamily="18" charset="0"/>
                            </a:rPr>
                            <m:t>𝜔</m:t>
                          </m:r>
                        </m:e>
                        <m:sub>
                          <m:r>
                            <a:rPr lang="en-US" altLang="ja-JP" i="1">
                              <a:solidFill>
                                <a:srgbClr val="FF0000"/>
                              </a:solidFill>
                              <a:latin typeface="Cambria Math" panose="02040503050406030204" pitchFamily="18" charset="0"/>
                            </a:rPr>
                            <m:t>𝑡</m:t>
                          </m:r>
                        </m:sub>
                        <m:sup>
                          <m:d>
                            <m:dPr>
                              <m:begChr m:val="["/>
                              <m:endChr m:val="]"/>
                              <m:ctrlPr>
                                <a:rPr lang="en-US" altLang="ja-JP" i="1">
                                  <a:solidFill>
                                    <a:srgbClr val="FF0000"/>
                                  </a:solidFill>
                                  <a:latin typeface="Cambria Math" panose="02040503050406030204" pitchFamily="18" charset="0"/>
                                </a:rPr>
                              </m:ctrlPr>
                            </m:dPr>
                            <m:e>
                              <m:r>
                                <a:rPr lang="en-US" altLang="ja-JP" i="1">
                                  <a:solidFill>
                                    <a:srgbClr val="FF0000"/>
                                  </a:solidFill>
                                  <a:latin typeface="Cambria Math" panose="02040503050406030204" pitchFamily="18" charset="0"/>
                                </a:rPr>
                                <m:t>𝑘</m:t>
                              </m:r>
                            </m:e>
                          </m:d>
                        </m:sup>
                      </m:sSubSup>
                      <m:r>
                        <a:rPr lang="en-US" altLang="ja-JP" i="1" smtClean="0">
                          <a:solidFill>
                            <a:schemeClr val="tx1"/>
                          </a:solidFill>
                          <a:latin typeface="Cambria Math" panose="02040503050406030204" pitchFamily="18" charset="0"/>
                        </a:rPr>
                        <m:t>=</m:t>
                      </m:r>
                      <m:f>
                        <m:fPr>
                          <m:ctrlPr>
                            <a:rPr lang="en-US" altLang="ja-JP" i="1" smtClean="0">
                              <a:solidFill>
                                <a:schemeClr val="tx1"/>
                              </a:solidFill>
                              <a:latin typeface="Cambria Math" panose="02040503050406030204" pitchFamily="18" charset="0"/>
                            </a:rPr>
                          </m:ctrlPr>
                        </m:fPr>
                        <m:num>
                          <m:r>
                            <a:rPr lang="en-US" altLang="ja-JP" i="1" smtClean="0">
                              <a:solidFill>
                                <a:srgbClr val="FF0000"/>
                              </a:solidFill>
                              <a:latin typeface="Cambria Math" panose="02040503050406030204" pitchFamily="18" charset="0"/>
                            </a:rPr>
                            <m:t>𝑝</m:t>
                          </m:r>
                          <m:d>
                            <m:dPr>
                              <m:ctrlPr>
                                <a:rPr lang="en-US" altLang="ja-JP" i="1">
                                  <a:solidFill>
                                    <a:srgbClr val="FF0000"/>
                                  </a:solidFill>
                                  <a:latin typeface="Cambria Math" panose="02040503050406030204" pitchFamily="18" charset="0"/>
                                </a:rPr>
                              </m:ctrlPr>
                            </m:dPr>
                            <m:e>
                              <m:sSub>
                                <m:sSubPr>
                                  <m:ctrlPr>
                                    <a:rPr lang="en-US" altLang="ja-JP" i="1">
                                      <a:solidFill>
                                        <a:srgbClr val="FF0000"/>
                                      </a:solidFill>
                                      <a:latin typeface="Cambria Math" panose="02040503050406030204" pitchFamily="18" charset="0"/>
                                    </a:rPr>
                                  </m:ctrlPr>
                                </m:sSubPr>
                                <m:e>
                                  <m:r>
                                    <a:rPr lang="en-US" altLang="ja-JP" i="1">
                                      <a:solidFill>
                                        <a:srgbClr val="FF0000"/>
                                      </a:solidFill>
                                      <a:latin typeface="Cambria Math" panose="02040503050406030204" pitchFamily="18" charset="0"/>
                                    </a:rPr>
                                    <m:t>𝑦</m:t>
                                  </m:r>
                                </m:e>
                                <m:sub>
                                  <m:r>
                                    <a:rPr lang="en-US" altLang="ja-JP" i="1">
                                      <a:solidFill>
                                        <a:srgbClr val="FF0000"/>
                                      </a:solidFill>
                                      <a:latin typeface="Cambria Math" panose="02040503050406030204" pitchFamily="18" charset="0"/>
                                    </a:rPr>
                                    <m:t>𝑡</m:t>
                                  </m:r>
                                </m:sub>
                              </m:sSub>
                            </m:e>
                            <m:e>
                              <m:sSubSup>
                                <m:sSubSupPr>
                                  <m:ctrlPr>
                                    <a:rPr lang="en-US" altLang="ja-JP" i="1">
                                      <a:solidFill>
                                        <a:srgbClr val="FF0000"/>
                                      </a:solidFill>
                                      <a:latin typeface="Cambria Math" panose="02040503050406030204" pitchFamily="18" charset="0"/>
                                    </a:rPr>
                                  </m:ctrlPr>
                                </m:sSubSupPr>
                                <m:e>
                                  <m:r>
                                    <a:rPr lang="en-US" altLang="ja-JP" i="1">
                                      <a:solidFill>
                                        <a:srgbClr val="FF0000"/>
                                      </a:solidFill>
                                      <a:latin typeface="Cambria Math" panose="02040503050406030204" pitchFamily="18" charset="0"/>
                                    </a:rPr>
                                    <m:t>𝑥</m:t>
                                  </m:r>
                                </m:e>
                                <m:sub>
                                  <m:r>
                                    <a:rPr lang="en-US" altLang="ja-JP" i="1">
                                      <a:solidFill>
                                        <a:srgbClr val="FF0000"/>
                                      </a:solidFill>
                                      <a:latin typeface="Cambria Math" panose="02040503050406030204" pitchFamily="18" charset="0"/>
                                    </a:rPr>
                                    <m:t>𝑡</m:t>
                                  </m:r>
                                </m:sub>
                                <m:sup>
                                  <m:d>
                                    <m:dPr>
                                      <m:begChr m:val="["/>
                                      <m:endChr m:val="]"/>
                                      <m:ctrlPr>
                                        <a:rPr lang="en-US" altLang="ja-JP" i="1">
                                          <a:solidFill>
                                            <a:srgbClr val="FF0000"/>
                                          </a:solidFill>
                                          <a:latin typeface="Cambria Math" panose="02040503050406030204" pitchFamily="18" charset="0"/>
                                        </a:rPr>
                                      </m:ctrlPr>
                                    </m:dPr>
                                    <m:e>
                                      <m:r>
                                        <a:rPr lang="en-US" altLang="ja-JP" i="1">
                                          <a:solidFill>
                                            <a:srgbClr val="FF0000"/>
                                          </a:solidFill>
                                          <a:latin typeface="Cambria Math" panose="02040503050406030204" pitchFamily="18" charset="0"/>
                                        </a:rPr>
                                        <m:t>𝑘</m:t>
                                      </m:r>
                                    </m:e>
                                  </m:d>
                                </m:sup>
                              </m:sSubSup>
                            </m:e>
                          </m:d>
                        </m:num>
                        <m:den>
                          <m:nary>
                            <m:naryPr>
                              <m:chr m:val="∑"/>
                              <m:limLoc m:val="subSup"/>
                              <m:ctrlPr>
                                <a:rPr lang="en-US" altLang="ja-JP" i="1" smtClean="0">
                                  <a:solidFill>
                                    <a:schemeClr val="tx1"/>
                                  </a:solidFill>
                                  <a:latin typeface="Cambria Math" panose="02040503050406030204" pitchFamily="18" charset="0"/>
                                </a:rPr>
                              </m:ctrlPr>
                            </m:naryPr>
                            <m:sub>
                              <m:r>
                                <m:rPr>
                                  <m:brk m:alnAt="1"/>
                                </m:rPr>
                                <a:rPr lang="en-US" altLang="ja-JP" i="1">
                                  <a:solidFill>
                                    <a:schemeClr val="tx1"/>
                                  </a:solidFill>
                                  <a:latin typeface="Cambria Math" panose="02040503050406030204" pitchFamily="18" charset="0"/>
                                </a:rPr>
                                <m:t>𝑘</m:t>
                              </m:r>
                              <m:r>
                                <a:rPr lang="en-US" altLang="ja-JP" i="1">
                                  <a:solidFill>
                                    <a:schemeClr val="tx1"/>
                                  </a:solidFill>
                                  <a:latin typeface="Cambria Math" panose="02040503050406030204" pitchFamily="18" charset="0"/>
                                </a:rPr>
                                <m:t>=1</m:t>
                              </m:r>
                            </m:sub>
                            <m:sup>
                              <m:r>
                                <a:rPr lang="en-US" altLang="ja-JP" i="1">
                                  <a:solidFill>
                                    <a:schemeClr val="tx1"/>
                                  </a:solidFill>
                                  <a:latin typeface="Cambria Math" panose="02040503050406030204" pitchFamily="18" charset="0"/>
                                </a:rPr>
                                <m:t>𝑁</m:t>
                              </m:r>
                            </m:sup>
                            <m:e>
                              <m:r>
                                <a:rPr lang="en-US" altLang="ja-JP" i="1">
                                  <a:solidFill>
                                    <a:schemeClr val="tx1"/>
                                  </a:solidFill>
                                  <a:latin typeface="Cambria Math" panose="02040503050406030204" pitchFamily="18" charset="0"/>
                                </a:rPr>
                                <m:t>𝑝</m:t>
                              </m:r>
                              <m:d>
                                <m:dPr>
                                  <m:ctrlPr>
                                    <a:rPr lang="en-US" altLang="ja-JP" i="1">
                                      <a:solidFill>
                                        <a:schemeClr val="tx1"/>
                                      </a:solidFill>
                                      <a:latin typeface="Cambria Math" panose="02040503050406030204" pitchFamily="18" charset="0"/>
                                    </a:rPr>
                                  </m:ctrlPr>
                                </m:dPr>
                                <m:e>
                                  <m:sSub>
                                    <m:sSubPr>
                                      <m:ctrlPr>
                                        <a:rPr lang="en-US" altLang="ja-JP" i="1">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𝑦</m:t>
                                      </m:r>
                                    </m:e>
                                    <m:sub>
                                      <m:r>
                                        <a:rPr lang="en-US" altLang="ja-JP" i="1">
                                          <a:solidFill>
                                            <a:schemeClr val="tx1"/>
                                          </a:solidFill>
                                          <a:latin typeface="Cambria Math" panose="02040503050406030204" pitchFamily="18" charset="0"/>
                                        </a:rPr>
                                        <m:t>𝑡</m:t>
                                      </m:r>
                                    </m:sub>
                                  </m:sSub>
                                </m:e>
                                <m:e>
                                  <m:sSubSup>
                                    <m:sSubSupPr>
                                      <m:ctrlPr>
                                        <a:rPr lang="en-US" altLang="ja-JP" i="1">
                                          <a:solidFill>
                                            <a:schemeClr val="tx1"/>
                                          </a:solidFill>
                                          <a:latin typeface="Cambria Math" panose="02040503050406030204" pitchFamily="18" charset="0"/>
                                        </a:rPr>
                                      </m:ctrlPr>
                                    </m:sSubSupPr>
                                    <m:e>
                                      <m:r>
                                        <a:rPr lang="en-US" altLang="ja-JP" i="1">
                                          <a:solidFill>
                                            <a:schemeClr val="tx1"/>
                                          </a:solidFill>
                                          <a:latin typeface="Cambria Math" panose="02040503050406030204" pitchFamily="18" charset="0"/>
                                        </a:rPr>
                                        <m:t>𝑥</m:t>
                                      </m:r>
                                    </m:e>
                                    <m:sub>
                                      <m:r>
                                        <a:rPr lang="en-US" altLang="ja-JP" i="1">
                                          <a:solidFill>
                                            <a:schemeClr val="tx1"/>
                                          </a:solidFill>
                                          <a:latin typeface="Cambria Math" panose="02040503050406030204" pitchFamily="18" charset="0"/>
                                        </a:rPr>
                                        <m:t>𝑡</m:t>
                                      </m:r>
                                    </m:sub>
                                    <m:sup>
                                      <m:d>
                                        <m:dPr>
                                          <m:begChr m:val="["/>
                                          <m:endChr m:val="]"/>
                                          <m:ctrlPr>
                                            <a:rPr lang="en-US" altLang="ja-JP" i="1">
                                              <a:solidFill>
                                                <a:schemeClr val="tx1"/>
                                              </a:solidFill>
                                              <a:latin typeface="Cambria Math" panose="02040503050406030204" pitchFamily="18" charset="0"/>
                                            </a:rPr>
                                          </m:ctrlPr>
                                        </m:dPr>
                                        <m:e>
                                          <m:r>
                                            <a:rPr lang="en-US" altLang="ja-JP" i="1">
                                              <a:solidFill>
                                                <a:schemeClr val="tx1"/>
                                              </a:solidFill>
                                              <a:latin typeface="Cambria Math" panose="02040503050406030204" pitchFamily="18" charset="0"/>
                                            </a:rPr>
                                            <m:t>𝑘</m:t>
                                          </m:r>
                                        </m:e>
                                      </m:d>
                                    </m:sup>
                                  </m:sSubSup>
                                </m:e>
                              </m:d>
                            </m:e>
                          </m:nary>
                        </m:den>
                      </m:f>
                    </m:oMath>
                  </m:oMathPara>
                </a14:m>
                <a:endParaRPr kumimoji="1" lang="en-US" altLang="ja-JP" dirty="0" smtClean="0">
                  <a:solidFill>
                    <a:srgbClr val="FF0000"/>
                  </a:solidFill>
                </a:endParaRPr>
              </a:p>
            </p:txBody>
          </p:sp>
        </mc:Choice>
        <mc:Fallback xmlns="">
          <p:sp>
            <p:nvSpPr>
              <p:cNvPr id="364" name="テキスト ボックス 363"/>
              <p:cNvSpPr txBox="1">
                <a:spLocks noRot="1" noChangeAspect="1" noMove="1" noResize="1" noEditPoints="1" noAdjustHandles="1" noChangeArrowheads="1" noChangeShapeType="1" noTextEdit="1"/>
              </p:cNvSpPr>
              <p:nvPr/>
            </p:nvSpPr>
            <p:spPr>
              <a:xfrm>
                <a:off x="8200339" y="3539780"/>
                <a:ext cx="2499260" cy="868892"/>
              </a:xfrm>
              <a:prstGeom prst="rect">
                <a:avLst/>
              </a:prstGeom>
              <a:blipFill rotWithShape="0">
                <a:blip r:embed="rId30"/>
                <a:stretch>
                  <a:fillRect/>
                </a:stretch>
              </a:blipFill>
            </p:spPr>
            <p:txBody>
              <a:bodyPr/>
              <a:lstStyle/>
              <a:p>
                <a:r>
                  <a:rPr lang="ja-JP" altLang="en-US">
                    <a:noFill/>
                  </a:rPr>
                  <a:t> </a:t>
                </a:r>
              </a:p>
            </p:txBody>
          </p:sp>
        </mc:Fallback>
      </mc:AlternateContent>
      <p:sp>
        <p:nvSpPr>
          <p:cNvPr id="365" name="テキスト ボックス 364"/>
          <p:cNvSpPr txBox="1"/>
          <p:nvPr/>
        </p:nvSpPr>
        <p:spPr>
          <a:xfrm>
            <a:off x="10750777" y="3581910"/>
            <a:ext cx="657225" cy="338554"/>
          </a:xfrm>
          <a:prstGeom prst="rect">
            <a:avLst/>
          </a:prstGeom>
          <a:noFill/>
        </p:spPr>
        <p:txBody>
          <a:bodyPr wrap="square" rtlCol="0">
            <a:spAutoFit/>
          </a:bodyPr>
          <a:lstStyle/>
          <a:p>
            <a:pPr algn="ctr"/>
            <a:r>
              <a:rPr kumimoji="1" lang="ja-JP" altLang="en-US" sz="1600" b="1" dirty="0" smtClean="0">
                <a:solidFill>
                  <a:srgbClr val="FF0000"/>
                </a:solidFill>
              </a:rPr>
              <a:t>尤度</a:t>
            </a:r>
            <a:endParaRPr kumimoji="1" lang="ja-JP" altLang="en-US" sz="1600" b="1" dirty="0">
              <a:solidFill>
                <a:srgbClr val="FF0000"/>
              </a:solidFill>
            </a:endParaRPr>
          </a:p>
        </p:txBody>
      </p:sp>
      <p:sp>
        <p:nvSpPr>
          <p:cNvPr id="366" name="テキスト ボックス 365"/>
          <p:cNvSpPr txBox="1"/>
          <p:nvPr/>
        </p:nvSpPr>
        <p:spPr>
          <a:xfrm>
            <a:off x="10598260" y="4100808"/>
            <a:ext cx="997400" cy="338554"/>
          </a:xfrm>
          <a:prstGeom prst="rect">
            <a:avLst/>
          </a:prstGeom>
          <a:noFill/>
        </p:spPr>
        <p:txBody>
          <a:bodyPr wrap="square" rtlCol="0">
            <a:spAutoFit/>
          </a:bodyPr>
          <a:lstStyle/>
          <a:p>
            <a:pPr algn="ctr"/>
            <a:r>
              <a:rPr kumimoji="1" lang="ja-JP" altLang="en-US" sz="1600" b="1" dirty="0" smtClean="0"/>
              <a:t>正規化</a:t>
            </a:r>
            <a:endParaRPr kumimoji="1" lang="ja-JP" altLang="en-US" sz="1600" b="1" dirty="0"/>
          </a:p>
        </p:txBody>
      </p:sp>
      <p:sp>
        <p:nvSpPr>
          <p:cNvPr id="367" name="テキスト ボックス 366"/>
          <p:cNvSpPr txBox="1"/>
          <p:nvPr/>
        </p:nvSpPr>
        <p:spPr>
          <a:xfrm>
            <a:off x="7593468" y="3824067"/>
            <a:ext cx="657225" cy="338554"/>
          </a:xfrm>
          <a:prstGeom prst="rect">
            <a:avLst/>
          </a:prstGeom>
          <a:noFill/>
        </p:spPr>
        <p:txBody>
          <a:bodyPr wrap="square" rtlCol="0">
            <a:spAutoFit/>
          </a:bodyPr>
          <a:lstStyle/>
          <a:p>
            <a:pPr algn="ctr"/>
            <a:r>
              <a:rPr kumimoji="1" lang="ja-JP" altLang="en-US" sz="1600" b="1" dirty="0" smtClean="0">
                <a:solidFill>
                  <a:srgbClr val="FF0000"/>
                </a:solidFill>
              </a:rPr>
              <a:t>重み</a:t>
            </a:r>
            <a:endParaRPr kumimoji="1" lang="ja-JP" altLang="en-US" sz="1600" b="1" dirty="0">
              <a:solidFill>
                <a:srgbClr val="FF0000"/>
              </a:solidFill>
            </a:endParaRPr>
          </a:p>
        </p:txBody>
      </p:sp>
      <p:sp>
        <p:nvSpPr>
          <p:cNvPr id="368" name="四角形吹き出し 367"/>
          <p:cNvSpPr/>
          <p:nvPr/>
        </p:nvSpPr>
        <p:spPr>
          <a:xfrm>
            <a:off x="8936837" y="6927900"/>
            <a:ext cx="1026263" cy="345077"/>
          </a:xfrm>
          <a:prstGeom prst="wedgeRectCallout">
            <a:avLst>
              <a:gd name="adj1" fmla="val -7268"/>
              <a:gd name="adj2" fmla="val -9705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chemeClr val="tx1"/>
                </a:solidFill>
              </a:rPr>
              <a:t>観測値</a:t>
            </a:r>
            <a:endParaRPr kumimoji="1" lang="en-US" altLang="ja-JP" sz="1600" dirty="0" smtClean="0">
              <a:solidFill>
                <a:schemeClr val="tx1"/>
              </a:solidFill>
            </a:endParaRPr>
          </a:p>
        </p:txBody>
      </p:sp>
      <p:sp>
        <p:nvSpPr>
          <p:cNvPr id="369" name="四角形吹き出し 368"/>
          <p:cNvSpPr/>
          <p:nvPr/>
        </p:nvSpPr>
        <p:spPr>
          <a:xfrm>
            <a:off x="10206140" y="4921319"/>
            <a:ext cx="1911741" cy="593340"/>
          </a:xfrm>
          <a:prstGeom prst="wedgeRectCallout">
            <a:avLst>
              <a:gd name="adj1" fmla="val -80700"/>
              <a:gd name="adj2" fmla="val 7007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chemeClr val="tx1"/>
                </a:solidFill>
              </a:rPr>
              <a:t>観測値に近いほど</a:t>
            </a:r>
            <a:endParaRPr kumimoji="1" lang="en-US" altLang="ja-JP" sz="1600" dirty="0" smtClean="0">
              <a:solidFill>
                <a:schemeClr val="tx1"/>
              </a:solidFill>
            </a:endParaRPr>
          </a:p>
          <a:p>
            <a:pPr algn="ctr"/>
            <a:r>
              <a:rPr lang="ja-JP" altLang="en-US" sz="1600" dirty="0">
                <a:solidFill>
                  <a:schemeClr val="tx1"/>
                </a:solidFill>
              </a:rPr>
              <a:t>重みは大きい</a:t>
            </a:r>
            <a:endParaRPr kumimoji="1" lang="en-US" altLang="ja-JP" sz="1600" dirty="0" smtClean="0">
              <a:solidFill>
                <a:schemeClr val="tx1"/>
              </a:solidFill>
            </a:endParaRPr>
          </a:p>
        </p:txBody>
      </p:sp>
      <mc:AlternateContent xmlns:mc="http://schemas.openxmlformats.org/markup-compatibility/2006" xmlns:a14="http://schemas.microsoft.com/office/drawing/2010/main">
        <mc:Choice Requires="a14">
          <p:sp>
            <p:nvSpPr>
              <p:cNvPr id="371" name="テキスト ボックス 370"/>
              <p:cNvSpPr txBox="1"/>
              <p:nvPr/>
            </p:nvSpPr>
            <p:spPr>
              <a:xfrm>
                <a:off x="123736" y="6115966"/>
                <a:ext cx="3781143" cy="5668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a:solidFill>
                            <a:srgbClr val="0070C0"/>
                          </a:solidFill>
                          <a:latin typeface="Cambria Math" panose="02040503050406030204" pitchFamily="18" charset="0"/>
                          <a:ea typeface="Cambria Math" panose="02040503050406030204" pitchFamily="18" charset="0"/>
                        </a:rPr>
                        <m:t>𝑝</m:t>
                      </m:r>
                      <m:d>
                        <m:dPr>
                          <m:ctrlPr>
                            <a:rPr lang="en-US" altLang="ja-JP" i="1">
                              <a:solidFill>
                                <a:srgbClr val="0070C0"/>
                              </a:solidFill>
                              <a:latin typeface="Cambria Math" panose="02040503050406030204" pitchFamily="18" charset="0"/>
                              <a:ea typeface="Cambria Math" panose="02040503050406030204" pitchFamily="18" charset="0"/>
                            </a:rPr>
                          </m:ctrlPr>
                        </m:dPr>
                        <m:e>
                          <m:sSub>
                            <m:sSubPr>
                              <m:ctrlPr>
                                <a:rPr lang="en-US" altLang="ja-JP" i="1">
                                  <a:solidFill>
                                    <a:srgbClr val="0070C0"/>
                                  </a:solidFill>
                                  <a:latin typeface="Cambria Math" panose="02040503050406030204" pitchFamily="18" charset="0"/>
                                  <a:ea typeface="Cambria Math" panose="02040503050406030204" pitchFamily="18" charset="0"/>
                                </a:rPr>
                              </m:ctrlPr>
                            </m:sSubPr>
                            <m:e>
                              <m:r>
                                <a:rPr lang="en-US" altLang="ja-JP" i="1">
                                  <a:solidFill>
                                    <a:srgbClr val="0070C0"/>
                                  </a:solidFill>
                                  <a:latin typeface="Cambria Math" panose="02040503050406030204" pitchFamily="18" charset="0"/>
                                  <a:ea typeface="Cambria Math" panose="02040503050406030204" pitchFamily="18" charset="0"/>
                                </a:rPr>
                                <m:t>𝑥</m:t>
                              </m:r>
                            </m:e>
                            <m:sub>
                              <m:r>
                                <a:rPr lang="en-US" altLang="ja-JP" i="1">
                                  <a:solidFill>
                                    <a:srgbClr val="0070C0"/>
                                  </a:solidFill>
                                  <a:latin typeface="Cambria Math" panose="02040503050406030204" pitchFamily="18" charset="0"/>
                                  <a:ea typeface="Cambria Math" panose="02040503050406030204" pitchFamily="18" charset="0"/>
                                </a:rPr>
                                <m:t>𝑡</m:t>
                              </m:r>
                            </m:sub>
                          </m:sSub>
                        </m:e>
                        <m:e>
                          <m:sSub>
                            <m:sSubPr>
                              <m:ctrlPr>
                                <a:rPr lang="en-US" altLang="ja-JP" i="1">
                                  <a:solidFill>
                                    <a:srgbClr val="0070C0"/>
                                  </a:solidFill>
                                  <a:latin typeface="Cambria Math" panose="02040503050406030204" pitchFamily="18" charset="0"/>
                                  <a:ea typeface="Cambria Math" panose="02040503050406030204" pitchFamily="18" charset="0"/>
                                </a:rPr>
                              </m:ctrlPr>
                            </m:sSubPr>
                            <m:e>
                              <m:r>
                                <a:rPr lang="en-US" altLang="ja-JP" i="1">
                                  <a:solidFill>
                                    <a:srgbClr val="0070C0"/>
                                  </a:solidFill>
                                  <a:latin typeface="Cambria Math" panose="02040503050406030204" pitchFamily="18" charset="0"/>
                                  <a:ea typeface="Cambria Math" panose="02040503050406030204" pitchFamily="18" charset="0"/>
                                </a:rPr>
                                <m:t>𝑧</m:t>
                              </m:r>
                            </m:e>
                            <m:sub>
                              <m:r>
                                <a:rPr lang="en-US" altLang="ja-JP" i="1">
                                  <a:solidFill>
                                    <a:srgbClr val="0070C0"/>
                                  </a:solidFill>
                                  <a:latin typeface="Cambria Math" panose="02040503050406030204" pitchFamily="18" charset="0"/>
                                  <a:ea typeface="Cambria Math" panose="02040503050406030204" pitchFamily="18" charset="0"/>
                                </a:rPr>
                                <m:t>𝑡</m:t>
                              </m:r>
                            </m:sub>
                          </m:sSub>
                        </m:e>
                      </m:d>
                      <m:r>
                        <a:rPr lang="en-US" altLang="ja-JP" i="1">
                          <a:latin typeface="Cambria Math" panose="02040503050406030204" pitchFamily="18" charset="0"/>
                        </a:rPr>
                        <m:t>=</m:t>
                      </m:r>
                      <m:nary>
                        <m:naryPr>
                          <m:chr m:val="∑"/>
                          <m:limLoc m:val="subSup"/>
                          <m:ctrlPr>
                            <a:rPr lang="en-US" altLang="ja-JP" i="1">
                              <a:latin typeface="Cambria Math" panose="02040503050406030204" pitchFamily="18" charset="0"/>
                            </a:rPr>
                          </m:ctrlPr>
                        </m:naryPr>
                        <m:sub>
                          <m:r>
                            <m:rPr>
                              <m:brk m:alnAt="1"/>
                            </m:rPr>
                            <a:rPr lang="en-US" altLang="ja-JP" i="1">
                              <a:latin typeface="Cambria Math" panose="02040503050406030204" pitchFamily="18" charset="0"/>
                            </a:rPr>
                            <m:t>𝑘</m:t>
                          </m:r>
                          <m:r>
                            <a:rPr lang="en-US" altLang="ja-JP" i="1">
                              <a:latin typeface="Cambria Math" panose="02040503050406030204" pitchFamily="18" charset="0"/>
                            </a:rPr>
                            <m:t>=1</m:t>
                          </m:r>
                        </m:sub>
                        <m:sup>
                          <m:r>
                            <a:rPr lang="en-US" altLang="ja-JP" i="1">
                              <a:latin typeface="Cambria Math" panose="02040503050406030204" pitchFamily="18" charset="0"/>
                            </a:rPr>
                            <m:t>𝑁</m:t>
                          </m:r>
                        </m:sup>
                        <m:e>
                          <m:sSubSup>
                            <m:sSubSupPr>
                              <m:ctrlPr>
                                <a:rPr lang="en-US" altLang="ja-JP" i="1">
                                  <a:solidFill>
                                    <a:srgbClr val="FF0000"/>
                                  </a:solidFill>
                                  <a:latin typeface="Cambria Math" panose="02040503050406030204" pitchFamily="18" charset="0"/>
                                </a:rPr>
                              </m:ctrlPr>
                            </m:sSubSupPr>
                            <m:e>
                              <m:r>
                                <a:rPr lang="ja-JP" altLang="en-US" i="1">
                                  <a:solidFill>
                                    <a:srgbClr val="FF0000"/>
                                  </a:solidFill>
                                  <a:latin typeface="Cambria Math" panose="02040503050406030204" pitchFamily="18" charset="0"/>
                                </a:rPr>
                                <m:t>𝜔</m:t>
                              </m:r>
                            </m:e>
                            <m:sub>
                              <m:r>
                                <a:rPr lang="en-US" altLang="ja-JP" i="1">
                                  <a:solidFill>
                                    <a:srgbClr val="FF0000"/>
                                  </a:solidFill>
                                  <a:latin typeface="Cambria Math" panose="02040503050406030204" pitchFamily="18" charset="0"/>
                                </a:rPr>
                                <m:t>𝑡</m:t>
                              </m:r>
                            </m:sub>
                            <m:sup>
                              <m:d>
                                <m:dPr>
                                  <m:begChr m:val="["/>
                                  <m:endChr m:val="]"/>
                                  <m:ctrlPr>
                                    <a:rPr lang="en-US" altLang="ja-JP" i="1">
                                      <a:solidFill>
                                        <a:srgbClr val="FF0000"/>
                                      </a:solidFill>
                                      <a:latin typeface="Cambria Math" panose="02040503050406030204" pitchFamily="18" charset="0"/>
                                    </a:rPr>
                                  </m:ctrlPr>
                                </m:dPr>
                                <m:e>
                                  <m:r>
                                    <a:rPr lang="en-US" altLang="ja-JP" i="1">
                                      <a:solidFill>
                                        <a:srgbClr val="FF0000"/>
                                      </a:solidFill>
                                      <a:latin typeface="Cambria Math" panose="02040503050406030204" pitchFamily="18" charset="0"/>
                                    </a:rPr>
                                    <m:t>𝑘</m:t>
                                  </m:r>
                                </m:e>
                              </m:d>
                            </m:sup>
                          </m:sSubSup>
                          <m:r>
                            <a:rPr lang="ja-JP" altLang="en-US" i="1">
                              <a:solidFill>
                                <a:srgbClr val="00B050"/>
                              </a:solidFill>
                              <a:latin typeface="Cambria Math" panose="02040503050406030204" pitchFamily="18" charset="0"/>
                            </a:rPr>
                            <m:t>𝛿</m:t>
                          </m:r>
                          <m:d>
                            <m:dPr>
                              <m:ctrlPr>
                                <a:rPr lang="en-US" altLang="ja-JP" i="1">
                                  <a:solidFill>
                                    <a:srgbClr val="00B050"/>
                                  </a:solidFill>
                                  <a:latin typeface="Cambria Math" panose="02040503050406030204" pitchFamily="18" charset="0"/>
                                </a:rPr>
                              </m:ctrlPr>
                            </m:dPr>
                            <m:e>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panose="02040503050406030204" pitchFamily="18" charset="0"/>
                                    </a:rPr>
                                    <m:t>𝑥</m:t>
                                  </m:r>
                                </m:e>
                                <m:sub>
                                  <m:r>
                                    <a:rPr lang="en-US" altLang="ja-JP" i="1">
                                      <a:solidFill>
                                        <a:srgbClr val="00B050"/>
                                      </a:solidFill>
                                      <a:latin typeface="Cambria Math" panose="02040503050406030204" pitchFamily="18" charset="0"/>
                                    </a:rPr>
                                    <m:t>𝑡</m:t>
                                  </m:r>
                                </m:sub>
                              </m:sSub>
                              <m:r>
                                <a:rPr lang="en-US" altLang="ja-JP" i="1">
                                  <a:solidFill>
                                    <a:srgbClr val="00B050"/>
                                  </a:solidFill>
                                  <a:latin typeface="Cambria Math" panose="02040503050406030204" pitchFamily="18" charset="0"/>
                                </a:rPr>
                                <m:t>−</m:t>
                              </m:r>
                              <m:sSubSup>
                                <m:sSubSupPr>
                                  <m:ctrlPr>
                                    <a:rPr lang="en-US" altLang="ja-JP" i="1">
                                      <a:solidFill>
                                        <a:srgbClr val="00B050"/>
                                      </a:solidFill>
                                      <a:latin typeface="Cambria Math" panose="02040503050406030204" pitchFamily="18" charset="0"/>
                                    </a:rPr>
                                  </m:ctrlPr>
                                </m:sSubSupPr>
                                <m:e>
                                  <m:r>
                                    <a:rPr lang="en-US" altLang="ja-JP" i="1">
                                      <a:solidFill>
                                        <a:srgbClr val="00B050"/>
                                      </a:solidFill>
                                      <a:latin typeface="Cambria Math" panose="02040503050406030204" pitchFamily="18" charset="0"/>
                                    </a:rPr>
                                    <m:t>𝑥</m:t>
                                  </m:r>
                                </m:e>
                                <m:sub>
                                  <m:r>
                                    <a:rPr lang="en-US" altLang="ja-JP" i="1">
                                      <a:solidFill>
                                        <a:srgbClr val="00B050"/>
                                      </a:solidFill>
                                      <a:latin typeface="Cambria Math" panose="02040503050406030204" pitchFamily="18" charset="0"/>
                                    </a:rPr>
                                    <m:t>𝑡</m:t>
                                  </m:r>
                                </m:sub>
                                <m:sup>
                                  <m:d>
                                    <m:dPr>
                                      <m:begChr m:val="["/>
                                      <m:endChr m:val="]"/>
                                      <m:ctrlPr>
                                        <a:rPr lang="en-US" altLang="ja-JP" i="1">
                                          <a:solidFill>
                                            <a:srgbClr val="00B050"/>
                                          </a:solidFill>
                                          <a:latin typeface="Cambria Math" panose="02040503050406030204" pitchFamily="18" charset="0"/>
                                        </a:rPr>
                                      </m:ctrlPr>
                                    </m:dPr>
                                    <m:e>
                                      <m:r>
                                        <a:rPr lang="en-US" altLang="ja-JP" i="1">
                                          <a:solidFill>
                                            <a:srgbClr val="00B050"/>
                                          </a:solidFill>
                                          <a:latin typeface="Cambria Math" panose="02040503050406030204" pitchFamily="18" charset="0"/>
                                        </a:rPr>
                                        <m:t>𝑘</m:t>
                                      </m:r>
                                    </m:e>
                                  </m:d>
                                </m:sup>
                              </m:sSubSup>
                            </m:e>
                          </m:d>
                        </m:e>
                      </m:nary>
                    </m:oMath>
                  </m:oMathPara>
                </a14:m>
                <a:endParaRPr kumimoji="1" lang="en-US" altLang="ja-JP" dirty="0" smtClean="0"/>
              </a:p>
            </p:txBody>
          </p:sp>
        </mc:Choice>
        <mc:Fallback xmlns="">
          <p:sp>
            <p:nvSpPr>
              <p:cNvPr id="371" name="テキスト ボックス 370"/>
              <p:cNvSpPr txBox="1">
                <a:spLocks noRot="1" noChangeAspect="1" noMove="1" noResize="1" noEditPoints="1" noAdjustHandles="1" noChangeArrowheads="1" noChangeShapeType="1" noTextEdit="1"/>
              </p:cNvSpPr>
              <p:nvPr/>
            </p:nvSpPr>
            <p:spPr>
              <a:xfrm>
                <a:off x="123736" y="6115966"/>
                <a:ext cx="3781143" cy="566886"/>
              </a:xfrm>
              <a:prstGeom prst="rect">
                <a:avLst/>
              </a:prstGeom>
              <a:blipFill rotWithShape="0">
                <a:blip r:embed="rId31"/>
                <a:stretch>
                  <a:fillRect/>
                </a:stretch>
              </a:blipFill>
            </p:spPr>
            <p:txBody>
              <a:bodyPr/>
              <a:lstStyle/>
              <a:p>
                <a:r>
                  <a:rPr lang="ja-JP" altLang="en-US">
                    <a:noFill/>
                  </a:rPr>
                  <a:t> </a:t>
                </a:r>
              </a:p>
            </p:txBody>
          </p:sp>
        </mc:Fallback>
      </mc:AlternateContent>
      <p:cxnSp>
        <p:nvCxnSpPr>
          <p:cNvPr id="374" name="直線矢印コネクタ 373"/>
          <p:cNvCxnSpPr/>
          <p:nvPr/>
        </p:nvCxnSpPr>
        <p:spPr>
          <a:xfrm flipV="1">
            <a:off x="8440965" y="8910069"/>
            <a:ext cx="0" cy="144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直線矢印コネクタ 374"/>
          <p:cNvCxnSpPr/>
          <p:nvPr/>
        </p:nvCxnSpPr>
        <p:spPr>
          <a:xfrm flipV="1">
            <a:off x="8547425" y="8851018"/>
            <a:ext cx="0" cy="1473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直線矢印コネクタ 375"/>
          <p:cNvCxnSpPr/>
          <p:nvPr/>
        </p:nvCxnSpPr>
        <p:spPr>
          <a:xfrm flipH="1" flipV="1">
            <a:off x="8611749" y="8780091"/>
            <a:ext cx="0" cy="2193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7" name="直線矢印コネクタ 376"/>
          <p:cNvCxnSpPr>
            <a:stCxn id="404" idx="0"/>
          </p:cNvCxnSpPr>
          <p:nvPr/>
        </p:nvCxnSpPr>
        <p:spPr>
          <a:xfrm flipV="1">
            <a:off x="8694745" y="8682429"/>
            <a:ext cx="0" cy="3235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直線矢印コネクタ 377"/>
          <p:cNvCxnSpPr>
            <a:stCxn id="405" idx="0"/>
          </p:cNvCxnSpPr>
          <p:nvPr/>
        </p:nvCxnSpPr>
        <p:spPr>
          <a:xfrm flipV="1">
            <a:off x="8809045" y="8504469"/>
            <a:ext cx="0" cy="5014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直線矢印コネクタ 378"/>
          <p:cNvCxnSpPr>
            <a:stCxn id="406" idx="0"/>
          </p:cNvCxnSpPr>
          <p:nvPr/>
        </p:nvCxnSpPr>
        <p:spPr>
          <a:xfrm flipV="1">
            <a:off x="8936045" y="8268726"/>
            <a:ext cx="0" cy="7372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直線矢印コネクタ 379"/>
          <p:cNvCxnSpPr>
            <a:stCxn id="407" idx="0"/>
          </p:cNvCxnSpPr>
          <p:nvPr/>
        </p:nvCxnSpPr>
        <p:spPr>
          <a:xfrm flipV="1">
            <a:off x="9075745" y="7999644"/>
            <a:ext cx="0" cy="1006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直線矢印コネクタ 380"/>
          <p:cNvCxnSpPr>
            <a:stCxn id="409" idx="0"/>
          </p:cNvCxnSpPr>
          <p:nvPr/>
        </p:nvCxnSpPr>
        <p:spPr>
          <a:xfrm flipV="1">
            <a:off x="9456745" y="7721384"/>
            <a:ext cx="0" cy="12845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直線矢印コネクタ 381"/>
          <p:cNvCxnSpPr>
            <a:stCxn id="408" idx="0"/>
          </p:cNvCxnSpPr>
          <p:nvPr/>
        </p:nvCxnSpPr>
        <p:spPr>
          <a:xfrm flipV="1">
            <a:off x="9228145" y="7785332"/>
            <a:ext cx="0" cy="12206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直線矢印コネクタ 382"/>
          <p:cNvCxnSpPr>
            <a:stCxn id="410" idx="0"/>
          </p:cNvCxnSpPr>
          <p:nvPr/>
        </p:nvCxnSpPr>
        <p:spPr>
          <a:xfrm flipV="1">
            <a:off x="9837745" y="8316351"/>
            <a:ext cx="0" cy="6895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4" name="テキスト ボックス 383"/>
              <p:cNvSpPr txBox="1"/>
              <p:nvPr/>
            </p:nvSpPr>
            <p:spPr>
              <a:xfrm>
                <a:off x="7389251" y="9189749"/>
                <a:ext cx="320664" cy="267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400" i="1" smtClean="0">
                              <a:solidFill>
                                <a:srgbClr val="00B050"/>
                              </a:solidFill>
                              <a:latin typeface="Cambria Math" panose="02040503050406030204" pitchFamily="18" charset="0"/>
                            </a:rPr>
                          </m:ctrlPr>
                        </m:sSubSupPr>
                        <m:e>
                          <m:r>
                            <a:rPr lang="en-US" altLang="ja-JP" sz="1400" i="1">
                              <a:solidFill>
                                <a:srgbClr val="00B050"/>
                              </a:solidFill>
                              <a:latin typeface="Cambria Math" panose="02040503050406030204" pitchFamily="18" charset="0"/>
                            </a:rPr>
                            <m:t>𝑥</m:t>
                          </m:r>
                        </m:e>
                        <m:sub>
                          <m:r>
                            <a:rPr lang="en-US" altLang="ja-JP" sz="1400" i="1">
                              <a:solidFill>
                                <a:srgbClr val="00B050"/>
                              </a:solidFill>
                              <a:latin typeface="Cambria Math" panose="02040503050406030204" pitchFamily="18" charset="0"/>
                            </a:rPr>
                            <m:t>𝑡</m:t>
                          </m:r>
                        </m:sub>
                        <m:sup>
                          <m:d>
                            <m:dPr>
                              <m:begChr m:val="["/>
                              <m:endChr m:val="]"/>
                              <m:ctrlPr>
                                <a:rPr lang="en-US" altLang="ja-JP" sz="1400" i="1">
                                  <a:solidFill>
                                    <a:srgbClr val="00B050"/>
                                  </a:solidFill>
                                  <a:latin typeface="Cambria Math" panose="02040503050406030204" pitchFamily="18" charset="0"/>
                                </a:rPr>
                              </m:ctrlPr>
                            </m:dPr>
                            <m:e>
                              <m:r>
                                <a:rPr lang="en-US" altLang="ja-JP" sz="1400" b="0" i="1" smtClean="0">
                                  <a:solidFill>
                                    <a:srgbClr val="00B050"/>
                                  </a:solidFill>
                                  <a:latin typeface="Cambria Math" panose="02040503050406030204" pitchFamily="18" charset="0"/>
                                </a:rPr>
                                <m:t>1</m:t>
                              </m:r>
                            </m:e>
                          </m:d>
                        </m:sup>
                      </m:sSubSup>
                    </m:oMath>
                  </m:oMathPara>
                </a14:m>
                <a:endParaRPr kumimoji="1" lang="ja-JP" altLang="en-US" sz="1400" dirty="0">
                  <a:solidFill>
                    <a:srgbClr val="00B050"/>
                  </a:solidFill>
                </a:endParaRPr>
              </a:p>
            </p:txBody>
          </p:sp>
        </mc:Choice>
        <mc:Fallback xmlns="">
          <p:sp>
            <p:nvSpPr>
              <p:cNvPr id="384" name="テキスト ボックス 383"/>
              <p:cNvSpPr txBox="1">
                <a:spLocks noRot="1" noChangeAspect="1" noMove="1" noResize="1" noEditPoints="1" noAdjustHandles="1" noChangeArrowheads="1" noChangeShapeType="1" noTextEdit="1"/>
              </p:cNvSpPr>
              <p:nvPr/>
            </p:nvSpPr>
            <p:spPr>
              <a:xfrm>
                <a:off x="7389251" y="9189749"/>
                <a:ext cx="320664" cy="267124"/>
              </a:xfrm>
              <a:prstGeom prst="rect">
                <a:avLst/>
              </a:prstGeom>
              <a:blipFill rotWithShape="0">
                <a:blip r:embed="rId32"/>
                <a:stretch>
                  <a:fillRect l="-7547" b="-186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5" name="テキスト ボックス 384"/>
              <p:cNvSpPr txBox="1"/>
              <p:nvPr/>
            </p:nvSpPr>
            <p:spPr>
              <a:xfrm>
                <a:off x="9779287" y="9189749"/>
                <a:ext cx="347788" cy="267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400" i="1" smtClean="0">
                              <a:solidFill>
                                <a:srgbClr val="00B050"/>
                              </a:solidFill>
                              <a:latin typeface="Cambria Math" panose="02040503050406030204" pitchFamily="18" charset="0"/>
                            </a:rPr>
                          </m:ctrlPr>
                        </m:sSubSupPr>
                        <m:e>
                          <m:r>
                            <a:rPr lang="en-US" altLang="ja-JP" sz="1400" i="1">
                              <a:solidFill>
                                <a:srgbClr val="00B050"/>
                              </a:solidFill>
                              <a:latin typeface="Cambria Math" panose="02040503050406030204" pitchFamily="18" charset="0"/>
                            </a:rPr>
                            <m:t>𝑥</m:t>
                          </m:r>
                        </m:e>
                        <m:sub>
                          <m:r>
                            <a:rPr lang="en-US" altLang="ja-JP" sz="1400" i="1">
                              <a:solidFill>
                                <a:srgbClr val="00B050"/>
                              </a:solidFill>
                              <a:latin typeface="Cambria Math" panose="02040503050406030204" pitchFamily="18" charset="0"/>
                            </a:rPr>
                            <m:t>𝑡</m:t>
                          </m:r>
                        </m:sub>
                        <m:sup>
                          <m:d>
                            <m:dPr>
                              <m:begChr m:val="["/>
                              <m:endChr m:val="]"/>
                              <m:ctrlPr>
                                <a:rPr lang="en-US" altLang="ja-JP" sz="1400" i="1">
                                  <a:solidFill>
                                    <a:srgbClr val="00B050"/>
                                  </a:solidFill>
                                  <a:latin typeface="Cambria Math" panose="02040503050406030204" pitchFamily="18" charset="0"/>
                                </a:rPr>
                              </m:ctrlPr>
                            </m:dPr>
                            <m:e>
                              <m:r>
                                <a:rPr lang="en-US" altLang="ja-JP" sz="1400" b="0" i="1" smtClean="0">
                                  <a:solidFill>
                                    <a:srgbClr val="00B050"/>
                                  </a:solidFill>
                                  <a:latin typeface="Cambria Math" panose="02040503050406030204" pitchFamily="18" charset="0"/>
                                </a:rPr>
                                <m:t>𝑁</m:t>
                              </m:r>
                            </m:e>
                          </m:d>
                        </m:sup>
                      </m:sSubSup>
                    </m:oMath>
                  </m:oMathPara>
                </a14:m>
                <a:endParaRPr kumimoji="1" lang="ja-JP" altLang="en-US" sz="1400" dirty="0">
                  <a:solidFill>
                    <a:srgbClr val="00B050"/>
                  </a:solidFill>
                </a:endParaRPr>
              </a:p>
            </p:txBody>
          </p:sp>
        </mc:Choice>
        <mc:Fallback xmlns="">
          <p:sp>
            <p:nvSpPr>
              <p:cNvPr id="385" name="テキスト ボックス 384"/>
              <p:cNvSpPr txBox="1">
                <a:spLocks noRot="1" noChangeAspect="1" noMove="1" noResize="1" noEditPoints="1" noAdjustHandles="1" noChangeArrowheads="1" noChangeShapeType="1" noTextEdit="1"/>
              </p:cNvSpPr>
              <p:nvPr/>
            </p:nvSpPr>
            <p:spPr>
              <a:xfrm>
                <a:off x="9779287" y="9189749"/>
                <a:ext cx="347788" cy="267124"/>
              </a:xfrm>
              <a:prstGeom prst="rect">
                <a:avLst/>
              </a:prstGeom>
              <a:blipFill rotWithShape="0">
                <a:blip r:embed="rId33"/>
                <a:stretch>
                  <a:fillRect l="-5263" b="-18605"/>
                </a:stretch>
              </a:blipFill>
            </p:spPr>
            <p:txBody>
              <a:bodyPr/>
              <a:lstStyle/>
              <a:p>
                <a:r>
                  <a:rPr lang="ja-JP" altLang="en-US">
                    <a:noFill/>
                  </a:rPr>
                  <a:t> </a:t>
                </a:r>
              </a:p>
            </p:txBody>
          </p:sp>
        </mc:Fallback>
      </mc:AlternateContent>
      <p:sp>
        <p:nvSpPr>
          <p:cNvPr id="386" name="テキスト ボックス 385"/>
          <p:cNvSpPr txBox="1"/>
          <p:nvPr/>
        </p:nvSpPr>
        <p:spPr>
          <a:xfrm>
            <a:off x="7906582" y="9166672"/>
            <a:ext cx="295300" cy="307777"/>
          </a:xfrm>
          <a:prstGeom prst="rect">
            <a:avLst/>
          </a:prstGeom>
          <a:noFill/>
        </p:spPr>
        <p:txBody>
          <a:bodyPr wrap="square" rtlCol="0">
            <a:spAutoFit/>
          </a:bodyPr>
          <a:lstStyle/>
          <a:p>
            <a:r>
              <a:rPr lang="en-US" altLang="ja-JP" sz="1400" dirty="0">
                <a:solidFill>
                  <a:srgbClr val="00B050"/>
                </a:solidFill>
              </a:rPr>
              <a:t>…</a:t>
            </a:r>
            <a:endParaRPr kumimoji="1" lang="ja-JP" altLang="en-US" sz="1400" dirty="0">
              <a:solidFill>
                <a:srgbClr val="00B050"/>
              </a:solidFill>
            </a:endParaRPr>
          </a:p>
        </p:txBody>
      </p:sp>
      <p:sp>
        <p:nvSpPr>
          <p:cNvPr id="387" name="テキスト ボックス 386"/>
          <p:cNvSpPr txBox="1"/>
          <p:nvPr/>
        </p:nvSpPr>
        <p:spPr>
          <a:xfrm>
            <a:off x="9266115" y="9166672"/>
            <a:ext cx="295300" cy="307777"/>
          </a:xfrm>
          <a:prstGeom prst="rect">
            <a:avLst/>
          </a:prstGeom>
          <a:noFill/>
        </p:spPr>
        <p:txBody>
          <a:bodyPr wrap="square" rtlCol="0">
            <a:spAutoFit/>
          </a:bodyPr>
          <a:lstStyle/>
          <a:p>
            <a:r>
              <a:rPr lang="en-US" altLang="ja-JP" sz="1400" dirty="0">
                <a:solidFill>
                  <a:srgbClr val="00B050"/>
                </a:solidFill>
              </a:rPr>
              <a:t>…</a:t>
            </a:r>
            <a:endParaRPr kumimoji="1" lang="ja-JP" altLang="en-US" sz="1400" dirty="0">
              <a:solidFill>
                <a:srgbClr val="00B050"/>
              </a:solidFill>
            </a:endParaRPr>
          </a:p>
        </p:txBody>
      </p:sp>
      <mc:AlternateContent xmlns:mc="http://schemas.openxmlformats.org/markup-compatibility/2006" xmlns:a14="http://schemas.microsoft.com/office/drawing/2010/main">
        <mc:Choice Requires="a14">
          <p:sp>
            <p:nvSpPr>
              <p:cNvPr id="388" name="テキスト ボックス 387"/>
              <p:cNvSpPr txBox="1"/>
              <p:nvPr/>
            </p:nvSpPr>
            <p:spPr>
              <a:xfrm>
                <a:off x="8677502" y="9201693"/>
                <a:ext cx="327717" cy="267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400" i="1" smtClean="0">
                              <a:solidFill>
                                <a:srgbClr val="00B050"/>
                              </a:solidFill>
                              <a:latin typeface="Cambria Math" panose="02040503050406030204" pitchFamily="18" charset="0"/>
                            </a:rPr>
                          </m:ctrlPr>
                        </m:sSubSupPr>
                        <m:e>
                          <m:r>
                            <a:rPr lang="en-US" altLang="ja-JP" sz="1400" i="1">
                              <a:solidFill>
                                <a:srgbClr val="00B050"/>
                              </a:solidFill>
                              <a:latin typeface="Cambria Math" panose="02040503050406030204" pitchFamily="18" charset="0"/>
                            </a:rPr>
                            <m:t>𝑥</m:t>
                          </m:r>
                        </m:e>
                        <m:sub>
                          <m:r>
                            <a:rPr lang="en-US" altLang="ja-JP" sz="1400" i="1">
                              <a:solidFill>
                                <a:srgbClr val="00B050"/>
                              </a:solidFill>
                              <a:latin typeface="Cambria Math" panose="02040503050406030204" pitchFamily="18" charset="0"/>
                            </a:rPr>
                            <m:t>𝑡</m:t>
                          </m:r>
                        </m:sub>
                        <m:sup>
                          <m:d>
                            <m:dPr>
                              <m:begChr m:val="["/>
                              <m:endChr m:val="]"/>
                              <m:ctrlPr>
                                <a:rPr lang="en-US" altLang="ja-JP" sz="1400" i="1">
                                  <a:solidFill>
                                    <a:srgbClr val="00B050"/>
                                  </a:solidFill>
                                  <a:latin typeface="Cambria Math" panose="02040503050406030204" pitchFamily="18" charset="0"/>
                                </a:rPr>
                              </m:ctrlPr>
                            </m:dPr>
                            <m:e>
                              <m:r>
                                <a:rPr lang="en-US" altLang="ja-JP" sz="1400" b="0" i="1" smtClean="0">
                                  <a:solidFill>
                                    <a:srgbClr val="00B050"/>
                                  </a:solidFill>
                                  <a:latin typeface="Cambria Math" panose="02040503050406030204" pitchFamily="18" charset="0"/>
                                </a:rPr>
                                <m:t>𝑘</m:t>
                              </m:r>
                            </m:e>
                          </m:d>
                        </m:sup>
                      </m:sSubSup>
                    </m:oMath>
                  </m:oMathPara>
                </a14:m>
                <a:endParaRPr kumimoji="1" lang="ja-JP" altLang="en-US" sz="1400" dirty="0">
                  <a:solidFill>
                    <a:srgbClr val="00B050"/>
                  </a:solidFill>
                </a:endParaRPr>
              </a:p>
            </p:txBody>
          </p:sp>
        </mc:Choice>
        <mc:Fallback xmlns="">
          <p:sp>
            <p:nvSpPr>
              <p:cNvPr id="388" name="テキスト ボックス 387"/>
              <p:cNvSpPr txBox="1">
                <a:spLocks noRot="1" noChangeAspect="1" noMove="1" noResize="1" noEditPoints="1" noAdjustHandles="1" noChangeArrowheads="1" noChangeShapeType="1" noTextEdit="1"/>
              </p:cNvSpPr>
              <p:nvPr/>
            </p:nvSpPr>
            <p:spPr>
              <a:xfrm>
                <a:off x="8677502" y="9201693"/>
                <a:ext cx="327717" cy="267124"/>
              </a:xfrm>
              <a:prstGeom prst="rect">
                <a:avLst/>
              </a:prstGeom>
              <a:blipFill rotWithShape="0">
                <a:blip r:embed="rId34"/>
                <a:stretch>
                  <a:fillRect l="-7407" b="-15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9" name="テキスト ボックス 388"/>
              <p:cNvSpPr txBox="1"/>
              <p:nvPr/>
            </p:nvSpPr>
            <p:spPr>
              <a:xfrm>
                <a:off x="7416765" y="8760123"/>
                <a:ext cx="302199" cy="209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100" i="1">
                              <a:solidFill>
                                <a:srgbClr val="FF0000"/>
                              </a:solidFill>
                              <a:latin typeface="Cambria Math" panose="02040503050406030204" pitchFamily="18" charset="0"/>
                            </a:rPr>
                          </m:ctrlPr>
                        </m:sSubSupPr>
                        <m:e>
                          <m:r>
                            <a:rPr lang="ja-JP" altLang="en-US" sz="1400" i="1">
                              <a:solidFill>
                                <a:srgbClr val="FF0000"/>
                              </a:solidFill>
                              <a:latin typeface="Cambria Math" panose="02040503050406030204" pitchFamily="18" charset="0"/>
                            </a:rPr>
                            <m:t>𝜔</m:t>
                          </m:r>
                        </m:e>
                        <m:sub>
                          <m:r>
                            <a:rPr lang="en-US" altLang="ja-JP" sz="1100" i="1">
                              <a:solidFill>
                                <a:srgbClr val="FF0000"/>
                              </a:solidFill>
                              <a:latin typeface="Cambria Math" panose="02040503050406030204" pitchFamily="18" charset="0"/>
                            </a:rPr>
                            <m:t>𝑡</m:t>
                          </m:r>
                        </m:sub>
                        <m:sup>
                          <m:d>
                            <m:dPr>
                              <m:begChr m:val="["/>
                              <m:endChr m:val="]"/>
                              <m:ctrlPr>
                                <a:rPr lang="en-US" altLang="ja-JP" sz="1100" i="1">
                                  <a:solidFill>
                                    <a:srgbClr val="FF0000"/>
                                  </a:solidFill>
                                  <a:latin typeface="Cambria Math" panose="02040503050406030204" pitchFamily="18" charset="0"/>
                                </a:rPr>
                              </m:ctrlPr>
                            </m:dPr>
                            <m:e>
                              <m:r>
                                <a:rPr lang="en-US" altLang="ja-JP" sz="1100" i="1">
                                  <a:solidFill>
                                    <a:srgbClr val="FF0000"/>
                                  </a:solidFill>
                                  <a:latin typeface="Cambria Math" panose="02040503050406030204" pitchFamily="18" charset="0"/>
                                </a:rPr>
                                <m:t>1</m:t>
                              </m:r>
                            </m:e>
                          </m:d>
                        </m:sup>
                      </m:sSubSup>
                    </m:oMath>
                  </m:oMathPara>
                </a14:m>
                <a:endParaRPr lang="ja-JP" altLang="en-US" sz="1400" dirty="0">
                  <a:solidFill>
                    <a:srgbClr val="FF0000"/>
                  </a:solidFill>
                </a:endParaRPr>
              </a:p>
            </p:txBody>
          </p:sp>
        </mc:Choice>
        <mc:Fallback xmlns="">
          <p:sp>
            <p:nvSpPr>
              <p:cNvPr id="389" name="テキスト ボックス 388"/>
              <p:cNvSpPr txBox="1">
                <a:spLocks noRot="1" noChangeAspect="1" noMove="1" noResize="1" noEditPoints="1" noAdjustHandles="1" noChangeArrowheads="1" noChangeShapeType="1" noTextEdit="1"/>
              </p:cNvSpPr>
              <p:nvPr/>
            </p:nvSpPr>
            <p:spPr>
              <a:xfrm>
                <a:off x="7416765" y="8760123"/>
                <a:ext cx="302199" cy="209866"/>
              </a:xfrm>
              <a:prstGeom prst="rect">
                <a:avLst/>
              </a:prstGeom>
              <a:blipFill rotWithShape="0">
                <a:blip r:embed="rId35"/>
                <a:stretch>
                  <a:fillRect l="-10204"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0" name="テキスト ボックス 389"/>
              <p:cNvSpPr txBox="1"/>
              <p:nvPr/>
            </p:nvSpPr>
            <p:spPr>
              <a:xfrm>
                <a:off x="7872110" y="8760123"/>
                <a:ext cx="302198" cy="209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100" i="1" smtClean="0">
                              <a:solidFill>
                                <a:srgbClr val="FF0000"/>
                              </a:solidFill>
                              <a:latin typeface="Cambria Math" panose="02040503050406030204" pitchFamily="18" charset="0"/>
                            </a:rPr>
                          </m:ctrlPr>
                        </m:sSubSupPr>
                        <m:e>
                          <m:r>
                            <a:rPr lang="ja-JP" altLang="en-US" sz="1400" i="1">
                              <a:solidFill>
                                <a:srgbClr val="FF0000"/>
                              </a:solidFill>
                              <a:latin typeface="Cambria Math" panose="02040503050406030204" pitchFamily="18" charset="0"/>
                            </a:rPr>
                            <m:t>𝜔</m:t>
                          </m:r>
                        </m:e>
                        <m:sub>
                          <m:r>
                            <a:rPr lang="en-US" altLang="ja-JP" sz="1100" i="1">
                              <a:solidFill>
                                <a:srgbClr val="FF0000"/>
                              </a:solidFill>
                              <a:latin typeface="Cambria Math" panose="02040503050406030204" pitchFamily="18" charset="0"/>
                            </a:rPr>
                            <m:t>𝑡</m:t>
                          </m:r>
                        </m:sub>
                        <m:sup>
                          <m:d>
                            <m:dPr>
                              <m:begChr m:val="["/>
                              <m:endChr m:val="]"/>
                              <m:ctrlPr>
                                <a:rPr lang="en-US" altLang="ja-JP" sz="1100" i="1">
                                  <a:solidFill>
                                    <a:srgbClr val="FF0000"/>
                                  </a:solidFill>
                                  <a:latin typeface="Cambria Math" panose="02040503050406030204" pitchFamily="18" charset="0"/>
                                </a:rPr>
                              </m:ctrlPr>
                            </m:dPr>
                            <m:e>
                              <m:r>
                                <a:rPr lang="en-US" altLang="ja-JP" sz="1100" b="0" i="1" smtClean="0">
                                  <a:solidFill>
                                    <a:srgbClr val="FF0000"/>
                                  </a:solidFill>
                                  <a:latin typeface="Cambria Math" panose="02040503050406030204" pitchFamily="18" charset="0"/>
                                </a:rPr>
                                <m:t>2</m:t>
                              </m:r>
                            </m:e>
                          </m:d>
                        </m:sup>
                      </m:sSubSup>
                    </m:oMath>
                  </m:oMathPara>
                </a14:m>
                <a:endParaRPr lang="ja-JP" altLang="en-US" sz="1400" dirty="0">
                  <a:solidFill>
                    <a:srgbClr val="FF0000"/>
                  </a:solidFill>
                </a:endParaRPr>
              </a:p>
            </p:txBody>
          </p:sp>
        </mc:Choice>
        <mc:Fallback xmlns="">
          <p:sp>
            <p:nvSpPr>
              <p:cNvPr id="390" name="テキスト ボックス 389"/>
              <p:cNvSpPr txBox="1">
                <a:spLocks noRot="1" noChangeAspect="1" noMove="1" noResize="1" noEditPoints="1" noAdjustHandles="1" noChangeArrowheads="1" noChangeShapeType="1" noTextEdit="1"/>
              </p:cNvSpPr>
              <p:nvPr/>
            </p:nvSpPr>
            <p:spPr>
              <a:xfrm>
                <a:off x="7872110" y="8760123"/>
                <a:ext cx="302198" cy="209866"/>
              </a:xfrm>
              <a:prstGeom prst="rect">
                <a:avLst/>
              </a:prstGeom>
              <a:blipFill rotWithShape="0">
                <a:blip r:embed="rId36"/>
                <a:stretch>
                  <a:fillRect l="-8000"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1" name="テキスト ボックス 390"/>
              <p:cNvSpPr txBox="1"/>
              <p:nvPr/>
            </p:nvSpPr>
            <p:spPr>
              <a:xfrm>
                <a:off x="8323291" y="8287922"/>
                <a:ext cx="443070" cy="209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100" i="1" smtClean="0">
                              <a:solidFill>
                                <a:srgbClr val="FF0000"/>
                              </a:solidFill>
                              <a:latin typeface="Cambria Math" panose="02040503050406030204" pitchFamily="18" charset="0"/>
                            </a:rPr>
                          </m:ctrlPr>
                        </m:sSubSupPr>
                        <m:e>
                          <m:r>
                            <a:rPr lang="ja-JP" altLang="en-US" sz="1400" i="1">
                              <a:solidFill>
                                <a:srgbClr val="FF0000"/>
                              </a:solidFill>
                              <a:latin typeface="Cambria Math" panose="02040503050406030204" pitchFamily="18" charset="0"/>
                            </a:rPr>
                            <m:t>𝜔</m:t>
                          </m:r>
                        </m:e>
                        <m:sub>
                          <m:r>
                            <a:rPr lang="en-US" altLang="ja-JP" sz="1100" i="1">
                              <a:solidFill>
                                <a:srgbClr val="FF0000"/>
                              </a:solidFill>
                              <a:latin typeface="Cambria Math" panose="02040503050406030204" pitchFamily="18" charset="0"/>
                            </a:rPr>
                            <m:t>𝑡</m:t>
                          </m:r>
                        </m:sub>
                        <m:sup>
                          <m:d>
                            <m:dPr>
                              <m:begChr m:val="["/>
                              <m:endChr m:val="]"/>
                              <m:ctrlPr>
                                <a:rPr lang="en-US" altLang="ja-JP" sz="1100" i="1">
                                  <a:solidFill>
                                    <a:srgbClr val="FF0000"/>
                                  </a:solidFill>
                                  <a:latin typeface="Cambria Math" panose="02040503050406030204" pitchFamily="18" charset="0"/>
                                </a:rPr>
                              </m:ctrlPr>
                            </m:dPr>
                            <m:e>
                              <m:r>
                                <a:rPr lang="en-US" altLang="ja-JP" sz="1100" b="0" i="1" smtClean="0">
                                  <a:solidFill>
                                    <a:srgbClr val="FF0000"/>
                                  </a:solidFill>
                                  <a:latin typeface="Cambria Math" panose="02040503050406030204" pitchFamily="18" charset="0"/>
                                </a:rPr>
                                <m:t>𝑘</m:t>
                              </m:r>
                              <m:r>
                                <a:rPr lang="en-US" altLang="ja-JP" sz="1100" b="0" i="1" smtClean="0">
                                  <a:solidFill>
                                    <a:srgbClr val="FF0000"/>
                                  </a:solidFill>
                                  <a:latin typeface="Cambria Math" panose="02040503050406030204" pitchFamily="18" charset="0"/>
                                </a:rPr>
                                <m:t>−1</m:t>
                              </m:r>
                            </m:e>
                          </m:d>
                        </m:sup>
                      </m:sSubSup>
                    </m:oMath>
                  </m:oMathPara>
                </a14:m>
                <a:endParaRPr lang="ja-JP" altLang="en-US" sz="1400" dirty="0">
                  <a:solidFill>
                    <a:srgbClr val="FF0000"/>
                  </a:solidFill>
                </a:endParaRPr>
              </a:p>
            </p:txBody>
          </p:sp>
        </mc:Choice>
        <mc:Fallback xmlns="">
          <p:sp>
            <p:nvSpPr>
              <p:cNvPr id="391" name="テキスト ボックス 390"/>
              <p:cNvSpPr txBox="1">
                <a:spLocks noRot="1" noChangeAspect="1" noMove="1" noResize="1" noEditPoints="1" noAdjustHandles="1" noChangeArrowheads="1" noChangeShapeType="1" noTextEdit="1"/>
              </p:cNvSpPr>
              <p:nvPr/>
            </p:nvSpPr>
            <p:spPr>
              <a:xfrm>
                <a:off x="8323291" y="8287922"/>
                <a:ext cx="443070" cy="209866"/>
              </a:xfrm>
              <a:prstGeom prst="rect">
                <a:avLst/>
              </a:prstGeom>
              <a:blipFill rotWithShape="0">
                <a:blip r:embed="rId37"/>
                <a:stretch>
                  <a:fillRect l="-5479" b="-147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2" name="テキスト ボックス 391"/>
              <p:cNvSpPr txBox="1"/>
              <p:nvPr/>
            </p:nvSpPr>
            <p:spPr>
              <a:xfrm>
                <a:off x="8576535" y="7990140"/>
                <a:ext cx="358655" cy="2098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100" i="1" smtClean="0">
                              <a:solidFill>
                                <a:srgbClr val="FF0000"/>
                              </a:solidFill>
                              <a:latin typeface="Cambria Math" panose="02040503050406030204" pitchFamily="18" charset="0"/>
                            </a:rPr>
                          </m:ctrlPr>
                        </m:sSubSupPr>
                        <m:e>
                          <m:r>
                            <a:rPr lang="ja-JP" altLang="en-US" sz="1400" i="1">
                              <a:solidFill>
                                <a:srgbClr val="FF0000"/>
                              </a:solidFill>
                              <a:latin typeface="Cambria Math" panose="02040503050406030204" pitchFamily="18" charset="0"/>
                            </a:rPr>
                            <m:t>𝜔</m:t>
                          </m:r>
                        </m:e>
                        <m:sub>
                          <m:r>
                            <a:rPr lang="en-US" altLang="ja-JP" sz="1100" i="1">
                              <a:solidFill>
                                <a:srgbClr val="FF0000"/>
                              </a:solidFill>
                              <a:latin typeface="Cambria Math" panose="02040503050406030204" pitchFamily="18" charset="0"/>
                            </a:rPr>
                            <m:t>𝑡</m:t>
                          </m:r>
                        </m:sub>
                        <m:sup>
                          <m:d>
                            <m:dPr>
                              <m:begChr m:val="["/>
                              <m:endChr m:val="]"/>
                              <m:ctrlPr>
                                <a:rPr lang="en-US" altLang="ja-JP" sz="1100" i="1">
                                  <a:solidFill>
                                    <a:srgbClr val="FF0000"/>
                                  </a:solidFill>
                                  <a:latin typeface="Cambria Math" panose="02040503050406030204" pitchFamily="18" charset="0"/>
                                </a:rPr>
                              </m:ctrlPr>
                            </m:dPr>
                            <m:e>
                              <m:r>
                                <a:rPr lang="en-US" altLang="ja-JP" sz="1100" b="0" i="1" smtClean="0">
                                  <a:solidFill>
                                    <a:srgbClr val="FF0000"/>
                                  </a:solidFill>
                                  <a:latin typeface="Cambria Math" panose="02040503050406030204" pitchFamily="18" charset="0"/>
                                </a:rPr>
                                <m:t>𝑘</m:t>
                              </m:r>
                            </m:e>
                          </m:d>
                        </m:sup>
                      </m:sSubSup>
                    </m:oMath>
                  </m:oMathPara>
                </a14:m>
                <a:endParaRPr lang="ja-JP" altLang="en-US" sz="1400" dirty="0">
                  <a:solidFill>
                    <a:srgbClr val="FF0000"/>
                  </a:solidFill>
                </a:endParaRPr>
              </a:p>
            </p:txBody>
          </p:sp>
        </mc:Choice>
        <mc:Fallback xmlns="">
          <p:sp>
            <p:nvSpPr>
              <p:cNvPr id="392" name="テキスト ボックス 391"/>
              <p:cNvSpPr txBox="1">
                <a:spLocks noRot="1" noChangeAspect="1" noMove="1" noResize="1" noEditPoints="1" noAdjustHandles="1" noChangeArrowheads="1" noChangeShapeType="1" noTextEdit="1"/>
              </p:cNvSpPr>
              <p:nvPr/>
            </p:nvSpPr>
            <p:spPr>
              <a:xfrm>
                <a:off x="8576535" y="7990140"/>
                <a:ext cx="358655" cy="209866"/>
              </a:xfrm>
              <a:prstGeom prst="rect">
                <a:avLst/>
              </a:prstGeom>
              <a:blipFill rotWithShape="0">
                <a:blip r:embed="rId38"/>
                <a:stretch>
                  <a:fillRect l="-1695" b="-14706"/>
                </a:stretch>
              </a:blipFill>
            </p:spPr>
            <p:txBody>
              <a:bodyPr/>
              <a:lstStyle/>
              <a:p>
                <a:r>
                  <a:rPr lang="ja-JP" altLang="en-US">
                    <a:noFill/>
                  </a:rPr>
                  <a:t> </a:t>
                </a:r>
              </a:p>
            </p:txBody>
          </p:sp>
        </mc:Fallback>
      </mc:AlternateContent>
      <p:cxnSp>
        <p:nvCxnSpPr>
          <p:cNvPr id="393" name="直線コネクタ 392"/>
          <p:cNvCxnSpPr/>
          <p:nvPr/>
        </p:nvCxnSpPr>
        <p:spPr>
          <a:xfrm>
            <a:off x="8726251" y="8200006"/>
            <a:ext cx="209794" cy="364905"/>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94" name="直線コネクタ 393"/>
          <p:cNvCxnSpPr>
            <a:stCxn id="391" idx="2"/>
          </p:cNvCxnSpPr>
          <p:nvPr/>
        </p:nvCxnSpPr>
        <p:spPr>
          <a:xfrm>
            <a:off x="8544826" y="8497788"/>
            <a:ext cx="262598" cy="21037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95" name="テキスト ボックス 394"/>
          <p:cNvSpPr txBox="1"/>
          <p:nvPr/>
        </p:nvSpPr>
        <p:spPr>
          <a:xfrm rot="18728184">
            <a:off x="8225727" y="8462986"/>
            <a:ext cx="295300" cy="307777"/>
          </a:xfrm>
          <a:prstGeom prst="rect">
            <a:avLst/>
          </a:prstGeom>
          <a:noFill/>
        </p:spPr>
        <p:txBody>
          <a:bodyPr wrap="square" rtlCol="0">
            <a:spAutoFit/>
          </a:bodyPr>
          <a:lstStyle/>
          <a:p>
            <a:r>
              <a:rPr lang="en-US" altLang="ja-JP" sz="1400" dirty="0">
                <a:solidFill>
                  <a:srgbClr val="FF0000"/>
                </a:solidFill>
              </a:rPr>
              <a:t>…</a:t>
            </a:r>
            <a:endParaRPr kumimoji="1" lang="ja-JP" altLang="en-US" sz="1400" dirty="0">
              <a:solidFill>
                <a:srgbClr val="FF0000"/>
              </a:solidFill>
            </a:endParaRPr>
          </a:p>
        </p:txBody>
      </p:sp>
      <p:sp>
        <p:nvSpPr>
          <p:cNvPr id="396" name="テキスト ボックス 395"/>
          <p:cNvSpPr txBox="1"/>
          <p:nvPr/>
        </p:nvSpPr>
        <p:spPr>
          <a:xfrm rot="19353690">
            <a:off x="8897381" y="7447055"/>
            <a:ext cx="295300" cy="307777"/>
          </a:xfrm>
          <a:prstGeom prst="rect">
            <a:avLst/>
          </a:prstGeom>
          <a:noFill/>
        </p:spPr>
        <p:txBody>
          <a:bodyPr wrap="square" rtlCol="0">
            <a:spAutoFit/>
          </a:bodyPr>
          <a:lstStyle/>
          <a:p>
            <a:r>
              <a:rPr lang="en-US" altLang="ja-JP" sz="1400" dirty="0">
                <a:solidFill>
                  <a:srgbClr val="FF0000"/>
                </a:solidFill>
              </a:rPr>
              <a:t>…</a:t>
            </a:r>
            <a:endParaRPr kumimoji="1" lang="ja-JP" altLang="en-US" sz="1400" dirty="0">
              <a:solidFill>
                <a:srgbClr val="FF0000"/>
              </a:solidFill>
            </a:endParaRPr>
          </a:p>
        </p:txBody>
      </p:sp>
      <mc:AlternateContent xmlns:mc="http://schemas.openxmlformats.org/markup-compatibility/2006" xmlns:a14="http://schemas.microsoft.com/office/drawing/2010/main">
        <mc:Choice Requires="a14">
          <p:sp>
            <p:nvSpPr>
              <p:cNvPr id="397" name="テキスト ボックス 396"/>
              <p:cNvSpPr txBox="1"/>
              <p:nvPr/>
            </p:nvSpPr>
            <p:spPr>
              <a:xfrm>
                <a:off x="9576264" y="7527857"/>
                <a:ext cx="458523" cy="209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100" i="1" smtClean="0">
                              <a:solidFill>
                                <a:srgbClr val="FF0000"/>
                              </a:solidFill>
                              <a:latin typeface="Cambria Math" panose="02040503050406030204" pitchFamily="18" charset="0"/>
                            </a:rPr>
                          </m:ctrlPr>
                        </m:sSubSupPr>
                        <m:e>
                          <m:r>
                            <a:rPr lang="ja-JP" altLang="en-US" sz="1400" i="1">
                              <a:solidFill>
                                <a:srgbClr val="FF0000"/>
                              </a:solidFill>
                              <a:latin typeface="Cambria Math" panose="02040503050406030204" pitchFamily="18" charset="0"/>
                            </a:rPr>
                            <m:t>𝜔</m:t>
                          </m:r>
                        </m:e>
                        <m:sub>
                          <m:r>
                            <a:rPr lang="en-US" altLang="ja-JP" sz="1100" i="1">
                              <a:solidFill>
                                <a:srgbClr val="FF0000"/>
                              </a:solidFill>
                              <a:latin typeface="Cambria Math" panose="02040503050406030204" pitchFamily="18" charset="0"/>
                            </a:rPr>
                            <m:t>𝑡</m:t>
                          </m:r>
                        </m:sub>
                        <m:sup>
                          <m:d>
                            <m:dPr>
                              <m:begChr m:val="["/>
                              <m:endChr m:val="]"/>
                              <m:ctrlPr>
                                <a:rPr lang="en-US" altLang="ja-JP" sz="1100" i="1">
                                  <a:solidFill>
                                    <a:srgbClr val="FF0000"/>
                                  </a:solidFill>
                                  <a:latin typeface="Cambria Math" panose="02040503050406030204" pitchFamily="18" charset="0"/>
                                </a:rPr>
                              </m:ctrlPr>
                            </m:dPr>
                            <m:e>
                              <m:r>
                                <a:rPr lang="en-US" altLang="ja-JP" sz="1100" b="0" i="1" smtClean="0">
                                  <a:solidFill>
                                    <a:srgbClr val="FF0000"/>
                                  </a:solidFill>
                                  <a:latin typeface="Cambria Math" panose="02040503050406030204" pitchFamily="18" charset="0"/>
                                </a:rPr>
                                <m:t>𝑁</m:t>
                              </m:r>
                              <m:r>
                                <a:rPr lang="en-US" altLang="ja-JP" sz="1100" b="0" i="1" smtClean="0">
                                  <a:solidFill>
                                    <a:srgbClr val="FF0000"/>
                                  </a:solidFill>
                                  <a:latin typeface="Cambria Math" panose="02040503050406030204" pitchFamily="18" charset="0"/>
                                </a:rPr>
                                <m:t>−1</m:t>
                              </m:r>
                            </m:e>
                          </m:d>
                        </m:sup>
                      </m:sSubSup>
                    </m:oMath>
                  </m:oMathPara>
                </a14:m>
                <a:endParaRPr lang="ja-JP" altLang="en-US" sz="1400" dirty="0">
                  <a:solidFill>
                    <a:srgbClr val="FF0000"/>
                  </a:solidFill>
                </a:endParaRPr>
              </a:p>
            </p:txBody>
          </p:sp>
        </mc:Choice>
        <mc:Fallback xmlns="">
          <p:sp>
            <p:nvSpPr>
              <p:cNvPr id="397" name="テキスト ボックス 396"/>
              <p:cNvSpPr txBox="1">
                <a:spLocks noRot="1" noChangeAspect="1" noMove="1" noResize="1" noEditPoints="1" noAdjustHandles="1" noChangeArrowheads="1" noChangeShapeType="1" noTextEdit="1"/>
              </p:cNvSpPr>
              <p:nvPr/>
            </p:nvSpPr>
            <p:spPr>
              <a:xfrm>
                <a:off x="9576264" y="7527857"/>
                <a:ext cx="458523" cy="209866"/>
              </a:xfrm>
              <a:prstGeom prst="rect">
                <a:avLst/>
              </a:prstGeom>
              <a:blipFill rotWithShape="0">
                <a:blip r:embed="rId39"/>
                <a:stretch>
                  <a:fillRect l="-6667" b="-147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8" name="テキスト ボックス 397"/>
              <p:cNvSpPr txBox="1"/>
              <p:nvPr/>
            </p:nvSpPr>
            <p:spPr>
              <a:xfrm>
                <a:off x="9930853" y="8156430"/>
                <a:ext cx="323871" cy="209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100" i="1" smtClean="0">
                              <a:solidFill>
                                <a:srgbClr val="FF0000"/>
                              </a:solidFill>
                              <a:latin typeface="Cambria Math" panose="02040503050406030204" pitchFamily="18" charset="0"/>
                            </a:rPr>
                          </m:ctrlPr>
                        </m:sSubSupPr>
                        <m:e>
                          <m:r>
                            <a:rPr lang="ja-JP" altLang="en-US" sz="1400" i="1">
                              <a:solidFill>
                                <a:srgbClr val="FF0000"/>
                              </a:solidFill>
                              <a:latin typeface="Cambria Math" panose="02040503050406030204" pitchFamily="18" charset="0"/>
                            </a:rPr>
                            <m:t>𝜔</m:t>
                          </m:r>
                        </m:e>
                        <m:sub>
                          <m:r>
                            <a:rPr lang="en-US" altLang="ja-JP" sz="1100" i="1">
                              <a:solidFill>
                                <a:srgbClr val="FF0000"/>
                              </a:solidFill>
                              <a:latin typeface="Cambria Math" panose="02040503050406030204" pitchFamily="18" charset="0"/>
                            </a:rPr>
                            <m:t>𝑡</m:t>
                          </m:r>
                        </m:sub>
                        <m:sup>
                          <m:d>
                            <m:dPr>
                              <m:begChr m:val="["/>
                              <m:endChr m:val="]"/>
                              <m:ctrlPr>
                                <a:rPr lang="en-US" altLang="ja-JP" sz="1100" i="1">
                                  <a:solidFill>
                                    <a:srgbClr val="FF0000"/>
                                  </a:solidFill>
                                  <a:latin typeface="Cambria Math" panose="02040503050406030204" pitchFamily="18" charset="0"/>
                                </a:rPr>
                              </m:ctrlPr>
                            </m:dPr>
                            <m:e>
                              <m:r>
                                <a:rPr lang="en-US" altLang="ja-JP" sz="1100" b="0" i="1" smtClean="0">
                                  <a:solidFill>
                                    <a:srgbClr val="FF0000"/>
                                  </a:solidFill>
                                  <a:latin typeface="Cambria Math" panose="02040503050406030204" pitchFamily="18" charset="0"/>
                                </a:rPr>
                                <m:t>𝑁</m:t>
                              </m:r>
                            </m:e>
                          </m:d>
                        </m:sup>
                      </m:sSubSup>
                    </m:oMath>
                  </m:oMathPara>
                </a14:m>
                <a:endParaRPr lang="ja-JP" altLang="en-US" sz="1400" dirty="0">
                  <a:solidFill>
                    <a:srgbClr val="FF0000"/>
                  </a:solidFill>
                </a:endParaRPr>
              </a:p>
            </p:txBody>
          </p:sp>
        </mc:Choice>
        <mc:Fallback xmlns="">
          <p:sp>
            <p:nvSpPr>
              <p:cNvPr id="398" name="テキスト ボックス 397"/>
              <p:cNvSpPr txBox="1">
                <a:spLocks noRot="1" noChangeAspect="1" noMove="1" noResize="1" noEditPoints="1" noAdjustHandles="1" noChangeArrowheads="1" noChangeShapeType="1" noTextEdit="1"/>
              </p:cNvSpPr>
              <p:nvPr/>
            </p:nvSpPr>
            <p:spPr>
              <a:xfrm>
                <a:off x="9930853" y="8156430"/>
                <a:ext cx="323871" cy="209866"/>
              </a:xfrm>
              <a:prstGeom prst="rect">
                <a:avLst/>
              </a:prstGeom>
              <a:blipFill rotWithShape="0">
                <a:blip r:embed="rId40"/>
                <a:stretch>
                  <a:fillRect l="-7547" b="-14706"/>
                </a:stretch>
              </a:blipFill>
            </p:spPr>
            <p:txBody>
              <a:bodyPr/>
              <a:lstStyle/>
              <a:p>
                <a:r>
                  <a:rPr lang="ja-JP" altLang="en-US">
                    <a:noFill/>
                  </a:rPr>
                  <a:t> </a:t>
                </a:r>
              </a:p>
            </p:txBody>
          </p:sp>
        </mc:Fallback>
      </mc:AlternateContent>
      <p:cxnSp>
        <p:nvCxnSpPr>
          <p:cNvPr id="399" name="直線コネクタ 398"/>
          <p:cNvCxnSpPr/>
          <p:nvPr/>
        </p:nvCxnSpPr>
        <p:spPr>
          <a:xfrm flipH="1">
            <a:off x="9461118" y="7737723"/>
            <a:ext cx="160928" cy="377319"/>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00" name="直線コネクタ 399"/>
          <p:cNvCxnSpPr/>
          <p:nvPr/>
        </p:nvCxnSpPr>
        <p:spPr>
          <a:xfrm flipH="1">
            <a:off x="9850707" y="8363665"/>
            <a:ext cx="124664" cy="22535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02" name="直線矢印コネクタ 401"/>
          <p:cNvCxnSpPr/>
          <p:nvPr/>
        </p:nvCxnSpPr>
        <p:spPr>
          <a:xfrm>
            <a:off x="7288415" y="9052327"/>
            <a:ext cx="450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4" name="円/楕円 403"/>
          <p:cNvSpPr/>
          <p:nvPr/>
        </p:nvSpPr>
        <p:spPr>
          <a:xfrm>
            <a:off x="8658745" y="9005947"/>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5" name="円/楕円 404"/>
          <p:cNvSpPr/>
          <p:nvPr/>
        </p:nvSpPr>
        <p:spPr>
          <a:xfrm>
            <a:off x="8773045" y="9005947"/>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6" name="円/楕円 405"/>
          <p:cNvSpPr/>
          <p:nvPr/>
        </p:nvSpPr>
        <p:spPr>
          <a:xfrm>
            <a:off x="8900045" y="9005947"/>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7" name="円/楕円 406"/>
          <p:cNvSpPr/>
          <p:nvPr/>
        </p:nvSpPr>
        <p:spPr>
          <a:xfrm>
            <a:off x="9039745" y="9005947"/>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8" name="円/楕円 407"/>
          <p:cNvSpPr/>
          <p:nvPr/>
        </p:nvSpPr>
        <p:spPr>
          <a:xfrm>
            <a:off x="9192145" y="9005947"/>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9" name="円/楕円 408"/>
          <p:cNvSpPr/>
          <p:nvPr/>
        </p:nvSpPr>
        <p:spPr>
          <a:xfrm>
            <a:off x="9420745" y="9005947"/>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円/楕円 409"/>
          <p:cNvSpPr/>
          <p:nvPr/>
        </p:nvSpPr>
        <p:spPr>
          <a:xfrm>
            <a:off x="9801745" y="9005947"/>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1" name="円/楕円 410"/>
          <p:cNvSpPr/>
          <p:nvPr/>
        </p:nvSpPr>
        <p:spPr>
          <a:xfrm>
            <a:off x="8582545" y="9005947"/>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2" name="円/楕円 411"/>
          <p:cNvSpPr/>
          <p:nvPr/>
        </p:nvSpPr>
        <p:spPr>
          <a:xfrm>
            <a:off x="8519045" y="9005947"/>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3" name="円/楕円 412"/>
          <p:cNvSpPr/>
          <p:nvPr/>
        </p:nvSpPr>
        <p:spPr>
          <a:xfrm>
            <a:off x="8417445" y="9005947"/>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4" name="円/楕円 413"/>
          <p:cNvSpPr/>
          <p:nvPr/>
        </p:nvSpPr>
        <p:spPr>
          <a:xfrm>
            <a:off x="8265045" y="9005947"/>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5" name="円/楕円 414"/>
          <p:cNvSpPr/>
          <p:nvPr/>
        </p:nvSpPr>
        <p:spPr>
          <a:xfrm>
            <a:off x="8061845" y="9005947"/>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6" name="円/楕円 415"/>
          <p:cNvSpPr/>
          <p:nvPr/>
        </p:nvSpPr>
        <p:spPr>
          <a:xfrm>
            <a:off x="7871345" y="9005947"/>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円/楕円 416"/>
          <p:cNvSpPr/>
          <p:nvPr/>
        </p:nvSpPr>
        <p:spPr>
          <a:xfrm>
            <a:off x="7490345" y="9005947"/>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8" name="テキスト ボックス 417"/>
          <p:cNvSpPr txBox="1"/>
          <p:nvPr/>
        </p:nvSpPr>
        <p:spPr>
          <a:xfrm>
            <a:off x="11155492" y="8688757"/>
            <a:ext cx="619125" cy="307777"/>
          </a:xfrm>
          <a:prstGeom prst="rect">
            <a:avLst/>
          </a:prstGeom>
          <a:noFill/>
        </p:spPr>
        <p:txBody>
          <a:bodyPr wrap="square" rtlCol="0">
            <a:spAutoFit/>
          </a:bodyPr>
          <a:lstStyle/>
          <a:p>
            <a:r>
              <a:rPr kumimoji="1" lang="ja-JP" altLang="en-US" sz="1400" b="1" dirty="0" smtClean="0"/>
              <a:t>状態</a:t>
            </a:r>
            <a:endParaRPr kumimoji="1" lang="ja-JP" altLang="en-US" sz="1400" b="1" dirty="0"/>
          </a:p>
        </p:txBody>
      </p:sp>
      <p:sp>
        <p:nvSpPr>
          <p:cNvPr id="421" name="四角形吹き出し 420"/>
          <p:cNvSpPr/>
          <p:nvPr/>
        </p:nvSpPr>
        <p:spPr>
          <a:xfrm>
            <a:off x="7322120" y="7331224"/>
            <a:ext cx="1026263" cy="532272"/>
          </a:xfrm>
          <a:prstGeom prst="wedgeRectCallout">
            <a:avLst>
              <a:gd name="adj1" fmla="val 78119"/>
              <a:gd name="adj2" fmla="val 4964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事後</a:t>
            </a:r>
            <a:r>
              <a:rPr lang="ja-JP" altLang="en-US" sz="1600" dirty="0" smtClean="0">
                <a:solidFill>
                  <a:schemeClr val="tx1"/>
                </a:solidFill>
              </a:rPr>
              <a:t>分布の近似</a:t>
            </a:r>
            <a:endParaRPr kumimoji="1" lang="en-US" altLang="ja-JP" sz="1600" dirty="0" smtClean="0">
              <a:solidFill>
                <a:schemeClr val="tx1"/>
              </a:solidFill>
            </a:endParaRPr>
          </a:p>
        </p:txBody>
      </p:sp>
    </p:spTree>
    <p:extLst>
      <p:ext uri="{BB962C8B-B14F-4D97-AF65-F5344CB8AC3E}">
        <p14:creationId xmlns:p14="http://schemas.microsoft.com/office/powerpoint/2010/main" val="255518125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テキスト ボックス 10"/>
              <p:cNvSpPr txBox="1"/>
              <p:nvPr/>
            </p:nvSpPr>
            <p:spPr>
              <a:xfrm>
                <a:off x="762446" y="2201107"/>
                <a:ext cx="3730313" cy="7265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m:t>
                      </m:r>
                      <m:nary>
                        <m:naryPr>
                          <m:limLoc m:val="undOvr"/>
                          <m:subHide m:val="on"/>
                          <m:supHide m:val="on"/>
                          <m:ctrlPr>
                            <a:rPr lang="en-US" altLang="ja-JP" i="1" smtClean="0">
                              <a:latin typeface="Cambria Math" panose="02040503050406030204" pitchFamily="18" charset="0"/>
                            </a:rPr>
                          </m:ctrlPr>
                        </m:naryPr>
                        <m:sub/>
                        <m:sup/>
                        <m:e>
                          <m:nary>
                            <m:naryPr>
                              <m:chr m:val="∑"/>
                              <m:limLoc m:val="subSup"/>
                              <m:ctrlPr>
                                <a:rPr lang="en-US" altLang="ja-JP" i="1">
                                  <a:latin typeface="Cambria Math" panose="02040503050406030204" pitchFamily="18" charset="0"/>
                                </a:rPr>
                              </m:ctrlPr>
                            </m:naryPr>
                            <m:sub>
                              <m:r>
                                <m:rPr>
                                  <m:brk m:alnAt="1"/>
                                </m:rPr>
                                <a:rPr lang="en-US" altLang="ja-JP" i="1">
                                  <a:latin typeface="Cambria Math" panose="02040503050406030204" pitchFamily="18" charset="0"/>
                                </a:rPr>
                                <m:t>𝑘</m:t>
                              </m:r>
                              <m:r>
                                <a:rPr lang="en-US" altLang="ja-JP" i="1">
                                  <a:latin typeface="Cambria Math" panose="02040503050406030204" pitchFamily="18" charset="0"/>
                                </a:rPr>
                                <m:t>=1</m:t>
                              </m:r>
                            </m:sub>
                            <m:sup>
                              <m:r>
                                <a:rPr lang="en-US" altLang="ja-JP" i="1">
                                  <a:latin typeface="Cambria Math" panose="02040503050406030204" pitchFamily="18" charset="0"/>
                                </a:rPr>
                                <m:t>𝑁</m:t>
                              </m:r>
                            </m:sup>
                            <m:e>
                              <m:sSubSup>
                                <m:sSubSupPr>
                                  <m:ctrlPr>
                                    <a:rPr lang="en-US" altLang="ja-JP" i="1" smtClean="0">
                                      <a:solidFill>
                                        <a:srgbClr val="FF0000"/>
                                      </a:solidFill>
                                      <a:latin typeface="Cambria Math" panose="02040503050406030204" pitchFamily="18" charset="0"/>
                                    </a:rPr>
                                  </m:ctrlPr>
                                </m:sSubSupPr>
                                <m:e>
                                  <m:r>
                                    <a:rPr lang="ja-JP" altLang="en-US" i="1">
                                      <a:solidFill>
                                        <a:srgbClr val="FF0000"/>
                                      </a:solidFill>
                                      <a:latin typeface="Cambria Math" panose="02040503050406030204" pitchFamily="18" charset="0"/>
                                    </a:rPr>
                                    <m:t>𝜔</m:t>
                                  </m:r>
                                </m:e>
                                <m:sub>
                                  <m:r>
                                    <a:rPr lang="en-US" altLang="ja-JP" i="1">
                                      <a:solidFill>
                                        <a:srgbClr val="FF0000"/>
                                      </a:solidFill>
                                      <a:latin typeface="Cambria Math" panose="02040503050406030204" pitchFamily="18" charset="0"/>
                                    </a:rPr>
                                    <m:t>𝑡</m:t>
                                  </m:r>
                                </m:sub>
                                <m:sup>
                                  <m:d>
                                    <m:dPr>
                                      <m:begChr m:val="["/>
                                      <m:endChr m:val="]"/>
                                      <m:ctrlPr>
                                        <a:rPr lang="en-US" altLang="ja-JP" i="1">
                                          <a:solidFill>
                                            <a:srgbClr val="FF0000"/>
                                          </a:solidFill>
                                          <a:latin typeface="Cambria Math" panose="02040503050406030204" pitchFamily="18" charset="0"/>
                                        </a:rPr>
                                      </m:ctrlPr>
                                    </m:dPr>
                                    <m:e>
                                      <m:r>
                                        <a:rPr lang="en-US" altLang="ja-JP" i="1">
                                          <a:solidFill>
                                            <a:srgbClr val="FF0000"/>
                                          </a:solidFill>
                                          <a:latin typeface="Cambria Math" panose="02040503050406030204" pitchFamily="18" charset="0"/>
                                        </a:rPr>
                                        <m:t>𝑘</m:t>
                                      </m:r>
                                    </m:e>
                                  </m:d>
                                </m:sup>
                              </m:sSubSup>
                              <m:r>
                                <a:rPr lang="ja-JP" altLang="en-US" i="1" smtClean="0">
                                  <a:solidFill>
                                    <a:srgbClr val="00B050"/>
                                  </a:solidFill>
                                  <a:latin typeface="Cambria Math" panose="02040503050406030204" pitchFamily="18" charset="0"/>
                                </a:rPr>
                                <m:t>𝛿</m:t>
                              </m:r>
                              <m:d>
                                <m:dPr>
                                  <m:ctrlPr>
                                    <a:rPr lang="en-US" altLang="ja-JP" i="1">
                                      <a:solidFill>
                                        <a:srgbClr val="00B050"/>
                                      </a:solidFill>
                                      <a:latin typeface="Cambria Math" panose="02040503050406030204" pitchFamily="18" charset="0"/>
                                    </a:rPr>
                                  </m:ctrlPr>
                                </m:dPr>
                                <m:e>
                                  <m:sSub>
                                    <m:sSubPr>
                                      <m:ctrlPr>
                                        <a:rPr lang="en-US" altLang="ja-JP" i="1">
                                          <a:solidFill>
                                            <a:srgbClr val="00B050"/>
                                          </a:solidFill>
                                          <a:latin typeface="Cambria Math" panose="02040503050406030204" pitchFamily="18" charset="0"/>
                                        </a:rPr>
                                      </m:ctrlPr>
                                    </m:sSubPr>
                                    <m:e>
                                      <m:r>
                                        <a:rPr lang="en-US" altLang="ja-JP" i="1">
                                          <a:solidFill>
                                            <a:srgbClr val="00B050"/>
                                          </a:solidFill>
                                          <a:latin typeface="Cambria Math" panose="02040503050406030204" pitchFamily="18" charset="0"/>
                                        </a:rPr>
                                        <m:t>𝑥</m:t>
                                      </m:r>
                                    </m:e>
                                    <m:sub>
                                      <m:r>
                                        <a:rPr lang="en-US" altLang="ja-JP" i="1">
                                          <a:solidFill>
                                            <a:srgbClr val="00B050"/>
                                          </a:solidFill>
                                          <a:latin typeface="Cambria Math" panose="02040503050406030204" pitchFamily="18" charset="0"/>
                                        </a:rPr>
                                        <m:t>𝑡</m:t>
                                      </m:r>
                                    </m:sub>
                                  </m:sSub>
                                  <m:r>
                                    <a:rPr lang="en-US" altLang="ja-JP" i="1">
                                      <a:solidFill>
                                        <a:srgbClr val="00B050"/>
                                      </a:solidFill>
                                      <a:latin typeface="Cambria Math" panose="02040503050406030204" pitchFamily="18" charset="0"/>
                                    </a:rPr>
                                    <m:t>−</m:t>
                                  </m:r>
                                  <m:sSubSup>
                                    <m:sSubSupPr>
                                      <m:ctrlPr>
                                        <a:rPr lang="en-US" altLang="ja-JP" i="1">
                                          <a:solidFill>
                                            <a:srgbClr val="00B050"/>
                                          </a:solidFill>
                                          <a:latin typeface="Cambria Math" panose="02040503050406030204" pitchFamily="18" charset="0"/>
                                        </a:rPr>
                                      </m:ctrlPr>
                                    </m:sSubSupPr>
                                    <m:e>
                                      <m:r>
                                        <a:rPr lang="en-US" altLang="ja-JP" i="1">
                                          <a:solidFill>
                                            <a:srgbClr val="00B050"/>
                                          </a:solidFill>
                                          <a:latin typeface="Cambria Math" panose="02040503050406030204" pitchFamily="18" charset="0"/>
                                        </a:rPr>
                                        <m:t>𝑥</m:t>
                                      </m:r>
                                    </m:e>
                                    <m:sub>
                                      <m:r>
                                        <a:rPr lang="en-US" altLang="ja-JP" i="1">
                                          <a:solidFill>
                                            <a:srgbClr val="00B050"/>
                                          </a:solidFill>
                                          <a:latin typeface="Cambria Math" panose="02040503050406030204" pitchFamily="18" charset="0"/>
                                        </a:rPr>
                                        <m:t>𝑡</m:t>
                                      </m:r>
                                    </m:sub>
                                    <m:sup>
                                      <m:d>
                                        <m:dPr>
                                          <m:begChr m:val="["/>
                                          <m:endChr m:val="]"/>
                                          <m:ctrlPr>
                                            <a:rPr lang="en-US" altLang="ja-JP" i="1">
                                              <a:solidFill>
                                                <a:srgbClr val="00B050"/>
                                              </a:solidFill>
                                              <a:latin typeface="Cambria Math" panose="02040503050406030204" pitchFamily="18" charset="0"/>
                                            </a:rPr>
                                          </m:ctrlPr>
                                        </m:dPr>
                                        <m:e>
                                          <m:r>
                                            <a:rPr lang="en-US" altLang="ja-JP" i="1">
                                              <a:solidFill>
                                                <a:srgbClr val="00B050"/>
                                              </a:solidFill>
                                              <a:latin typeface="Cambria Math" panose="02040503050406030204" pitchFamily="18" charset="0"/>
                                            </a:rPr>
                                            <m:t>𝑘</m:t>
                                          </m:r>
                                        </m:e>
                                      </m:d>
                                    </m:sup>
                                  </m:sSubSup>
                                </m:e>
                              </m:d>
                            </m:e>
                          </m:nary>
                          <m:sSub>
                            <m:sSubPr>
                              <m:ctrlPr>
                                <a:rPr lang="en-US" altLang="ja-JP" i="1" smtClean="0">
                                  <a:solidFill>
                                    <a:srgbClr val="00B050"/>
                                  </a:solidFill>
                                  <a:latin typeface="Cambria Math" panose="02040503050406030204" pitchFamily="18" charset="0"/>
                                </a:rPr>
                              </m:ctrlPr>
                            </m:sSubPr>
                            <m:e>
                              <m:r>
                                <a:rPr lang="en-US" altLang="ja-JP" i="1">
                                  <a:solidFill>
                                    <a:srgbClr val="00B050"/>
                                  </a:solidFill>
                                  <a:latin typeface="Cambria Math" panose="02040503050406030204" pitchFamily="18" charset="0"/>
                                </a:rPr>
                                <m:t>𝑥</m:t>
                              </m:r>
                            </m:e>
                            <m:sub>
                              <m:r>
                                <a:rPr lang="en-US" altLang="ja-JP" i="1">
                                  <a:solidFill>
                                    <a:srgbClr val="00B050"/>
                                  </a:solidFill>
                                  <a:latin typeface="Cambria Math" panose="02040503050406030204" pitchFamily="18" charset="0"/>
                                </a:rPr>
                                <m:t>𝑡</m:t>
                              </m:r>
                            </m:sub>
                          </m:sSub>
                        </m:e>
                      </m:nary>
                      <m:r>
                        <a:rPr lang="en-US" altLang="ja-JP" b="0" i="1" smtClean="0">
                          <a:latin typeface="Cambria Math" panose="02040503050406030204" pitchFamily="18" charset="0"/>
                        </a:rPr>
                        <m:t>𝑑</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𝑡</m:t>
                          </m:r>
                        </m:sub>
                      </m:sSub>
                    </m:oMath>
                  </m:oMathPara>
                </a14:m>
                <a:endParaRPr kumimoji="1" lang="en-US" altLang="ja-JP" dirty="0" smtClean="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762446" y="2201107"/>
                <a:ext cx="3730313" cy="726546"/>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304353" y="1562508"/>
                <a:ext cx="3201666" cy="7265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𝐸</m:t>
                      </m:r>
                      <m:d>
                        <m:dPr>
                          <m:begChr m:val="["/>
                          <m:endChr m:val="]"/>
                          <m:ctrlPr>
                            <a:rPr lang="en-US" altLang="ja-JP" b="0" i="1" smtClean="0">
                              <a:latin typeface="Cambria Math" panose="02040503050406030204" pitchFamily="18" charset="0"/>
                              <a:ea typeface="Cambria Math" panose="02040503050406030204" pitchFamily="18" charset="0"/>
                            </a:rPr>
                          </m:ctrlPr>
                        </m:dPr>
                        <m:e>
                          <m:r>
                            <a:rPr lang="en-US" altLang="ja-JP" i="1" smtClean="0">
                              <a:solidFill>
                                <a:srgbClr val="0070C0"/>
                              </a:solidFill>
                              <a:latin typeface="Cambria Math" panose="02040503050406030204" pitchFamily="18" charset="0"/>
                              <a:ea typeface="Cambria Math" panose="02040503050406030204" pitchFamily="18" charset="0"/>
                            </a:rPr>
                            <m:t>𝑝</m:t>
                          </m:r>
                          <m:d>
                            <m:dPr>
                              <m:ctrlPr>
                                <a:rPr lang="en-US" altLang="ja-JP" i="1">
                                  <a:solidFill>
                                    <a:srgbClr val="0070C0"/>
                                  </a:solidFill>
                                  <a:latin typeface="Cambria Math" panose="02040503050406030204" pitchFamily="18" charset="0"/>
                                  <a:ea typeface="Cambria Math" panose="02040503050406030204" pitchFamily="18" charset="0"/>
                                </a:rPr>
                              </m:ctrlPr>
                            </m:dPr>
                            <m:e>
                              <m:sSub>
                                <m:sSubPr>
                                  <m:ctrlPr>
                                    <a:rPr lang="en-US" altLang="ja-JP" i="1">
                                      <a:solidFill>
                                        <a:srgbClr val="0070C0"/>
                                      </a:solidFill>
                                      <a:latin typeface="Cambria Math" panose="02040503050406030204" pitchFamily="18" charset="0"/>
                                      <a:ea typeface="Cambria Math" panose="02040503050406030204" pitchFamily="18" charset="0"/>
                                    </a:rPr>
                                  </m:ctrlPr>
                                </m:sSubPr>
                                <m:e>
                                  <m:r>
                                    <a:rPr lang="en-US" altLang="ja-JP" i="1">
                                      <a:solidFill>
                                        <a:srgbClr val="0070C0"/>
                                      </a:solidFill>
                                      <a:latin typeface="Cambria Math" panose="02040503050406030204" pitchFamily="18" charset="0"/>
                                      <a:ea typeface="Cambria Math" panose="02040503050406030204" pitchFamily="18" charset="0"/>
                                    </a:rPr>
                                    <m:t>𝑥</m:t>
                                  </m:r>
                                </m:e>
                                <m:sub>
                                  <m:r>
                                    <a:rPr lang="en-US" altLang="ja-JP" i="1">
                                      <a:solidFill>
                                        <a:srgbClr val="0070C0"/>
                                      </a:solidFill>
                                      <a:latin typeface="Cambria Math" panose="02040503050406030204" pitchFamily="18" charset="0"/>
                                      <a:ea typeface="Cambria Math" panose="02040503050406030204" pitchFamily="18" charset="0"/>
                                    </a:rPr>
                                    <m:t>𝑡</m:t>
                                  </m:r>
                                </m:sub>
                              </m:sSub>
                            </m:e>
                            <m:e>
                              <m:sSub>
                                <m:sSubPr>
                                  <m:ctrlPr>
                                    <a:rPr lang="en-US" altLang="ja-JP" i="1">
                                      <a:solidFill>
                                        <a:srgbClr val="0070C0"/>
                                      </a:solidFill>
                                      <a:latin typeface="Cambria Math" panose="02040503050406030204" pitchFamily="18" charset="0"/>
                                      <a:ea typeface="Cambria Math" panose="02040503050406030204" pitchFamily="18" charset="0"/>
                                    </a:rPr>
                                  </m:ctrlPr>
                                </m:sSubPr>
                                <m:e>
                                  <m:r>
                                    <a:rPr lang="en-US" altLang="ja-JP" i="1">
                                      <a:solidFill>
                                        <a:srgbClr val="0070C0"/>
                                      </a:solidFill>
                                      <a:latin typeface="Cambria Math" panose="02040503050406030204" pitchFamily="18" charset="0"/>
                                      <a:ea typeface="Cambria Math" panose="02040503050406030204" pitchFamily="18" charset="0"/>
                                    </a:rPr>
                                    <m:t>𝑧</m:t>
                                  </m:r>
                                </m:e>
                                <m:sub>
                                  <m:r>
                                    <a:rPr lang="en-US" altLang="ja-JP" i="1">
                                      <a:solidFill>
                                        <a:srgbClr val="0070C0"/>
                                      </a:solidFill>
                                      <a:latin typeface="Cambria Math" panose="02040503050406030204" pitchFamily="18" charset="0"/>
                                      <a:ea typeface="Cambria Math" panose="02040503050406030204" pitchFamily="18" charset="0"/>
                                    </a:rPr>
                                    <m:t>𝑡</m:t>
                                  </m:r>
                                </m:sub>
                              </m:sSub>
                            </m:e>
                          </m:d>
                        </m:e>
                      </m:d>
                      <m:r>
                        <a:rPr lang="en-US" altLang="ja-JP" i="1">
                          <a:latin typeface="Cambria Math" panose="02040503050406030204" pitchFamily="18" charset="0"/>
                        </a:rPr>
                        <m:t>=</m:t>
                      </m:r>
                      <m:nary>
                        <m:naryPr>
                          <m:limLoc m:val="undOvr"/>
                          <m:subHide m:val="on"/>
                          <m:supHide m:val="on"/>
                          <m:ctrlPr>
                            <a:rPr lang="en-US" altLang="ja-JP" i="1" smtClean="0">
                              <a:latin typeface="Cambria Math" panose="02040503050406030204" pitchFamily="18" charset="0"/>
                            </a:rPr>
                          </m:ctrlPr>
                        </m:naryPr>
                        <m:sub/>
                        <m:sup/>
                        <m:e>
                          <m:r>
                            <a:rPr lang="en-US" altLang="ja-JP" i="1" smtClean="0">
                              <a:solidFill>
                                <a:srgbClr val="0070C0"/>
                              </a:solidFill>
                              <a:latin typeface="Cambria Math" panose="02040503050406030204" pitchFamily="18" charset="0"/>
                              <a:ea typeface="Cambria Math" panose="02040503050406030204" pitchFamily="18" charset="0"/>
                            </a:rPr>
                            <m:t>𝑝</m:t>
                          </m:r>
                          <m:d>
                            <m:dPr>
                              <m:ctrlPr>
                                <a:rPr lang="en-US" altLang="ja-JP" i="1">
                                  <a:solidFill>
                                    <a:srgbClr val="0070C0"/>
                                  </a:solidFill>
                                  <a:latin typeface="Cambria Math" panose="02040503050406030204" pitchFamily="18" charset="0"/>
                                  <a:ea typeface="Cambria Math" panose="02040503050406030204" pitchFamily="18" charset="0"/>
                                </a:rPr>
                              </m:ctrlPr>
                            </m:dPr>
                            <m:e>
                              <m:sSub>
                                <m:sSubPr>
                                  <m:ctrlPr>
                                    <a:rPr lang="en-US" altLang="ja-JP" i="1">
                                      <a:solidFill>
                                        <a:srgbClr val="0070C0"/>
                                      </a:solidFill>
                                      <a:latin typeface="Cambria Math" panose="02040503050406030204" pitchFamily="18" charset="0"/>
                                      <a:ea typeface="Cambria Math" panose="02040503050406030204" pitchFamily="18" charset="0"/>
                                    </a:rPr>
                                  </m:ctrlPr>
                                </m:sSubPr>
                                <m:e>
                                  <m:r>
                                    <a:rPr lang="en-US" altLang="ja-JP" i="1">
                                      <a:solidFill>
                                        <a:srgbClr val="0070C0"/>
                                      </a:solidFill>
                                      <a:latin typeface="Cambria Math" panose="02040503050406030204" pitchFamily="18" charset="0"/>
                                      <a:ea typeface="Cambria Math" panose="02040503050406030204" pitchFamily="18" charset="0"/>
                                    </a:rPr>
                                    <m:t>𝑥</m:t>
                                  </m:r>
                                </m:e>
                                <m:sub>
                                  <m:r>
                                    <a:rPr lang="en-US" altLang="ja-JP" i="1">
                                      <a:solidFill>
                                        <a:srgbClr val="0070C0"/>
                                      </a:solidFill>
                                      <a:latin typeface="Cambria Math" panose="02040503050406030204" pitchFamily="18" charset="0"/>
                                      <a:ea typeface="Cambria Math" panose="02040503050406030204" pitchFamily="18" charset="0"/>
                                    </a:rPr>
                                    <m:t>𝑡</m:t>
                                  </m:r>
                                </m:sub>
                              </m:sSub>
                            </m:e>
                            <m:e>
                              <m:sSub>
                                <m:sSubPr>
                                  <m:ctrlPr>
                                    <a:rPr lang="en-US" altLang="ja-JP" i="1">
                                      <a:solidFill>
                                        <a:srgbClr val="0070C0"/>
                                      </a:solidFill>
                                      <a:latin typeface="Cambria Math" panose="02040503050406030204" pitchFamily="18" charset="0"/>
                                      <a:ea typeface="Cambria Math" panose="02040503050406030204" pitchFamily="18" charset="0"/>
                                    </a:rPr>
                                  </m:ctrlPr>
                                </m:sSubPr>
                                <m:e>
                                  <m:r>
                                    <a:rPr lang="en-US" altLang="ja-JP" i="1">
                                      <a:solidFill>
                                        <a:srgbClr val="0070C0"/>
                                      </a:solidFill>
                                      <a:latin typeface="Cambria Math" panose="02040503050406030204" pitchFamily="18" charset="0"/>
                                      <a:ea typeface="Cambria Math" panose="02040503050406030204" pitchFamily="18" charset="0"/>
                                    </a:rPr>
                                    <m:t>𝑧</m:t>
                                  </m:r>
                                </m:e>
                                <m:sub>
                                  <m:r>
                                    <a:rPr lang="en-US" altLang="ja-JP" i="1">
                                      <a:solidFill>
                                        <a:srgbClr val="0070C0"/>
                                      </a:solidFill>
                                      <a:latin typeface="Cambria Math" panose="02040503050406030204" pitchFamily="18" charset="0"/>
                                      <a:ea typeface="Cambria Math" panose="02040503050406030204" pitchFamily="18" charset="0"/>
                                    </a:rPr>
                                    <m:t>𝑡</m:t>
                                  </m:r>
                                </m:sub>
                              </m:sSub>
                            </m:e>
                          </m:d>
                          <m:r>
                            <a:rPr lang="en-US" altLang="ja-JP" b="0" i="1" smtClean="0">
                              <a:latin typeface="Cambria Math" panose="02040503050406030204" pitchFamily="18" charset="0"/>
                              <a:ea typeface="Cambria Math" panose="02040503050406030204" pitchFamily="18" charset="0"/>
                            </a:rPr>
                            <m:t> </m:t>
                          </m:r>
                          <m:sSub>
                            <m:sSubPr>
                              <m:ctrlPr>
                                <a:rPr lang="en-US" altLang="ja-JP" i="1" smtClean="0">
                                  <a:solidFill>
                                    <a:srgbClr val="00B050"/>
                                  </a:solidFill>
                                  <a:latin typeface="Cambria Math" panose="02040503050406030204" pitchFamily="18" charset="0"/>
                                </a:rPr>
                              </m:ctrlPr>
                            </m:sSubPr>
                            <m:e>
                              <m:r>
                                <a:rPr lang="en-US" altLang="ja-JP" i="1">
                                  <a:solidFill>
                                    <a:srgbClr val="00B050"/>
                                  </a:solidFill>
                                  <a:latin typeface="Cambria Math" panose="02040503050406030204" pitchFamily="18" charset="0"/>
                                </a:rPr>
                                <m:t>𝑥</m:t>
                              </m:r>
                            </m:e>
                            <m:sub>
                              <m:r>
                                <a:rPr lang="en-US" altLang="ja-JP" i="1">
                                  <a:solidFill>
                                    <a:srgbClr val="00B050"/>
                                  </a:solidFill>
                                  <a:latin typeface="Cambria Math" panose="02040503050406030204" pitchFamily="18" charset="0"/>
                                </a:rPr>
                                <m:t>𝑡</m:t>
                              </m:r>
                            </m:sub>
                          </m:sSub>
                        </m:e>
                      </m:nary>
                      <m:r>
                        <a:rPr lang="en-US" altLang="ja-JP" b="0" i="1" smtClean="0">
                          <a:latin typeface="Cambria Math" panose="02040503050406030204" pitchFamily="18" charset="0"/>
                        </a:rPr>
                        <m:t>𝑑</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𝑡</m:t>
                          </m:r>
                        </m:sub>
                      </m:sSub>
                    </m:oMath>
                  </m:oMathPara>
                </a14:m>
                <a:endParaRPr kumimoji="1" lang="en-US" altLang="ja-JP" dirty="0" smtClean="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304353" y="1562508"/>
                <a:ext cx="3201666" cy="726546"/>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p:cNvSpPr txBox="1"/>
              <p:nvPr/>
            </p:nvSpPr>
            <p:spPr>
              <a:xfrm>
                <a:off x="762447" y="2950236"/>
                <a:ext cx="2020566" cy="5668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m:t>
                      </m:r>
                      <m:nary>
                        <m:naryPr>
                          <m:chr m:val="∑"/>
                          <m:limLoc m:val="subSup"/>
                          <m:ctrlPr>
                            <a:rPr lang="en-US" altLang="ja-JP" i="1">
                              <a:latin typeface="Cambria Math" panose="02040503050406030204" pitchFamily="18" charset="0"/>
                            </a:rPr>
                          </m:ctrlPr>
                        </m:naryPr>
                        <m:sub>
                          <m:r>
                            <m:rPr>
                              <m:brk m:alnAt="1"/>
                            </m:rPr>
                            <a:rPr lang="en-US" altLang="ja-JP" i="1">
                              <a:latin typeface="Cambria Math" panose="02040503050406030204" pitchFamily="18" charset="0"/>
                            </a:rPr>
                            <m:t>𝑘</m:t>
                          </m:r>
                          <m:r>
                            <a:rPr lang="en-US" altLang="ja-JP" i="1">
                              <a:latin typeface="Cambria Math" panose="02040503050406030204" pitchFamily="18" charset="0"/>
                            </a:rPr>
                            <m:t>=1</m:t>
                          </m:r>
                        </m:sub>
                        <m:sup>
                          <m:r>
                            <a:rPr lang="en-US" altLang="ja-JP" i="1">
                              <a:latin typeface="Cambria Math" panose="02040503050406030204" pitchFamily="18" charset="0"/>
                            </a:rPr>
                            <m:t>𝑁</m:t>
                          </m:r>
                        </m:sup>
                        <m:e>
                          <m:sSubSup>
                            <m:sSubSupPr>
                              <m:ctrlPr>
                                <a:rPr lang="en-US" altLang="ja-JP" i="1">
                                  <a:solidFill>
                                    <a:srgbClr val="FF0000"/>
                                  </a:solidFill>
                                  <a:latin typeface="Cambria Math" panose="02040503050406030204" pitchFamily="18" charset="0"/>
                                </a:rPr>
                              </m:ctrlPr>
                            </m:sSubSupPr>
                            <m:e>
                              <m:r>
                                <a:rPr lang="ja-JP" altLang="en-US" i="1">
                                  <a:solidFill>
                                    <a:srgbClr val="FF0000"/>
                                  </a:solidFill>
                                  <a:latin typeface="Cambria Math" panose="02040503050406030204" pitchFamily="18" charset="0"/>
                                </a:rPr>
                                <m:t>𝜔</m:t>
                              </m:r>
                            </m:e>
                            <m:sub>
                              <m:r>
                                <a:rPr lang="en-US" altLang="ja-JP" i="1">
                                  <a:solidFill>
                                    <a:srgbClr val="FF0000"/>
                                  </a:solidFill>
                                  <a:latin typeface="Cambria Math" panose="02040503050406030204" pitchFamily="18" charset="0"/>
                                </a:rPr>
                                <m:t>𝑡</m:t>
                              </m:r>
                            </m:sub>
                            <m:sup>
                              <m:d>
                                <m:dPr>
                                  <m:begChr m:val="["/>
                                  <m:endChr m:val="]"/>
                                  <m:ctrlPr>
                                    <a:rPr lang="en-US" altLang="ja-JP" i="1">
                                      <a:solidFill>
                                        <a:srgbClr val="FF0000"/>
                                      </a:solidFill>
                                      <a:latin typeface="Cambria Math" panose="02040503050406030204" pitchFamily="18" charset="0"/>
                                    </a:rPr>
                                  </m:ctrlPr>
                                </m:dPr>
                                <m:e>
                                  <m:r>
                                    <a:rPr lang="en-US" altLang="ja-JP" i="1">
                                      <a:solidFill>
                                        <a:srgbClr val="FF0000"/>
                                      </a:solidFill>
                                      <a:latin typeface="Cambria Math" panose="02040503050406030204" pitchFamily="18" charset="0"/>
                                    </a:rPr>
                                    <m:t>𝑘</m:t>
                                  </m:r>
                                </m:e>
                              </m:d>
                            </m:sup>
                          </m:sSubSup>
                          <m:sSubSup>
                            <m:sSubSupPr>
                              <m:ctrlPr>
                                <a:rPr lang="en-US" altLang="ja-JP" i="1" smtClean="0">
                                  <a:solidFill>
                                    <a:srgbClr val="00B050"/>
                                  </a:solidFill>
                                  <a:latin typeface="Cambria Math" panose="02040503050406030204" pitchFamily="18" charset="0"/>
                                </a:rPr>
                              </m:ctrlPr>
                            </m:sSubSupPr>
                            <m:e>
                              <m:r>
                                <a:rPr lang="en-US" altLang="ja-JP" i="1">
                                  <a:solidFill>
                                    <a:srgbClr val="00B050"/>
                                  </a:solidFill>
                                  <a:latin typeface="Cambria Math" panose="02040503050406030204" pitchFamily="18" charset="0"/>
                                </a:rPr>
                                <m:t>𝑥</m:t>
                              </m:r>
                            </m:e>
                            <m:sub>
                              <m:r>
                                <a:rPr lang="en-US" altLang="ja-JP" i="1">
                                  <a:solidFill>
                                    <a:srgbClr val="00B050"/>
                                  </a:solidFill>
                                  <a:latin typeface="Cambria Math" panose="02040503050406030204" pitchFamily="18" charset="0"/>
                                </a:rPr>
                                <m:t>𝑡</m:t>
                              </m:r>
                            </m:sub>
                            <m:sup>
                              <m:d>
                                <m:dPr>
                                  <m:begChr m:val="["/>
                                  <m:endChr m:val="]"/>
                                  <m:ctrlPr>
                                    <a:rPr lang="en-US" altLang="ja-JP" i="1">
                                      <a:solidFill>
                                        <a:srgbClr val="00B050"/>
                                      </a:solidFill>
                                      <a:latin typeface="Cambria Math" panose="02040503050406030204" pitchFamily="18" charset="0"/>
                                    </a:rPr>
                                  </m:ctrlPr>
                                </m:dPr>
                                <m:e>
                                  <m:r>
                                    <a:rPr lang="en-US" altLang="ja-JP" i="1">
                                      <a:solidFill>
                                        <a:srgbClr val="00B050"/>
                                      </a:solidFill>
                                      <a:latin typeface="Cambria Math" panose="02040503050406030204" pitchFamily="18" charset="0"/>
                                    </a:rPr>
                                    <m:t>𝑘</m:t>
                                  </m:r>
                                </m:e>
                              </m:d>
                            </m:sup>
                          </m:sSubSup>
                        </m:e>
                      </m:nary>
                    </m:oMath>
                  </m:oMathPara>
                </a14:m>
                <a:endParaRPr kumimoji="1" lang="en-US" altLang="ja-JP" dirty="0" smtClean="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762447" y="2950236"/>
                <a:ext cx="2020566" cy="566886"/>
              </a:xfrm>
              <a:prstGeom prst="rect">
                <a:avLst/>
              </a:prstGeom>
              <a:blipFill rotWithShape="0">
                <a:blip r:embed="rId4"/>
                <a:stretch>
                  <a:fillRect/>
                </a:stretch>
              </a:blipFill>
            </p:spPr>
            <p:txBody>
              <a:bodyPr/>
              <a:lstStyle/>
              <a:p>
                <a:r>
                  <a:rPr lang="ja-JP" altLang="en-US">
                    <a:noFill/>
                  </a:rPr>
                  <a:t> </a:t>
                </a:r>
              </a:p>
            </p:txBody>
          </p:sp>
        </mc:Fallback>
      </mc:AlternateContent>
      <p:graphicFrame>
        <p:nvGraphicFramePr>
          <p:cNvPr id="136" name="グラフ 135"/>
          <p:cNvGraphicFramePr/>
          <p:nvPr>
            <p:extLst>
              <p:ext uri="{D42A27DB-BD31-4B8C-83A1-F6EECF244321}">
                <p14:modId xmlns:p14="http://schemas.microsoft.com/office/powerpoint/2010/main" val="3830224595"/>
              </p:ext>
            </p:extLst>
          </p:nvPr>
        </p:nvGraphicFramePr>
        <p:xfrm>
          <a:off x="4821843" y="3101570"/>
          <a:ext cx="3494094" cy="155349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7" name="グラフ 136"/>
          <p:cNvGraphicFramePr/>
          <p:nvPr>
            <p:extLst>
              <p:ext uri="{D42A27DB-BD31-4B8C-83A1-F6EECF244321}">
                <p14:modId xmlns:p14="http://schemas.microsoft.com/office/powerpoint/2010/main" val="2120111207"/>
              </p:ext>
            </p:extLst>
          </p:nvPr>
        </p:nvGraphicFramePr>
        <p:xfrm>
          <a:off x="4765680" y="3099004"/>
          <a:ext cx="3494094" cy="1553495"/>
        </p:xfrm>
        <a:graphic>
          <a:graphicData uri="http://schemas.openxmlformats.org/drawingml/2006/chart">
            <c:chart xmlns:c="http://schemas.openxmlformats.org/drawingml/2006/chart" xmlns:r="http://schemas.openxmlformats.org/officeDocument/2006/relationships" r:id="rId6"/>
          </a:graphicData>
        </a:graphic>
      </p:graphicFrame>
      <p:cxnSp>
        <p:nvCxnSpPr>
          <p:cNvPr id="138" name="直線矢印コネクタ 137"/>
          <p:cNvCxnSpPr>
            <a:stCxn id="251" idx="0"/>
          </p:cNvCxnSpPr>
          <p:nvPr/>
        </p:nvCxnSpPr>
        <p:spPr>
          <a:xfrm flipV="1">
            <a:off x="6246027" y="4005254"/>
            <a:ext cx="0" cy="5014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矢印コネクタ 138"/>
          <p:cNvCxnSpPr>
            <a:stCxn id="252" idx="0"/>
          </p:cNvCxnSpPr>
          <p:nvPr/>
        </p:nvCxnSpPr>
        <p:spPr>
          <a:xfrm flipV="1">
            <a:off x="6373027" y="3769511"/>
            <a:ext cx="0" cy="7372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a:stCxn id="253" idx="0"/>
          </p:cNvCxnSpPr>
          <p:nvPr/>
        </p:nvCxnSpPr>
        <p:spPr>
          <a:xfrm flipV="1">
            <a:off x="6512727" y="3500429"/>
            <a:ext cx="0" cy="1006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矢印コネクタ 140"/>
          <p:cNvCxnSpPr>
            <a:stCxn id="255" idx="0"/>
          </p:cNvCxnSpPr>
          <p:nvPr/>
        </p:nvCxnSpPr>
        <p:spPr>
          <a:xfrm flipV="1">
            <a:off x="6893727" y="3222169"/>
            <a:ext cx="0" cy="12845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矢印コネクタ 141"/>
          <p:cNvCxnSpPr>
            <a:stCxn id="254" idx="0"/>
          </p:cNvCxnSpPr>
          <p:nvPr/>
        </p:nvCxnSpPr>
        <p:spPr>
          <a:xfrm flipV="1">
            <a:off x="6665127" y="3286117"/>
            <a:ext cx="0" cy="12206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a:stCxn id="256" idx="0"/>
          </p:cNvCxnSpPr>
          <p:nvPr/>
        </p:nvCxnSpPr>
        <p:spPr>
          <a:xfrm flipV="1">
            <a:off x="7274727" y="3817136"/>
            <a:ext cx="0" cy="6895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テキスト ボックス 143"/>
              <p:cNvSpPr txBox="1"/>
              <p:nvPr/>
            </p:nvSpPr>
            <p:spPr>
              <a:xfrm>
                <a:off x="7367835" y="3657215"/>
                <a:ext cx="323871" cy="209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100" i="1" smtClean="0">
                              <a:solidFill>
                                <a:srgbClr val="FF0000"/>
                              </a:solidFill>
                              <a:latin typeface="Cambria Math" panose="02040503050406030204" pitchFamily="18" charset="0"/>
                            </a:rPr>
                          </m:ctrlPr>
                        </m:sSubSupPr>
                        <m:e>
                          <m:r>
                            <a:rPr lang="ja-JP" altLang="en-US" sz="1400" i="1">
                              <a:solidFill>
                                <a:srgbClr val="FF0000"/>
                              </a:solidFill>
                              <a:latin typeface="Cambria Math" panose="02040503050406030204" pitchFamily="18" charset="0"/>
                            </a:rPr>
                            <m:t>𝜔</m:t>
                          </m:r>
                        </m:e>
                        <m:sub>
                          <m:r>
                            <a:rPr lang="en-US" altLang="ja-JP" sz="1100" i="1">
                              <a:solidFill>
                                <a:srgbClr val="FF0000"/>
                              </a:solidFill>
                              <a:latin typeface="Cambria Math" panose="02040503050406030204" pitchFamily="18" charset="0"/>
                            </a:rPr>
                            <m:t>𝑡</m:t>
                          </m:r>
                        </m:sub>
                        <m:sup>
                          <m:d>
                            <m:dPr>
                              <m:begChr m:val="["/>
                              <m:endChr m:val="]"/>
                              <m:ctrlPr>
                                <a:rPr lang="en-US" altLang="ja-JP" sz="1100" i="1">
                                  <a:solidFill>
                                    <a:srgbClr val="FF0000"/>
                                  </a:solidFill>
                                  <a:latin typeface="Cambria Math" panose="02040503050406030204" pitchFamily="18" charset="0"/>
                                </a:rPr>
                              </m:ctrlPr>
                            </m:dPr>
                            <m:e>
                              <m:r>
                                <a:rPr lang="en-US" altLang="ja-JP" sz="1100" b="0" i="1" smtClean="0">
                                  <a:solidFill>
                                    <a:srgbClr val="FF0000"/>
                                  </a:solidFill>
                                  <a:latin typeface="Cambria Math" panose="02040503050406030204" pitchFamily="18" charset="0"/>
                                </a:rPr>
                                <m:t>𝑁</m:t>
                              </m:r>
                            </m:e>
                          </m:d>
                        </m:sup>
                      </m:sSubSup>
                    </m:oMath>
                  </m:oMathPara>
                </a14:m>
                <a:endParaRPr lang="ja-JP" altLang="en-US" sz="1400" dirty="0">
                  <a:solidFill>
                    <a:srgbClr val="FF0000"/>
                  </a:solidFill>
                </a:endParaRPr>
              </a:p>
            </p:txBody>
          </p:sp>
        </mc:Choice>
        <mc:Fallback xmlns="">
          <p:sp>
            <p:nvSpPr>
              <p:cNvPr id="144" name="テキスト ボックス 143"/>
              <p:cNvSpPr txBox="1">
                <a:spLocks noRot="1" noChangeAspect="1" noMove="1" noResize="1" noEditPoints="1" noAdjustHandles="1" noChangeArrowheads="1" noChangeShapeType="1" noTextEdit="1"/>
              </p:cNvSpPr>
              <p:nvPr/>
            </p:nvSpPr>
            <p:spPr>
              <a:xfrm>
                <a:off x="7367835" y="3657215"/>
                <a:ext cx="323871" cy="209866"/>
              </a:xfrm>
              <a:prstGeom prst="rect">
                <a:avLst/>
              </a:prstGeom>
              <a:blipFill rotWithShape="0">
                <a:blip r:embed="rId7"/>
                <a:stretch>
                  <a:fillRect l="-9434" b="-14706"/>
                </a:stretch>
              </a:blipFill>
            </p:spPr>
            <p:txBody>
              <a:bodyPr/>
              <a:lstStyle/>
              <a:p>
                <a:r>
                  <a:rPr lang="ja-JP" altLang="en-US">
                    <a:noFill/>
                  </a:rPr>
                  <a:t> </a:t>
                </a:r>
              </a:p>
            </p:txBody>
          </p:sp>
        </mc:Fallback>
      </mc:AlternateContent>
      <p:cxnSp>
        <p:nvCxnSpPr>
          <p:cNvPr id="145" name="直線コネクタ 144"/>
          <p:cNvCxnSpPr/>
          <p:nvPr/>
        </p:nvCxnSpPr>
        <p:spPr>
          <a:xfrm flipH="1">
            <a:off x="7287689" y="3864450"/>
            <a:ext cx="124664" cy="22535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46" name="グラフ 145"/>
          <p:cNvGraphicFramePr/>
          <p:nvPr>
            <p:extLst>
              <p:ext uri="{D42A27DB-BD31-4B8C-83A1-F6EECF244321}">
                <p14:modId xmlns:p14="http://schemas.microsoft.com/office/powerpoint/2010/main" val="3526419995"/>
              </p:ext>
            </p:extLst>
          </p:nvPr>
        </p:nvGraphicFramePr>
        <p:xfrm>
          <a:off x="5131706" y="0"/>
          <a:ext cx="3494094" cy="155349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47" name="グラフ 146"/>
          <p:cNvGraphicFramePr/>
          <p:nvPr>
            <p:extLst>
              <p:ext uri="{D42A27DB-BD31-4B8C-83A1-F6EECF244321}">
                <p14:modId xmlns:p14="http://schemas.microsoft.com/office/powerpoint/2010/main" val="1066545022"/>
              </p:ext>
            </p:extLst>
          </p:nvPr>
        </p:nvGraphicFramePr>
        <p:xfrm>
          <a:off x="5063063" y="9013"/>
          <a:ext cx="3494094" cy="1553495"/>
        </p:xfrm>
        <a:graphic>
          <a:graphicData uri="http://schemas.openxmlformats.org/drawingml/2006/chart">
            <c:chart xmlns:c="http://schemas.openxmlformats.org/drawingml/2006/chart" xmlns:r="http://schemas.openxmlformats.org/officeDocument/2006/relationships" r:id="rId9"/>
          </a:graphicData>
        </a:graphic>
      </p:graphicFrame>
      <p:cxnSp>
        <p:nvCxnSpPr>
          <p:cNvPr id="148" name="直線矢印コネクタ 147"/>
          <p:cNvCxnSpPr/>
          <p:nvPr/>
        </p:nvCxnSpPr>
        <p:spPr>
          <a:xfrm>
            <a:off x="5035260" y="1451542"/>
            <a:ext cx="450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flipV="1">
            <a:off x="6187810" y="1309284"/>
            <a:ext cx="0" cy="144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矢印コネクタ 149"/>
          <p:cNvCxnSpPr/>
          <p:nvPr/>
        </p:nvCxnSpPr>
        <p:spPr>
          <a:xfrm flipV="1">
            <a:off x="6294270" y="1250233"/>
            <a:ext cx="0" cy="1473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矢印コネクタ 150"/>
          <p:cNvCxnSpPr/>
          <p:nvPr/>
        </p:nvCxnSpPr>
        <p:spPr>
          <a:xfrm flipH="1" flipV="1">
            <a:off x="6358594" y="1179306"/>
            <a:ext cx="0" cy="2193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p:cNvCxnSpPr>
            <a:stCxn id="176" idx="0"/>
          </p:cNvCxnSpPr>
          <p:nvPr/>
        </p:nvCxnSpPr>
        <p:spPr>
          <a:xfrm flipV="1">
            <a:off x="6441590" y="1081644"/>
            <a:ext cx="0" cy="3235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p:cNvCxnSpPr>
            <a:stCxn id="177" idx="0"/>
          </p:cNvCxnSpPr>
          <p:nvPr/>
        </p:nvCxnSpPr>
        <p:spPr>
          <a:xfrm flipV="1">
            <a:off x="6555890" y="903684"/>
            <a:ext cx="0" cy="5014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矢印コネクタ 153"/>
          <p:cNvCxnSpPr>
            <a:stCxn id="178" idx="0"/>
          </p:cNvCxnSpPr>
          <p:nvPr/>
        </p:nvCxnSpPr>
        <p:spPr>
          <a:xfrm flipV="1">
            <a:off x="6682890" y="667941"/>
            <a:ext cx="0" cy="7372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矢印コネクタ 156"/>
          <p:cNvCxnSpPr>
            <a:stCxn id="180" idx="0"/>
          </p:cNvCxnSpPr>
          <p:nvPr/>
        </p:nvCxnSpPr>
        <p:spPr>
          <a:xfrm flipV="1">
            <a:off x="6822590" y="398859"/>
            <a:ext cx="0" cy="1006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a:stCxn id="185" idx="0"/>
          </p:cNvCxnSpPr>
          <p:nvPr/>
        </p:nvCxnSpPr>
        <p:spPr>
          <a:xfrm flipV="1">
            <a:off x="7203590" y="120599"/>
            <a:ext cx="0" cy="12845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矢印コネクタ 161"/>
          <p:cNvCxnSpPr>
            <a:stCxn id="181" idx="0"/>
          </p:cNvCxnSpPr>
          <p:nvPr/>
        </p:nvCxnSpPr>
        <p:spPr>
          <a:xfrm flipV="1">
            <a:off x="6974990" y="184547"/>
            <a:ext cx="0" cy="12206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a:stCxn id="218" idx="0"/>
          </p:cNvCxnSpPr>
          <p:nvPr/>
        </p:nvCxnSpPr>
        <p:spPr>
          <a:xfrm flipV="1">
            <a:off x="7584590" y="715566"/>
            <a:ext cx="0" cy="6895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5" name="テキスト ボックス 164"/>
              <p:cNvSpPr txBox="1"/>
              <p:nvPr/>
            </p:nvSpPr>
            <p:spPr>
              <a:xfrm>
                <a:off x="5136096" y="1588964"/>
                <a:ext cx="320664" cy="267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400" i="1" smtClean="0">
                              <a:solidFill>
                                <a:srgbClr val="00B050"/>
                              </a:solidFill>
                              <a:latin typeface="Cambria Math" panose="02040503050406030204" pitchFamily="18" charset="0"/>
                            </a:rPr>
                          </m:ctrlPr>
                        </m:sSubSupPr>
                        <m:e>
                          <m:r>
                            <a:rPr lang="en-US" altLang="ja-JP" sz="1400" i="1">
                              <a:solidFill>
                                <a:srgbClr val="00B050"/>
                              </a:solidFill>
                              <a:latin typeface="Cambria Math" panose="02040503050406030204" pitchFamily="18" charset="0"/>
                            </a:rPr>
                            <m:t>𝑥</m:t>
                          </m:r>
                        </m:e>
                        <m:sub>
                          <m:r>
                            <a:rPr lang="en-US" altLang="ja-JP" sz="1400" i="1">
                              <a:solidFill>
                                <a:srgbClr val="00B050"/>
                              </a:solidFill>
                              <a:latin typeface="Cambria Math" panose="02040503050406030204" pitchFamily="18" charset="0"/>
                            </a:rPr>
                            <m:t>𝑡</m:t>
                          </m:r>
                        </m:sub>
                        <m:sup>
                          <m:d>
                            <m:dPr>
                              <m:begChr m:val="["/>
                              <m:endChr m:val="]"/>
                              <m:ctrlPr>
                                <a:rPr lang="en-US" altLang="ja-JP" sz="1400" i="1">
                                  <a:solidFill>
                                    <a:srgbClr val="00B050"/>
                                  </a:solidFill>
                                  <a:latin typeface="Cambria Math" panose="02040503050406030204" pitchFamily="18" charset="0"/>
                                </a:rPr>
                              </m:ctrlPr>
                            </m:dPr>
                            <m:e>
                              <m:r>
                                <a:rPr lang="en-US" altLang="ja-JP" sz="1400" b="0" i="1" smtClean="0">
                                  <a:solidFill>
                                    <a:srgbClr val="00B050"/>
                                  </a:solidFill>
                                  <a:latin typeface="Cambria Math" panose="02040503050406030204" pitchFamily="18" charset="0"/>
                                </a:rPr>
                                <m:t>1</m:t>
                              </m:r>
                            </m:e>
                          </m:d>
                        </m:sup>
                      </m:sSubSup>
                    </m:oMath>
                  </m:oMathPara>
                </a14:m>
                <a:endParaRPr kumimoji="1" lang="ja-JP" altLang="en-US" sz="1400" dirty="0">
                  <a:solidFill>
                    <a:srgbClr val="00B050"/>
                  </a:solidFill>
                </a:endParaRPr>
              </a:p>
            </p:txBody>
          </p:sp>
        </mc:Choice>
        <mc:Fallback xmlns="">
          <p:sp>
            <p:nvSpPr>
              <p:cNvPr id="165" name="テキスト ボックス 164"/>
              <p:cNvSpPr txBox="1">
                <a:spLocks noRot="1" noChangeAspect="1" noMove="1" noResize="1" noEditPoints="1" noAdjustHandles="1" noChangeArrowheads="1" noChangeShapeType="1" noTextEdit="1"/>
              </p:cNvSpPr>
              <p:nvPr/>
            </p:nvSpPr>
            <p:spPr>
              <a:xfrm>
                <a:off x="5136096" y="1588964"/>
                <a:ext cx="320664" cy="267124"/>
              </a:xfrm>
              <a:prstGeom prst="rect">
                <a:avLst/>
              </a:prstGeom>
              <a:blipFill rotWithShape="0">
                <a:blip r:embed="rId10"/>
                <a:stretch>
                  <a:fillRect l="-9615" b="-186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6" name="テキスト ボックス 165"/>
              <p:cNvSpPr txBox="1"/>
              <p:nvPr/>
            </p:nvSpPr>
            <p:spPr>
              <a:xfrm>
                <a:off x="7526132" y="1588964"/>
                <a:ext cx="347788" cy="267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400" i="1" smtClean="0">
                              <a:solidFill>
                                <a:srgbClr val="00B050"/>
                              </a:solidFill>
                              <a:latin typeface="Cambria Math" panose="02040503050406030204" pitchFamily="18" charset="0"/>
                            </a:rPr>
                          </m:ctrlPr>
                        </m:sSubSupPr>
                        <m:e>
                          <m:r>
                            <a:rPr lang="en-US" altLang="ja-JP" sz="1400" i="1">
                              <a:solidFill>
                                <a:srgbClr val="00B050"/>
                              </a:solidFill>
                              <a:latin typeface="Cambria Math" panose="02040503050406030204" pitchFamily="18" charset="0"/>
                            </a:rPr>
                            <m:t>𝑥</m:t>
                          </m:r>
                        </m:e>
                        <m:sub>
                          <m:r>
                            <a:rPr lang="en-US" altLang="ja-JP" sz="1400" i="1">
                              <a:solidFill>
                                <a:srgbClr val="00B050"/>
                              </a:solidFill>
                              <a:latin typeface="Cambria Math" panose="02040503050406030204" pitchFamily="18" charset="0"/>
                            </a:rPr>
                            <m:t>𝑡</m:t>
                          </m:r>
                        </m:sub>
                        <m:sup>
                          <m:d>
                            <m:dPr>
                              <m:begChr m:val="["/>
                              <m:endChr m:val="]"/>
                              <m:ctrlPr>
                                <a:rPr lang="en-US" altLang="ja-JP" sz="1400" i="1">
                                  <a:solidFill>
                                    <a:srgbClr val="00B050"/>
                                  </a:solidFill>
                                  <a:latin typeface="Cambria Math" panose="02040503050406030204" pitchFamily="18" charset="0"/>
                                </a:rPr>
                              </m:ctrlPr>
                            </m:dPr>
                            <m:e>
                              <m:r>
                                <a:rPr lang="en-US" altLang="ja-JP" sz="1400" b="0" i="1" smtClean="0">
                                  <a:solidFill>
                                    <a:srgbClr val="00B050"/>
                                  </a:solidFill>
                                  <a:latin typeface="Cambria Math" panose="02040503050406030204" pitchFamily="18" charset="0"/>
                                </a:rPr>
                                <m:t>𝑁</m:t>
                              </m:r>
                            </m:e>
                          </m:d>
                        </m:sup>
                      </m:sSubSup>
                    </m:oMath>
                  </m:oMathPara>
                </a14:m>
                <a:endParaRPr kumimoji="1" lang="ja-JP" altLang="en-US" sz="1400" dirty="0">
                  <a:solidFill>
                    <a:srgbClr val="00B050"/>
                  </a:solidFill>
                </a:endParaRPr>
              </a:p>
            </p:txBody>
          </p:sp>
        </mc:Choice>
        <mc:Fallback xmlns="">
          <p:sp>
            <p:nvSpPr>
              <p:cNvPr id="166" name="テキスト ボックス 165"/>
              <p:cNvSpPr txBox="1">
                <a:spLocks noRot="1" noChangeAspect="1" noMove="1" noResize="1" noEditPoints="1" noAdjustHandles="1" noChangeArrowheads="1" noChangeShapeType="1" noTextEdit="1"/>
              </p:cNvSpPr>
              <p:nvPr/>
            </p:nvSpPr>
            <p:spPr>
              <a:xfrm>
                <a:off x="7526132" y="1588964"/>
                <a:ext cx="347788" cy="267124"/>
              </a:xfrm>
              <a:prstGeom prst="rect">
                <a:avLst/>
              </a:prstGeom>
              <a:blipFill rotWithShape="0">
                <a:blip r:embed="rId11"/>
                <a:stretch>
                  <a:fillRect l="-7018" b="-18605"/>
                </a:stretch>
              </a:blipFill>
            </p:spPr>
            <p:txBody>
              <a:bodyPr/>
              <a:lstStyle/>
              <a:p>
                <a:r>
                  <a:rPr lang="ja-JP" altLang="en-US">
                    <a:noFill/>
                  </a:rPr>
                  <a:t> </a:t>
                </a:r>
              </a:p>
            </p:txBody>
          </p:sp>
        </mc:Fallback>
      </mc:AlternateContent>
      <p:sp>
        <p:nvSpPr>
          <p:cNvPr id="172" name="テキスト ボックス 171"/>
          <p:cNvSpPr txBox="1"/>
          <p:nvPr/>
        </p:nvSpPr>
        <p:spPr>
          <a:xfrm>
            <a:off x="5653427" y="1565887"/>
            <a:ext cx="295300" cy="307777"/>
          </a:xfrm>
          <a:prstGeom prst="rect">
            <a:avLst/>
          </a:prstGeom>
          <a:noFill/>
        </p:spPr>
        <p:txBody>
          <a:bodyPr wrap="square" rtlCol="0">
            <a:spAutoFit/>
          </a:bodyPr>
          <a:lstStyle/>
          <a:p>
            <a:r>
              <a:rPr lang="en-US" altLang="ja-JP" sz="1400" dirty="0">
                <a:solidFill>
                  <a:srgbClr val="00B050"/>
                </a:solidFill>
              </a:rPr>
              <a:t>…</a:t>
            </a:r>
            <a:endParaRPr kumimoji="1" lang="ja-JP" altLang="en-US" sz="1400" dirty="0">
              <a:solidFill>
                <a:srgbClr val="00B050"/>
              </a:solidFill>
            </a:endParaRPr>
          </a:p>
        </p:txBody>
      </p:sp>
      <p:sp>
        <p:nvSpPr>
          <p:cNvPr id="173" name="テキスト ボックス 172"/>
          <p:cNvSpPr txBox="1"/>
          <p:nvPr/>
        </p:nvSpPr>
        <p:spPr>
          <a:xfrm>
            <a:off x="7012960" y="1565887"/>
            <a:ext cx="295300" cy="307777"/>
          </a:xfrm>
          <a:prstGeom prst="rect">
            <a:avLst/>
          </a:prstGeom>
          <a:noFill/>
        </p:spPr>
        <p:txBody>
          <a:bodyPr wrap="square" rtlCol="0">
            <a:spAutoFit/>
          </a:bodyPr>
          <a:lstStyle/>
          <a:p>
            <a:r>
              <a:rPr lang="en-US" altLang="ja-JP" sz="1400" dirty="0">
                <a:solidFill>
                  <a:srgbClr val="00B050"/>
                </a:solidFill>
              </a:rPr>
              <a:t>…</a:t>
            </a:r>
            <a:endParaRPr kumimoji="1" lang="ja-JP" altLang="en-US" sz="1400" dirty="0">
              <a:solidFill>
                <a:srgbClr val="00B050"/>
              </a:solidFill>
            </a:endParaRPr>
          </a:p>
        </p:txBody>
      </p:sp>
      <mc:AlternateContent xmlns:mc="http://schemas.openxmlformats.org/markup-compatibility/2006" xmlns:a14="http://schemas.microsoft.com/office/drawing/2010/main">
        <mc:Choice Requires="a14">
          <p:sp>
            <p:nvSpPr>
              <p:cNvPr id="174" name="テキスト ボックス 173"/>
              <p:cNvSpPr txBox="1"/>
              <p:nvPr/>
            </p:nvSpPr>
            <p:spPr>
              <a:xfrm>
                <a:off x="6424347" y="1600908"/>
                <a:ext cx="327717" cy="267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400" i="1" smtClean="0">
                              <a:solidFill>
                                <a:srgbClr val="00B050"/>
                              </a:solidFill>
                              <a:latin typeface="Cambria Math" panose="02040503050406030204" pitchFamily="18" charset="0"/>
                            </a:rPr>
                          </m:ctrlPr>
                        </m:sSubSupPr>
                        <m:e>
                          <m:r>
                            <a:rPr lang="en-US" altLang="ja-JP" sz="1400" i="1">
                              <a:solidFill>
                                <a:srgbClr val="00B050"/>
                              </a:solidFill>
                              <a:latin typeface="Cambria Math" panose="02040503050406030204" pitchFamily="18" charset="0"/>
                            </a:rPr>
                            <m:t>𝑥</m:t>
                          </m:r>
                        </m:e>
                        <m:sub>
                          <m:r>
                            <a:rPr lang="en-US" altLang="ja-JP" sz="1400" i="1">
                              <a:solidFill>
                                <a:srgbClr val="00B050"/>
                              </a:solidFill>
                              <a:latin typeface="Cambria Math" panose="02040503050406030204" pitchFamily="18" charset="0"/>
                            </a:rPr>
                            <m:t>𝑡</m:t>
                          </m:r>
                        </m:sub>
                        <m:sup>
                          <m:d>
                            <m:dPr>
                              <m:begChr m:val="["/>
                              <m:endChr m:val="]"/>
                              <m:ctrlPr>
                                <a:rPr lang="en-US" altLang="ja-JP" sz="1400" i="1">
                                  <a:solidFill>
                                    <a:srgbClr val="00B050"/>
                                  </a:solidFill>
                                  <a:latin typeface="Cambria Math" panose="02040503050406030204" pitchFamily="18" charset="0"/>
                                </a:rPr>
                              </m:ctrlPr>
                            </m:dPr>
                            <m:e>
                              <m:r>
                                <a:rPr lang="en-US" altLang="ja-JP" sz="1400" b="0" i="1" smtClean="0">
                                  <a:solidFill>
                                    <a:srgbClr val="00B050"/>
                                  </a:solidFill>
                                  <a:latin typeface="Cambria Math" panose="02040503050406030204" pitchFamily="18" charset="0"/>
                                </a:rPr>
                                <m:t>𝑘</m:t>
                              </m:r>
                            </m:e>
                          </m:d>
                        </m:sup>
                      </m:sSubSup>
                    </m:oMath>
                  </m:oMathPara>
                </a14:m>
                <a:endParaRPr kumimoji="1" lang="ja-JP" altLang="en-US" sz="1400" dirty="0">
                  <a:solidFill>
                    <a:srgbClr val="00B050"/>
                  </a:solidFill>
                </a:endParaRPr>
              </a:p>
            </p:txBody>
          </p:sp>
        </mc:Choice>
        <mc:Fallback xmlns="">
          <p:sp>
            <p:nvSpPr>
              <p:cNvPr id="174" name="テキスト ボックス 173"/>
              <p:cNvSpPr txBox="1">
                <a:spLocks noRot="1" noChangeAspect="1" noMove="1" noResize="1" noEditPoints="1" noAdjustHandles="1" noChangeArrowheads="1" noChangeShapeType="1" noTextEdit="1"/>
              </p:cNvSpPr>
              <p:nvPr/>
            </p:nvSpPr>
            <p:spPr>
              <a:xfrm>
                <a:off x="6424347" y="1600908"/>
                <a:ext cx="327717" cy="267124"/>
              </a:xfrm>
              <a:prstGeom prst="rect">
                <a:avLst/>
              </a:prstGeom>
              <a:blipFill rotWithShape="0">
                <a:blip r:embed="rId12"/>
                <a:stretch>
                  <a:fillRect l="-9259" b="-186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5" name="正方形/長方形 174"/>
              <p:cNvSpPr/>
              <p:nvPr/>
            </p:nvSpPr>
            <p:spPr>
              <a:xfrm>
                <a:off x="6930970" y="1435075"/>
                <a:ext cx="37561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1400" i="1" smtClean="0">
                              <a:solidFill>
                                <a:srgbClr val="FF0000"/>
                              </a:solidFill>
                              <a:latin typeface="Cambria Math" panose="02040503050406030204" pitchFamily="18" charset="0"/>
                              <a:ea typeface="Cambria Math" panose="02040503050406030204" pitchFamily="18" charset="0"/>
                            </a:rPr>
                          </m:ctrlPr>
                        </m:sSubPr>
                        <m:e>
                          <m:r>
                            <a:rPr lang="en-US" altLang="ja-JP" sz="1400" b="0" i="1" smtClean="0">
                              <a:solidFill>
                                <a:srgbClr val="FF0000"/>
                              </a:solidFill>
                              <a:latin typeface="Cambria Math" panose="02040503050406030204" pitchFamily="18" charset="0"/>
                              <a:ea typeface="Cambria Math" panose="02040503050406030204" pitchFamily="18" charset="0"/>
                            </a:rPr>
                            <m:t>𝑧</m:t>
                          </m:r>
                        </m:e>
                        <m:sub>
                          <m:r>
                            <a:rPr lang="en-US" altLang="ja-JP" sz="1400" i="1">
                              <a:solidFill>
                                <a:srgbClr val="FF0000"/>
                              </a:solidFill>
                              <a:latin typeface="Cambria Math" panose="02040503050406030204" pitchFamily="18" charset="0"/>
                              <a:ea typeface="Cambria Math" panose="02040503050406030204" pitchFamily="18" charset="0"/>
                            </a:rPr>
                            <m:t>𝑡</m:t>
                          </m:r>
                        </m:sub>
                      </m:sSub>
                    </m:oMath>
                  </m:oMathPara>
                </a14:m>
                <a:endParaRPr lang="ja-JP" altLang="en-US" sz="1400" dirty="0">
                  <a:solidFill>
                    <a:srgbClr val="FF0000"/>
                  </a:solidFill>
                </a:endParaRPr>
              </a:p>
            </p:txBody>
          </p:sp>
        </mc:Choice>
        <mc:Fallback xmlns="">
          <p:sp>
            <p:nvSpPr>
              <p:cNvPr id="175" name="正方形/長方形 174"/>
              <p:cNvSpPr>
                <a:spLocks noRot="1" noChangeAspect="1" noMove="1" noResize="1" noEditPoints="1" noAdjustHandles="1" noChangeArrowheads="1" noChangeShapeType="1" noTextEdit="1"/>
              </p:cNvSpPr>
              <p:nvPr/>
            </p:nvSpPr>
            <p:spPr>
              <a:xfrm>
                <a:off x="6930970" y="1435075"/>
                <a:ext cx="375616" cy="307777"/>
              </a:xfrm>
              <a:prstGeom prst="rect">
                <a:avLst/>
              </a:prstGeom>
              <a:blipFill rotWithShape="0">
                <a:blip r:embed="rId13"/>
                <a:stretch>
                  <a:fillRect/>
                </a:stretch>
              </a:blipFill>
            </p:spPr>
            <p:txBody>
              <a:bodyPr/>
              <a:lstStyle/>
              <a:p>
                <a:r>
                  <a:rPr lang="ja-JP" altLang="en-US">
                    <a:noFill/>
                  </a:rPr>
                  <a:t> </a:t>
                </a:r>
              </a:p>
            </p:txBody>
          </p:sp>
        </mc:Fallback>
      </mc:AlternateContent>
      <p:sp>
        <p:nvSpPr>
          <p:cNvPr id="176" name="円/楕円 175"/>
          <p:cNvSpPr/>
          <p:nvPr/>
        </p:nvSpPr>
        <p:spPr>
          <a:xfrm>
            <a:off x="6405590" y="140516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円/楕円 176"/>
          <p:cNvSpPr/>
          <p:nvPr/>
        </p:nvSpPr>
        <p:spPr>
          <a:xfrm>
            <a:off x="6519890" y="140516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円/楕円 177"/>
          <p:cNvSpPr/>
          <p:nvPr/>
        </p:nvSpPr>
        <p:spPr>
          <a:xfrm>
            <a:off x="6646890" y="140516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円/楕円 179"/>
          <p:cNvSpPr/>
          <p:nvPr/>
        </p:nvSpPr>
        <p:spPr>
          <a:xfrm>
            <a:off x="6786590" y="140516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円/楕円 180"/>
          <p:cNvSpPr/>
          <p:nvPr/>
        </p:nvSpPr>
        <p:spPr>
          <a:xfrm>
            <a:off x="6938990" y="140516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円/楕円 184"/>
          <p:cNvSpPr/>
          <p:nvPr/>
        </p:nvSpPr>
        <p:spPr>
          <a:xfrm>
            <a:off x="7167590" y="140516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円/楕円 217"/>
          <p:cNvSpPr/>
          <p:nvPr/>
        </p:nvSpPr>
        <p:spPr>
          <a:xfrm>
            <a:off x="7548590" y="140516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円/楕円 218"/>
          <p:cNvSpPr/>
          <p:nvPr/>
        </p:nvSpPr>
        <p:spPr>
          <a:xfrm>
            <a:off x="6329390" y="140516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円/楕円 219"/>
          <p:cNvSpPr/>
          <p:nvPr/>
        </p:nvSpPr>
        <p:spPr>
          <a:xfrm>
            <a:off x="6265890" y="140516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円/楕円 220"/>
          <p:cNvSpPr/>
          <p:nvPr/>
        </p:nvSpPr>
        <p:spPr>
          <a:xfrm>
            <a:off x="6164290" y="140516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円/楕円 221"/>
          <p:cNvSpPr/>
          <p:nvPr/>
        </p:nvSpPr>
        <p:spPr>
          <a:xfrm>
            <a:off x="6011890" y="140516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円/楕円 222"/>
          <p:cNvSpPr/>
          <p:nvPr/>
        </p:nvSpPr>
        <p:spPr>
          <a:xfrm>
            <a:off x="5808690" y="140516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円/楕円 223"/>
          <p:cNvSpPr/>
          <p:nvPr/>
        </p:nvSpPr>
        <p:spPr>
          <a:xfrm>
            <a:off x="5618190" y="140516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円/楕円 224"/>
          <p:cNvSpPr/>
          <p:nvPr/>
        </p:nvSpPr>
        <p:spPr>
          <a:xfrm>
            <a:off x="5237190" y="140516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6" name="テキスト ボックス 225"/>
              <p:cNvSpPr txBox="1"/>
              <p:nvPr/>
            </p:nvSpPr>
            <p:spPr>
              <a:xfrm>
                <a:off x="5163610" y="1159338"/>
                <a:ext cx="302199" cy="209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100" i="1">
                              <a:solidFill>
                                <a:srgbClr val="FF0000"/>
                              </a:solidFill>
                              <a:latin typeface="Cambria Math" panose="02040503050406030204" pitchFamily="18" charset="0"/>
                            </a:rPr>
                          </m:ctrlPr>
                        </m:sSubSupPr>
                        <m:e>
                          <m:r>
                            <a:rPr lang="ja-JP" altLang="en-US" sz="1400" i="1">
                              <a:solidFill>
                                <a:srgbClr val="FF0000"/>
                              </a:solidFill>
                              <a:latin typeface="Cambria Math" panose="02040503050406030204" pitchFamily="18" charset="0"/>
                            </a:rPr>
                            <m:t>𝜔</m:t>
                          </m:r>
                        </m:e>
                        <m:sub>
                          <m:r>
                            <a:rPr lang="en-US" altLang="ja-JP" sz="1100" i="1">
                              <a:solidFill>
                                <a:srgbClr val="FF0000"/>
                              </a:solidFill>
                              <a:latin typeface="Cambria Math" panose="02040503050406030204" pitchFamily="18" charset="0"/>
                            </a:rPr>
                            <m:t>𝑡</m:t>
                          </m:r>
                        </m:sub>
                        <m:sup>
                          <m:d>
                            <m:dPr>
                              <m:begChr m:val="["/>
                              <m:endChr m:val="]"/>
                              <m:ctrlPr>
                                <a:rPr lang="en-US" altLang="ja-JP" sz="1100" i="1">
                                  <a:solidFill>
                                    <a:srgbClr val="FF0000"/>
                                  </a:solidFill>
                                  <a:latin typeface="Cambria Math" panose="02040503050406030204" pitchFamily="18" charset="0"/>
                                </a:rPr>
                              </m:ctrlPr>
                            </m:dPr>
                            <m:e>
                              <m:r>
                                <a:rPr lang="en-US" altLang="ja-JP" sz="1100" i="1">
                                  <a:solidFill>
                                    <a:srgbClr val="FF0000"/>
                                  </a:solidFill>
                                  <a:latin typeface="Cambria Math" panose="02040503050406030204" pitchFamily="18" charset="0"/>
                                </a:rPr>
                                <m:t>1</m:t>
                              </m:r>
                            </m:e>
                          </m:d>
                        </m:sup>
                      </m:sSubSup>
                    </m:oMath>
                  </m:oMathPara>
                </a14:m>
                <a:endParaRPr lang="ja-JP" altLang="en-US" sz="1400" dirty="0">
                  <a:solidFill>
                    <a:srgbClr val="FF0000"/>
                  </a:solidFill>
                </a:endParaRPr>
              </a:p>
            </p:txBody>
          </p:sp>
        </mc:Choice>
        <mc:Fallback xmlns="">
          <p:sp>
            <p:nvSpPr>
              <p:cNvPr id="226" name="テキスト ボックス 225"/>
              <p:cNvSpPr txBox="1">
                <a:spLocks noRot="1" noChangeAspect="1" noMove="1" noResize="1" noEditPoints="1" noAdjustHandles="1" noChangeArrowheads="1" noChangeShapeType="1" noTextEdit="1"/>
              </p:cNvSpPr>
              <p:nvPr/>
            </p:nvSpPr>
            <p:spPr>
              <a:xfrm>
                <a:off x="5163610" y="1159338"/>
                <a:ext cx="302199" cy="209866"/>
              </a:xfrm>
              <a:prstGeom prst="rect">
                <a:avLst/>
              </a:prstGeom>
              <a:blipFill rotWithShape="0">
                <a:blip r:embed="rId14"/>
                <a:stretch>
                  <a:fillRect l="-8000" b="-142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8" name="テキスト ボックス 227"/>
              <p:cNvSpPr txBox="1"/>
              <p:nvPr/>
            </p:nvSpPr>
            <p:spPr>
              <a:xfrm>
                <a:off x="7677698" y="555645"/>
                <a:ext cx="323871" cy="209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100" i="1" smtClean="0">
                              <a:solidFill>
                                <a:srgbClr val="FF0000"/>
                              </a:solidFill>
                              <a:latin typeface="Cambria Math" panose="02040503050406030204" pitchFamily="18" charset="0"/>
                            </a:rPr>
                          </m:ctrlPr>
                        </m:sSubSupPr>
                        <m:e>
                          <m:r>
                            <a:rPr lang="ja-JP" altLang="en-US" sz="1400" i="1">
                              <a:solidFill>
                                <a:srgbClr val="FF0000"/>
                              </a:solidFill>
                              <a:latin typeface="Cambria Math" panose="02040503050406030204" pitchFamily="18" charset="0"/>
                            </a:rPr>
                            <m:t>𝜔</m:t>
                          </m:r>
                        </m:e>
                        <m:sub>
                          <m:r>
                            <a:rPr lang="en-US" altLang="ja-JP" sz="1100" i="1">
                              <a:solidFill>
                                <a:srgbClr val="FF0000"/>
                              </a:solidFill>
                              <a:latin typeface="Cambria Math" panose="02040503050406030204" pitchFamily="18" charset="0"/>
                            </a:rPr>
                            <m:t>𝑡</m:t>
                          </m:r>
                        </m:sub>
                        <m:sup>
                          <m:d>
                            <m:dPr>
                              <m:begChr m:val="["/>
                              <m:endChr m:val="]"/>
                              <m:ctrlPr>
                                <a:rPr lang="en-US" altLang="ja-JP" sz="1100" i="1">
                                  <a:solidFill>
                                    <a:srgbClr val="FF0000"/>
                                  </a:solidFill>
                                  <a:latin typeface="Cambria Math" panose="02040503050406030204" pitchFamily="18" charset="0"/>
                                </a:rPr>
                              </m:ctrlPr>
                            </m:dPr>
                            <m:e>
                              <m:r>
                                <a:rPr lang="en-US" altLang="ja-JP" sz="1100" b="0" i="1" smtClean="0">
                                  <a:solidFill>
                                    <a:srgbClr val="FF0000"/>
                                  </a:solidFill>
                                  <a:latin typeface="Cambria Math" panose="02040503050406030204" pitchFamily="18" charset="0"/>
                                </a:rPr>
                                <m:t>𝑁</m:t>
                              </m:r>
                            </m:e>
                          </m:d>
                        </m:sup>
                      </m:sSubSup>
                    </m:oMath>
                  </m:oMathPara>
                </a14:m>
                <a:endParaRPr lang="ja-JP" altLang="en-US" sz="1400" dirty="0">
                  <a:solidFill>
                    <a:srgbClr val="FF0000"/>
                  </a:solidFill>
                </a:endParaRPr>
              </a:p>
            </p:txBody>
          </p:sp>
        </mc:Choice>
        <mc:Fallback xmlns="">
          <p:sp>
            <p:nvSpPr>
              <p:cNvPr id="228" name="テキスト ボックス 227"/>
              <p:cNvSpPr txBox="1">
                <a:spLocks noRot="1" noChangeAspect="1" noMove="1" noResize="1" noEditPoints="1" noAdjustHandles="1" noChangeArrowheads="1" noChangeShapeType="1" noTextEdit="1"/>
              </p:cNvSpPr>
              <p:nvPr/>
            </p:nvSpPr>
            <p:spPr>
              <a:xfrm>
                <a:off x="7677698" y="555645"/>
                <a:ext cx="323871" cy="209866"/>
              </a:xfrm>
              <a:prstGeom prst="rect">
                <a:avLst/>
              </a:prstGeom>
              <a:blipFill rotWithShape="0">
                <a:blip r:embed="rId15"/>
                <a:stretch>
                  <a:fillRect l="-7407" b="-14286"/>
                </a:stretch>
              </a:blipFill>
            </p:spPr>
            <p:txBody>
              <a:bodyPr/>
              <a:lstStyle/>
              <a:p>
                <a:r>
                  <a:rPr lang="ja-JP" altLang="en-US">
                    <a:noFill/>
                  </a:rPr>
                  <a:t> </a:t>
                </a:r>
              </a:p>
            </p:txBody>
          </p:sp>
        </mc:Fallback>
      </mc:AlternateContent>
      <p:cxnSp>
        <p:nvCxnSpPr>
          <p:cNvPr id="230" name="直線コネクタ 229"/>
          <p:cNvCxnSpPr/>
          <p:nvPr/>
        </p:nvCxnSpPr>
        <p:spPr>
          <a:xfrm flipH="1">
            <a:off x="7597552" y="762880"/>
            <a:ext cx="124664" cy="22535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32" name="テキスト ボックス 231"/>
          <p:cNvSpPr txBox="1"/>
          <p:nvPr/>
        </p:nvSpPr>
        <p:spPr>
          <a:xfrm>
            <a:off x="8906566" y="1089225"/>
            <a:ext cx="619125" cy="307777"/>
          </a:xfrm>
          <a:prstGeom prst="rect">
            <a:avLst/>
          </a:prstGeom>
          <a:noFill/>
        </p:spPr>
        <p:txBody>
          <a:bodyPr wrap="square" rtlCol="0">
            <a:spAutoFit/>
          </a:bodyPr>
          <a:lstStyle/>
          <a:p>
            <a:r>
              <a:rPr kumimoji="1" lang="ja-JP" altLang="en-US" sz="1400" b="1" dirty="0" smtClean="0"/>
              <a:t>状態</a:t>
            </a:r>
            <a:endParaRPr kumimoji="1" lang="ja-JP" altLang="en-US" sz="1400" b="1" dirty="0"/>
          </a:p>
        </p:txBody>
      </p:sp>
      <p:sp>
        <p:nvSpPr>
          <p:cNvPr id="235" name="テキスト ボックス 234"/>
          <p:cNvSpPr txBox="1"/>
          <p:nvPr/>
        </p:nvSpPr>
        <p:spPr>
          <a:xfrm>
            <a:off x="8656049" y="4219716"/>
            <a:ext cx="619125" cy="307777"/>
          </a:xfrm>
          <a:prstGeom prst="rect">
            <a:avLst/>
          </a:prstGeom>
          <a:noFill/>
        </p:spPr>
        <p:txBody>
          <a:bodyPr wrap="square" rtlCol="0">
            <a:spAutoFit/>
          </a:bodyPr>
          <a:lstStyle/>
          <a:p>
            <a:r>
              <a:rPr kumimoji="1" lang="ja-JP" altLang="en-US" sz="1400" b="1" dirty="0" smtClean="0"/>
              <a:t>状態</a:t>
            </a:r>
            <a:endParaRPr kumimoji="1" lang="ja-JP" altLang="en-US" sz="1400" b="1" dirty="0"/>
          </a:p>
        </p:txBody>
      </p:sp>
      <p:sp>
        <p:nvSpPr>
          <p:cNvPr id="236" name="右中かっこ 235"/>
          <p:cNvSpPr/>
          <p:nvPr/>
        </p:nvSpPr>
        <p:spPr>
          <a:xfrm rot="5400000">
            <a:off x="6313503" y="1438197"/>
            <a:ext cx="116400" cy="1096625"/>
          </a:xfrm>
          <a:prstGeom prst="righ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7" name="テキスト ボックス 236"/>
          <p:cNvSpPr txBox="1"/>
          <p:nvPr/>
        </p:nvSpPr>
        <p:spPr>
          <a:xfrm>
            <a:off x="4227402" y="2092244"/>
            <a:ext cx="1859407" cy="584775"/>
          </a:xfrm>
          <a:prstGeom prst="rect">
            <a:avLst/>
          </a:prstGeom>
          <a:noFill/>
        </p:spPr>
        <p:txBody>
          <a:bodyPr wrap="square" rtlCol="0">
            <a:spAutoFit/>
          </a:bodyPr>
          <a:lstStyle/>
          <a:p>
            <a:pPr algn="ctr"/>
            <a:r>
              <a:rPr kumimoji="1" lang="ja-JP" altLang="en-US" sz="1600" b="1" dirty="0" smtClean="0">
                <a:solidFill>
                  <a:srgbClr val="00B050"/>
                </a:solidFill>
              </a:rPr>
              <a:t>粒子数は多いが</a:t>
            </a:r>
            <a:endParaRPr kumimoji="1" lang="en-US" altLang="ja-JP" sz="1600" b="1" dirty="0" smtClean="0">
              <a:solidFill>
                <a:srgbClr val="00B050"/>
              </a:solidFill>
            </a:endParaRPr>
          </a:p>
          <a:p>
            <a:pPr algn="ctr"/>
            <a:r>
              <a:rPr kumimoji="1" lang="ja-JP" altLang="en-US" sz="1600" b="1" dirty="0" smtClean="0">
                <a:solidFill>
                  <a:srgbClr val="00B050"/>
                </a:solidFill>
              </a:rPr>
              <a:t>重みが小さい</a:t>
            </a:r>
            <a:endParaRPr kumimoji="1" lang="ja-JP" altLang="en-US" sz="1600" b="1" dirty="0">
              <a:solidFill>
                <a:srgbClr val="00B050"/>
              </a:solidFill>
            </a:endParaRPr>
          </a:p>
        </p:txBody>
      </p:sp>
      <p:sp>
        <p:nvSpPr>
          <p:cNvPr id="238" name="フリーフォーム 237"/>
          <p:cNvSpPr/>
          <p:nvPr/>
        </p:nvSpPr>
        <p:spPr>
          <a:xfrm>
            <a:off x="5908747" y="2100797"/>
            <a:ext cx="466725" cy="323850"/>
          </a:xfrm>
          <a:custGeom>
            <a:avLst/>
            <a:gdLst>
              <a:gd name="connsiteX0" fmla="*/ 466725 w 466725"/>
              <a:gd name="connsiteY0" fmla="*/ 0 h 323850"/>
              <a:gd name="connsiteX1" fmla="*/ 466725 w 466725"/>
              <a:gd name="connsiteY1" fmla="*/ 323850 h 323850"/>
              <a:gd name="connsiteX2" fmla="*/ 0 w 466725"/>
              <a:gd name="connsiteY2" fmla="*/ 323850 h 323850"/>
            </a:gdLst>
            <a:ahLst/>
            <a:cxnLst>
              <a:cxn ang="0">
                <a:pos x="connsiteX0" y="connsiteY0"/>
              </a:cxn>
              <a:cxn ang="0">
                <a:pos x="connsiteX1" y="connsiteY1"/>
              </a:cxn>
              <a:cxn ang="0">
                <a:pos x="connsiteX2" y="connsiteY2"/>
              </a:cxn>
            </a:cxnLst>
            <a:rect l="l" t="t" r="r" b="b"/>
            <a:pathLst>
              <a:path w="466725" h="323850">
                <a:moveTo>
                  <a:pt x="466725" y="0"/>
                </a:moveTo>
                <a:lnTo>
                  <a:pt x="466725" y="323850"/>
                </a:lnTo>
                <a:lnTo>
                  <a:pt x="0" y="323850"/>
                </a:lnTo>
              </a:path>
            </a:pathLst>
          </a:custGeom>
          <a:noFill/>
          <a:ln>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右中かっこ 238"/>
          <p:cNvSpPr/>
          <p:nvPr/>
        </p:nvSpPr>
        <p:spPr>
          <a:xfrm rot="5400000">
            <a:off x="7102409" y="1563403"/>
            <a:ext cx="116400" cy="1096625"/>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0" name="テキスト ボックス 239"/>
          <p:cNvSpPr txBox="1"/>
          <p:nvPr/>
        </p:nvSpPr>
        <p:spPr>
          <a:xfrm>
            <a:off x="7718136" y="2044710"/>
            <a:ext cx="1859407" cy="584775"/>
          </a:xfrm>
          <a:prstGeom prst="rect">
            <a:avLst/>
          </a:prstGeom>
          <a:noFill/>
        </p:spPr>
        <p:txBody>
          <a:bodyPr wrap="square" rtlCol="0">
            <a:spAutoFit/>
          </a:bodyPr>
          <a:lstStyle/>
          <a:p>
            <a:pPr algn="ctr"/>
            <a:r>
              <a:rPr kumimoji="1" lang="ja-JP" altLang="en-US" sz="1600" b="1" dirty="0" smtClean="0">
                <a:solidFill>
                  <a:srgbClr val="FF0000"/>
                </a:solidFill>
              </a:rPr>
              <a:t>重みは大きいが</a:t>
            </a:r>
            <a:endParaRPr kumimoji="1" lang="en-US" altLang="ja-JP" sz="1600" b="1" dirty="0" smtClean="0">
              <a:solidFill>
                <a:srgbClr val="FF0000"/>
              </a:solidFill>
            </a:endParaRPr>
          </a:p>
          <a:p>
            <a:pPr algn="ctr"/>
            <a:r>
              <a:rPr kumimoji="1" lang="ja-JP" altLang="en-US" sz="1600" b="1" dirty="0" smtClean="0">
                <a:solidFill>
                  <a:srgbClr val="FF0000"/>
                </a:solidFill>
              </a:rPr>
              <a:t>粒子数が少ない</a:t>
            </a:r>
            <a:endParaRPr kumimoji="1" lang="ja-JP" altLang="en-US" sz="1600" b="1" dirty="0">
              <a:solidFill>
                <a:srgbClr val="FF0000"/>
              </a:solidFill>
            </a:endParaRPr>
          </a:p>
        </p:txBody>
      </p:sp>
      <p:sp>
        <p:nvSpPr>
          <p:cNvPr id="241" name="フリーフォーム 240"/>
          <p:cNvSpPr/>
          <p:nvPr/>
        </p:nvSpPr>
        <p:spPr>
          <a:xfrm>
            <a:off x="7165844" y="2215097"/>
            <a:ext cx="638175" cy="228600"/>
          </a:xfrm>
          <a:custGeom>
            <a:avLst/>
            <a:gdLst>
              <a:gd name="connsiteX0" fmla="*/ 0 w 638175"/>
              <a:gd name="connsiteY0" fmla="*/ 0 h 228600"/>
              <a:gd name="connsiteX1" fmla="*/ 0 w 638175"/>
              <a:gd name="connsiteY1" fmla="*/ 228600 h 228600"/>
              <a:gd name="connsiteX2" fmla="*/ 638175 w 638175"/>
              <a:gd name="connsiteY2" fmla="*/ 228600 h 228600"/>
            </a:gdLst>
            <a:ahLst/>
            <a:cxnLst>
              <a:cxn ang="0">
                <a:pos x="connsiteX0" y="connsiteY0"/>
              </a:cxn>
              <a:cxn ang="0">
                <a:pos x="connsiteX1" y="connsiteY1"/>
              </a:cxn>
              <a:cxn ang="0">
                <a:pos x="connsiteX2" y="connsiteY2"/>
              </a:cxn>
            </a:cxnLst>
            <a:rect l="l" t="t" r="r" b="b"/>
            <a:pathLst>
              <a:path w="638175" h="228600">
                <a:moveTo>
                  <a:pt x="0" y="0"/>
                </a:moveTo>
                <a:lnTo>
                  <a:pt x="0" y="228600"/>
                </a:lnTo>
                <a:lnTo>
                  <a:pt x="638175" y="228600"/>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2" name="直線矢印コネクタ 241"/>
          <p:cNvCxnSpPr/>
          <p:nvPr/>
        </p:nvCxnSpPr>
        <p:spPr>
          <a:xfrm>
            <a:off x="4725397" y="4553112"/>
            <a:ext cx="450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直線矢印コネクタ 242"/>
          <p:cNvCxnSpPr/>
          <p:nvPr/>
        </p:nvCxnSpPr>
        <p:spPr>
          <a:xfrm flipV="1">
            <a:off x="5877947" y="4410854"/>
            <a:ext cx="0" cy="144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直線矢印コネクタ 243"/>
          <p:cNvCxnSpPr/>
          <p:nvPr/>
        </p:nvCxnSpPr>
        <p:spPr>
          <a:xfrm flipV="1">
            <a:off x="5984407" y="4351803"/>
            <a:ext cx="0" cy="1473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直線矢印コネクタ 244"/>
          <p:cNvCxnSpPr/>
          <p:nvPr/>
        </p:nvCxnSpPr>
        <p:spPr>
          <a:xfrm flipH="1" flipV="1">
            <a:off x="6048731" y="4280876"/>
            <a:ext cx="0" cy="2193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直線矢印コネクタ 245"/>
          <p:cNvCxnSpPr>
            <a:stCxn id="250" idx="0"/>
          </p:cNvCxnSpPr>
          <p:nvPr/>
        </p:nvCxnSpPr>
        <p:spPr>
          <a:xfrm flipV="1">
            <a:off x="6131727" y="4183214"/>
            <a:ext cx="0" cy="3235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7" name="テキスト ボックス 246"/>
              <p:cNvSpPr txBox="1"/>
              <p:nvPr/>
            </p:nvSpPr>
            <p:spPr>
              <a:xfrm>
                <a:off x="4826233" y="4690534"/>
                <a:ext cx="320664" cy="267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400" i="1" smtClean="0">
                              <a:solidFill>
                                <a:srgbClr val="00B050"/>
                              </a:solidFill>
                              <a:latin typeface="Cambria Math" panose="02040503050406030204" pitchFamily="18" charset="0"/>
                            </a:rPr>
                          </m:ctrlPr>
                        </m:sSubSupPr>
                        <m:e>
                          <m:r>
                            <a:rPr lang="en-US" altLang="ja-JP" sz="1400" i="1">
                              <a:solidFill>
                                <a:srgbClr val="00B050"/>
                              </a:solidFill>
                              <a:latin typeface="Cambria Math" panose="02040503050406030204" pitchFamily="18" charset="0"/>
                            </a:rPr>
                            <m:t>𝑥</m:t>
                          </m:r>
                        </m:e>
                        <m:sub>
                          <m:r>
                            <a:rPr lang="en-US" altLang="ja-JP" sz="1400" i="1">
                              <a:solidFill>
                                <a:srgbClr val="00B050"/>
                              </a:solidFill>
                              <a:latin typeface="Cambria Math" panose="02040503050406030204" pitchFamily="18" charset="0"/>
                            </a:rPr>
                            <m:t>𝑡</m:t>
                          </m:r>
                        </m:sub>
                        <m:sup>
                          <m:d>
                            <m:dPr>
                              <m:begChr m:val="["/>
                              <m:endChr m:val="]"/>
                              <m:ctrlPr>
                                <a:rPr lang="en-US" altLang="ja-JP" sz="1400" i="1">
                                  <a:solidFill>
                                    <a:srgbClr val="00B050"/>
                                  </a:solidFill>
                                  <a:latin typeface="Cambria Math" panose="02040503050406030204" pitchFamily="18" charset="0"/>
                                </a:rPr>
                              </m:ctrlPr>
                            </m:dPr>
                            <m:e>
                              <m:r>
                                <a:rPr lang="en-US" altLang="ja-JP" sz="1400" b="0" i="1" smtClean="0">
                                  <a:solidFill>
                                    <a:srgbClr val="00B050"/>
                                  </a:solidFill>
                                  <a:latin typeface="Cambria Math" panose="02040503050406030204" pitchFamily="18" charset="0"/>
                                </a:rPr>
                                <m:t>1</m:t>
                              </m:r>
                            </m:e>
                          </m:d>
                        </m:sup>
                      </m:sSubSup>
                    </m:oMath>
                  </m:oMathPara>
                </a14:m>
                <a:endParaRPr kumimoji="1" lang="ja-JP" altLang="en-US" sz="1400" dirty="0">
                  <a:solidFill>
                    <a:srgbClr val="00B050"/>
                  </a:solidFill>
                </a:endParaRPr>
              </a:p>
            </p:txBody>
          </p:sp>
        </mc:Choice>
        <mc:Fallback xmlns="">
          <p:sp>
            <p:nvSpPr>
              <p:cNvPr id="247" name="テキスト ボックス 246"/>
              <p:cNvSpPr txBox="1">
                <a:spLocks noRot="1" noChangeAspect="1" noMove="1" noResize="1" noEditPoints="1" noAdjustHandles="1" noChangeArrowheads="1" noChangeShapeType="1" noTextEdit="1"/>
              </p:cNvSpPr>
              <p:nvPr/>
            </p:nvSpPr>
            <p:spPr>
              <a:xfrm>
                <a:off x="4826233" y="4690534"/>
                <a:ext cx="320664" cy="267124"/>
              </a:xfrm>
              <a:prstGeom prst="rect">
                <a:avLst/>
              </a:prstGeom>
              <a:blipFill rotWithShape="0">
                <a:blip r:embed="rId16"/>
                <a:stretch>
                  <a:fillRect l="-9615" b="-15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8" name="テキスト ボックス 247"/>
              <p:cNvSpPr txBox="1"/>
              <p:nvPr/>
            </p:nvSpPr>
            <p:spPr>
              <a:xfrm>
                <a:off x="7216269" y="4690534"/>
                <a:ext cx="347788" cy="267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400" i="1" smtClean="0">
                              <a:solidFill>
                                <a:srgbClr val="00B050"/>
                              </a:solidFill>
                              <a:latin typeface="Cambria Math" panose="02040503050406030204" pitchFamily="18" charset="0"/>
                            </a:rPr>
                          </m:ctrlPr>
                        </m:sSubSupPr>
                        <m:e>
                          <m:r>
                            <a:rPr lang="en-US" altLang="ja-JP" sz="1400" i="1">
                              <a:solidFill>
                                <a:srgbClr val="00B050"/>
                              </a:solidFill>
                              <a:latin typeface="Cambria Math" panose="02040503050406030204" pitchFamily="18" charset="0"/>
                            </a:rPr>
                            <m:t>𝑥</m:t>
                          </m:r>
                        </m:e>
                        <m:sub>
                          <m:r>
                            <a:rPr lang="en-US" altLang="ja-JP" sz="1400" i="1">
                              <a:solidFill>
                                <a:srgbClr val="00B050"/>
                              </a:solidFill>
                              <a:latin typeface="Cambria Math" panose="02040503050406030204" pitchFamily="18" charset="0"/>
                            </a:rPr>
                            <m:t>𝑡</m:t>
                          </m:r>
                        </m:sub>
                        <m:sup>
                          <m:d>
                            <m:dPr>
                              <m:begChr m:val="["/>
                              <m:endChr m:val="]"/>
                              <m:ctrlPr>
                                <a:rPr lang="en-US" altLang="ja-JP" sz="1400" i="1">
                                  <a:solidFill>
                                    <a:srgbClr val="00B050"/>
                                  </a:solidFill>
                                  <a:latin typeface="Cambria Math" panose="02040503050406030204" pitchFamily="18" charset="0"/>
                                </a:rPr>
                              </m:ctrlPr>
                            </m:dPr>
                            <m:e>
                              <m:r>
                                <a:rPr lang="en-US" altLang="ja-JP" sz="1400" b="0" i="1" smtClean="0">
                                  <a:solidFill>
                                    <a:srgbClr val="00B050"/>
                                  </a:solidFill>
                                  <a:latin typeface="Cambria Math" panose="02040503050406030204" pitchFamily="18" charset="0"/>
                                </a:rPr>
                                <m:t>𝑁</m:t>
                              </m:r>
                            </m:e>
                          </m:d>
                        </m:sup>
                      </m:sSubSup>
                    </m:oMath>
                  </m:oMathPara>
                </a14:m>
                <a:endParaRPr kumimoji="1" lang="ja-JP" altLang="en-US" sz="1400" dirty="0">
                  <a:solidFill>
                    <a:srgbClr val="00B050"/>
                  </a:solidFill>
                </a:endParaRPr>
              </a:p>
            </p:txBody>
          </p:sp>
        </mc:Choice>
        <mc:Fallback xmlns="">
          <p:sp>
            <p:nvSpPr>
              <p:cNvPr id="248" name="テキスト ボックス 247"/>
              <p:cNvSpPr txBox="1">
                <a:spLocks noRot="1" noChangeAspect="1" noMove="1" noResize="1" noEditPoints="1" noAdjustHandles="1" noChangeArrowheads="1" noChangeShapeType="1" noTextEdit="1"/>
              </p:cNvSpPr>
              <p:nvPr/>
            </p:nvSpPr>
            <p:spPr>
              <a:xfrm>
                <a:off x="7216269" y="4690534"/>
                <a:ext cx="347788" cy="267124"/>
              </a:xfrm>
              <a:prstGeom prst="rect">
                <a:avLst/>
              </a:prstGeom>
              <a:blipFill rotWithShape="0">
                <a:blip r:embed="rId17"/>
                <a:stretch>
                  <a:fillRect l="-7018" b="-15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9" name="正方形/長方形 248"/>
              <p:cNvSpPr/>
              <p:nvPr/>
            </p:nvSpPr>
            <p:spPr>
              <a:xfrm>
                <a:off x="6621107" y="4536645"/>
                <a:ext cx="37561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1400" i="1" smtClean="0">
                              <a:solidFill>
                                <a:srgbClr val="FF0000"/>
                              </a:solidFill>
                              <a:latin typeface="Cambria Math" panose="02040503050406030204" pitchFamily="18" charset="0"/>
                              <a:ea typeface="Cambria Math" panose="02040503050406030204" pitchFamily="18" charset="0"/>
                            </a:rPr>
                          </m:ctrlPr>
                        </m:sSubPr>
                        <m:e>
                          <m:r>
                            <a:rPr lang="en-US" altLang="ja-JP" sz="1400" b="0" i="1" smtClean="0">
                              <a:solidFill>
                                <a:srgbClr val="FF0000"/>
                              </a:solidFill>
                              <a:latin typeface="Cambria Math" panose="02040503050406030204" pitchFamily="18" charset="0"/>
                              <a:ea typeface="Cambria Math" panose="02040503050406030204" pitchFamily="18" charset="0"/>
                            </a:rPr>
                            <m:t>𝑧</m:t>
                          </m:r>
                        </m:e>
                        <m:sub>
                          <m:r>
                            <a:rPr lang="en-US" altLang="ja-JP" sz="1400" i="1">
                              <a:solidFill>
                                <a:srgbClr val="FF0000"/>
                              </a:solidFill>
                              <a:latin typeface="Cambria Math" panose="02040503050406030204" pitchFamily="18" charset="0"/>
                              <a:ea typeface="Cambria Math" panose="02040503050406030204" pitchFamily="18" charset="0"/>
                            </a:rPr>
                            <m:t>𝑡</m:t>
                          </m:r>
                        </m:sub>
                      </m:sSub>
                    </m:oMath>
                  </m:oMathPara>
                </a14:m>
                <a:endParaRPr lang="ja-JP" altLang="en-US" sz="1400" dirty="0">
                  <a:solidFill>
                    <a:srgbClr val="FF0000"/>
                  </a:solidFill>
                </a:endParaRPr>
              </a:p>
            </p:txBody>
          </p:sp>
        </mc:Choice>
        <mc:Fallback xmlns="">
          <p:sp>
            <p:nvSpPr>
              <p:cNvPr id="249" name="正方形/長方形 248"/>
              <p:cNvSpPr>
                <a:spLocks noRot="1" noChangeAspect="1" noMove="1" noResize="1" noEditPoints="1" noAdjustHandles="1" noChangeArrowheads="1" noChangeShapeType="1" noTextEdit="1"/>
              </p:cNvSpPr>
              <p:nvPr/>
            </p:nvSpPr>
            <p:spPr>
              <a:xfrm>
                <a:off x="6621107" y="4536645"/>
                <a:ext cx="375616" cy="307777"/>
              </a:xfrm>
              <a:prstGeom prst="rect">
                <a:avLst/>
              </a:prstGeom>
              <a:blipFill rotWithShape="0">
                <a:blip r:embed="rId13"/>
                <a:stretch>
                  <a:fillRect/>
                </a:stretch>
              </a:blipFill>
            </p:spPr>
            <p:txBody>
              <a:bodyPr/>
              <a:lstStyle/>
              <a:p>
                <a:r>
                  <a:rPr lang="ja-JP" altLang="en-US">
                    <a:noFill/>
                  </a:rPr>
                  <a:t> </a:t>
                </a:r>
              </a:p>
            </p:txBody>
          </p:sp>
        </mc:Fallback>
      </mc:AlternateContent>
      <p:sp>
        <p:nvSpPr>
          <p:cNvPr id="250" name="円/楕円 249"/>
          <p:cNvSpPr/>
          <p:nvPr/>
        </p:nvSpPr>
        <p:spPr>
          <a:xfrm>
            <a:off x="6095727" y="45067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1" name="円/楕円 250"/>
          <p:cNvSpPr/>
          <p:nvPr/>
        </p:nvSpPr>
        <p:spPr>
          <a:xfrm>
            <a:off x="6210027" y="45067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 name="円/楕円 251"/>
          <p:cNvSpPr/>
          <p:nvPr/>
        </p:nvSpPr>
        <p:spPr>
          <a:xfrm>
            <a:off x="6337027" y="45067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 name="円/楕円 252"/>
          <p:cNvSpPr/>
          <p:nvPr/>
        </p:nvSpPr>
        <p:spPr>
          <a:xfrm>
            <a:off x="6476727" y="45067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円/楕円 253"/>
          <p:cNvSpPr/>
          <p:nvPr/>
        </p:nvSpPr>
        <p:spPr>
          <a:xfrm>
            <a:off x="6629127" y="45067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 name="円/楕円 254"/>
          <p:cNvSpPr/>
          <p:nvPr/>
        </p:nvSpPr>
        <p:spPr>
          <a:xfrm>
            <a:off x="6857727" y="45067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円/楕円 255"/>
          <p:cNvSpPr/>
          <p:nvPr/>
        </p:nvSpPr>
        <p:spPr>
          <a:xfrm>
            <a:off x="7238727" y="45067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円/楕円 256"/>
          <p:cNvSpPr/>
          <p:nvPr/>
        </p:nvSpPr>
        <p:spPr>
          <a:xfrm>
            <a:off x="6019527" y="45067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8" name="円/楕円 257"/>
          <p:cNvSpPr/>
          <p:nvPr/>
        </p:nvSpPr>
        <p:spPr>
          <a:xfrm>
            <a:off x="5956027" y="45067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円/楕円 258"/>
          <p:cNvSpPr/>
          <p:nvPr/>
        </p:nvSpPr>
        <p:spPr>
          <a:xfrm>
            <a:off x="5854427" y="45067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円/楕円 259"/>
          <p:cNvSpPr/>
          <p:nvPr/>
        </p:nvSpPr>
        <p:spPr>
          <a:xfrm>
            <a:off x="5702027" y="45067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円/楕円 260"/>
          <p:cNvSpPr/>
          <p:nvPr/>
        </p:nvSpPr>
        <p:spPr>
          <a:xfrm>
            <a:off x="5498827" y="45067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円/楕円 261"/>
          <p:cNvSpPr/>
          <p:nvPr/>
        </p:nvSpPr>
        <p:spPr>
          <a:xfrm>
            <a:off x="5308327" y="45067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円/楕円 262"/>
          <p:cNvSpPr/>
          <p:nvPr/>
        </p:nvSpPr>
        <p:spPr>
          <a:xfrm>
            <a:off x="4927327" y="45067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4" name="テキスト ボックス 263"/>
              <p:cNvSpPr txBox="1"/>
              <p:nvPr/>
            </p:nvSpPr>
            <p:spPr>
              <a:xfrm>
                <a:off x="4853747" y="4260908"/>
                <a:ext cx="302199" cy="209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100" i="1">
                              <a:solidFill>
                                <a:srgbClr val="FF0000"/>
                              </a:solidFill>
                              <a:latin typeface="Cambria Math" panose="02040503050406030204" pitchFamily="18" charset="0"/>
                            </a:rPr>
                          </m:ctrlPr>
                        </m:sSubSupPr>
                        <m:e>
                          <m:r>
                            <a:rPr lang="ja-JP" altLang="en-US" sz="1400" i="1">
                              <a:solidFill>
                                <a:srgbClr val="FF0000"/>
                              </a:solidFill>
                              <a:latin typeface="Cambria Math" panose="02040503050406030204" pitchFamily="18" charset="0"/>
                            </a:rPr>
                            <m:t>𝜔</m:t>
                          </m:r>
                        </m:e>
                        <m:sub>
                          <m:r>
                            <a:rPr lang="en-US" altLang="ja-JP" sz="1100" i="1">
                              <a:solidFill>
                                <a:srgbClr val="FF0000"/>
                              </a:solidFill>
                              <a:latin typeface="Cambria Math" panose="02040503050406030204" pitchFamily="18" charset="0"/>
                            </a:rPr>
                            <m:t>𝑡</m:t>
                          </m:r>
                        </m:sub>
                        <m:sup>
                          <m:d>
                            <m:dPr>
                              <m:begChr m:val="["/>
                              <m:endChr m:val="]"/>
                              <m:ctrlPr>
                                <a:rPr lang="en-US" altLang="ja-JP" sz="1100" i="1">
                                  <a:solidFill>
                                    <a:srgbClr val="FF0000"/>
                                  </a:solidFill>
                                  <a:latin typeface="Cambria Math" panose="02040503050406030204" pitchFamily="18" charset="0"/>
                                </a:rPr>
                              </m:ctrlPr>
                            </m:dPr>
                            <m:e>
                              <m:r>
                                <a:rPr lang="en-US" altLang="ja-JP" sz="1100" i="1">
                                  <a:solidFill>
                                    <a:srgbClr val="FF0000"/>
                                  </a:solidFill>
                                  <a:latin typeface="Cambria Math" panose="02040503050406030204" pitchFamily="18" charset="0"/>
                                </a:rPr>
                                <m:t>1</m:t>
                              </m:r>
                            </m:e>
                          </m:d>
                        </m:sup>
                      </m:sSubSup>
                    </m:oMath>
                  </m:oMathPara>
                </a14:m>
                <a:endParaRPr lang="ja-JP" altLang="en-US" sz="1400" dirty="0">
                  <a:solidFill>
                    <a:srgbClr val="FF0000"/>
                  </a:solidFill>
                </a:endParaRPr>
              </a:p>
            </p:txBody>
          </p:sp>
        </mc:Choice>
        <mc:Fallback xmlns="">
          <p:sp>
            <p:nvSpPr>
              <p:cNvPr id="264" name="テキスト ボックス 263"/>
              <p:cNvSpPr txBox="1">
                <a:spLocks noRot="1" noChangeAspect="1" noMove="1" noResize="1" noEditPoints="1" noAdjustHandles="1" noChangeArrowheads="1" noChangeShapeType="1" noTextEdit="1"/>
              </p:cNvSpPr>
              <p:nvPr/>
            </p:nvSpPr>
            <p:spPr>
              <a:xfrm>
                <a:off x="4853747" y="4260908"/>
                <a:ext cx="302199" cy="209866"/>
              </a:xfrm>
              <a:prstGeom prst="rect">
                <a:avLst/>
              </a:prstGeom>
              <a:blipFill rotWithShape="0">
                <a:blip r:embed="rId18"/>
                <a:stretch>
                  <a:fillRect l="-8000" b="-14706"/>
                </a:stretch>
              </a:blipFill>
            </p:spPr>
            <p:txBody>
              <a:bodyPr/>
              <a:lstStyle/>
              <a:p>
                <a:r>
                  <a:rPr lang="ja-JP" altLang="en-US">
                    <a:noFill/>
                  </a:rPr>
                  <a:t> </a:t>
                </a:r>
              </a:p>
            </p:txBody>
          </p:sp>
        </mc:Fallback>
      </mc:AlternateContent>
      <p:cxnSp>
        <p:nvCxnSpPr>
          <p:cNvPr id="265" name="直線矢印コネクタ 264"/>
          <p:cNvCxnSpPr/>
          <p:nvPr/>
        </p:nvCxnSpPr>
        <p:spPr>
          <a:xfrm flipV="1">
            <a:off x="6471754" y="4568188"/>
            <a:ext cx="0" cy="54000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6" name="テキスト ボックス 265"/>
              <p:cNvSpPr txBox="1"/>
              <p:nvPr/>
            </p:nvSpPr>
            <p:spPr>
              <a:xfrm>
                <a:off x="5877947" y="5141829"/>
                <a:ext cx="120891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𝐸</m:t>
                      </m:r>
                      <m:d>
                        <m:dPr>
                          <m:begChr m:val="["/>
                          <m:endChr m:val="]"/>
                          <m:ctrlPr>
                            <a:rPr lang="en-US" altLang="ja-JP" b="0" i="1" smtClean="0">
                              <a:latin typeface="Cambria Math" panose="02040503050406030204" pitchFamily="18" charset="0"/>
                              <a:ea typeface="Cambria Math" panose="02040503050406030204" pitchFamily="18" charset="0"/>
                            </a:rPr>
                          </m:ctrlPr>
                        </m:dPr>
                        <m:e>
                          <m:r>
                            <a:rPr lang="en-US" altLang="ja-JP" i="1" smtClean="0">
                              <a:solidFill>
                                <a:srgbClr val="0070C0"/>
                              </a:solidFill>
                              <a:latin typeface="Cambria Math" panose="02040503050406030204" pitchFamily="18" charset="0"/>
                              <a:ea typeface="Cambria Math" panose="02040503050406030204" pitchFamily="18" charset="0"/>
                            </a:rPr>
                            <m:t>𝑝</m:t>
                          </m:r>
                          <m:d>
                            <m:dPr>
                              <m:ctrlPr>
                                <a:rPr lang="en-US" altLang="ja-JP" i="1">
                                  <a:solidFill>
                                    <a:srgbClr val="0070C0"/>
                                  </a:solidFill>
                                  <a:latin typeface="Cambria Math" panose="02040503050406030204" pitchFamily="18" charset="0"/>
                                  <a:ea typeface="Cambria Math" panose="02040503050406030204" pitchFamily="18" charset="0"/>
                                </a:rPr>
                              </m:ctrlPr>
                            </m:dPr>
                            <m:e>
                              <m:sSub>
                                <m:sSubPr>
                                  <m:ctrlPr>
                                    <a:rPr lang="en-US" altLang="ja-JP" i="1">
                                      <a:solidFill>
                                        <a:srgbClr val="0070C0"/>
                                      </a:solidFill>
                                      <a:latin typeface="Cambria Math" panose="02040503050406030204" pitchFamily="18" charset="0"/>
                                      <a:ea typeface="Cambria Math" panose="02040503050406030204" pitchFamily="18" charset="0"/>
                                    </a:rPr>
                                  </m:ctrlPr>
                                </m:sSubPr>
                                <m:e>
                                  <m:r>
                                    <a:rPr lang="en-US" altLang="ja-JP" i="1">
                                      <a:solidFill>
                                        <a:srgbClr val="0070C0"/>
                                      </a:solidFill>
                                      <a:latin typeface="Cambria Math" panose="02040503050406030204" pitchFamily="18" charset="0"/>
                                      <a:ea typeface="Cambria Math" panose="02040503050406030204" pitchFamily="18" charset="0"/>
                                    </a:rPr>
                                    <m:t>𝑥</m:t>
                                  </m:r>
                                </m:e>
                                <m:sub>
                                  <m:r>
                                    <a:rPr lang="en-US" altLang="ja-JP" i="1">
                                      <a:solidFill>
                                        <a:srgbClr val="0070C0"/>
                                      </a:solidFill>
                                      <a:latin typeface="Cambria Math" panose="02040503050406030204" pitchFamily="18" charset="0"/>
                                      <a:ea typeface="Cambria Math" panose="02040503050406030204" pitchFamily="18" charset="0"/>
                                    </a:rPr>
                                    <m:t>𝑡</m:t>
                                  </m:r>
                                </m:sub>
                              </m:sSub>
                            </m:e>
                            <m:e>
                              <m:sSub>
                                <m:sSubPr>
                                  <m:ctrlPr>
                                    <a:rPr lang="en-US" altLang="ja-JP" i="1">
                                      <a:solidFill>
                                        <a:srgbClr val="0070C0"/>
                                      </a:solidFill>
                                      <a:latin typeface="Cambria Math" panose="02040503050406030204" pitchFamily="18" charset="0"/>
                                      <a:ea typeface="Cambria Math" panose="02040503050406030204" pitchFamily="18" charset="0"/>
                                    </a:rPr>
                                  </m:ctrlPr>
                                </m:sSubPr>
                                <m:e>
                                  <m:r>
                                    <a:rPr lang="en-US" altLang="ja-JP" i="1">
                                      <a:solidFill>
                                        <a:srgbClr val="0070C0"/>
                                      </a:solidFill>
                                      <a:latin typeface="Cambria Math" panose="02040503050406030204" pitchFamily="18" charset="0"/>
                                      <a:ea typeface="Cambria Math" panose="02040503050406030204" pitchFamily="18" charset="0"/>
                                    </a:rPr>
                                    <m:t>𝑧</m:t>
                                  </m:r>
                                </m:e>
                                <m:sub>
                                  <m:r>
                                    <a:rPr lang="en-US" altLang="ja-JP" i="1">
                                      <a:solidFill>
                                        <a:srgbClr val="0070C0"/>
                                      </a:solidFill>
                                      <a:latin typeface="Cambria Math" panose="02040503050406030204" pitchFamily="18" charset="0"/>
                                      <a:ea typeface="Cambria Math" panose="02040503050406030204" pitchFamily="18" charset="0"/>
                                    </a:rPr>
                                    <m:t>𝑡</m:t>
                                  </m:r>
                                </m:sub>
                              </m:sSub>
                            </m:e>
                          </m:d>
                        </m:e>
                      </m:d>
                    </m:oMath>
                  </m:oMathPara>
                </a14:m>
                <a:endParaRPr kumimoji="1" lang="en-US" altLang="ja-JP" dirty="0" smtClean="0"/>
              </a:p>
            </p:txBody>
          </p:sp>
        </mc:Choice>
        <mc:Fallback xmlns="">
          <p:sp>
            <p:nvSpPr>
              <p:cNvPr id="266" name="テキスト ボックス 265"/>
              <p:cNvSpPr txBox="1">
                <a:spLocks noRot="1" noChangeAspect="1" noMove="1" noResize="1" noEditPoints="1" noAdjustHandles="1" noChangeArrowheads="1" noChangeShapeType="1" noTextEdit="1"/>
              </p:cNvSpPr>
              <p:nvPr/>
            </p:nvSpPr>
            <p:spPr>
              <a:xfrm>
                <a:off x="5877947" y="5141829"/>
                <a:ext cx="1208919" cy="276999"/>
              </a:xfrm>
              <a:prstGeom prst="rect">
                <a:avLst/>
              </a:prstGeom>
              <a:blipFill rotWithShape="0">
                <a:blip r:embed="rId19"/>
                <a:stretch>
                  <a:fillRect l="-2010" b="-23913"/>
                </a:stretch>
              </a:blipFill>
            </p:spPr>
            <p:txBody>
              <a:bodyPr/>
              <a:lstStyle/>
              <a:p>
                <a:r>
                  <a:rPr lang="ja-JP" altLang="en-US">
                    <a:noFill/>
                  </a:rPr>
                  <a:t> </a:t>
                </a:r>
              </a:p>
            </p:txBody>
          </p:sp>
        </mc:Fallback>
      </mc:AlternateContent>
      <p:cxnSp>
        <p:nvCxnSpPr>
          <p:cNvPr id="267" name="直線コネクタ 266"/>
          <p:cNvCxnSpPr/>
          <p:nvPr/>
        </p:nvCxnSpPr>
        <p:spPr>
          <a:xfrm>
            <a:off x="6826763" y="3201434"/>
            <a:ext cx="0" cy="133200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68" name="グラフ 267"/>
          <p:cNvGraphicFramePr/>
          <p:nvPr>
            <p:extLst>
              <p:ext uri="{D42A27DB-BD31-4B8C-83A1-F6EECF244321}">
                <p14:modId xmlns:p14="http://schemas.microsoft.com/office/powerpoint/2010/main" val="1577808224"/>
              </p:ext>
            </p:extLst>
          </p:nvPr>
        </p:nvGraphicFramePr>
        <p:xfrm>
          <a:off x="5124543" y="5740811"/>
          <a:ext cx="3494094" cy="1553495"/>
        </p:xfrm>
        <a:graphic>
          <a:graphicData uri="http://schemas.openxmlformats.org/drawingml/2006/chart">
            <c:chart xmlns:c="http://schemas.openxmlformats.org/drawingml/2006/chart" xmlns:r="http://schemas.openxmlformats.org/officeDocument/2006/relationships" r:id="rId20"/>
          </a:graphicData>
        </a:graphic>
      </p:graphicFrame>
      <p:graphicFrame>
        <p:nvGraphicFramePr>
          <p:cNvPr id="269" name="グラフ 268"/>
          <p:cNvGraphicFramePr/>
          <p:nvPr>
            <p:extLst>
              <p:ext uri="{D42A27DB-BD31-4B8C-83A1-F6EECF244321}">
                <p14:modId xmlns:p14="http://schemas.microsoft.com/office/powerpoint/2010/main" val="2747793752"/>
              </p:ext>
            </p:extLst>
          </p:nvPr>
        </p:nvGraphicFramePr>
        <p:xfrm>
          <a:off x="5068380" y="5738245"/>
          <a:ext cx="3494094" cy="1553495"/>
        </p:xfrm>
        <a:graphic>
          <a:graphicData uri="http://schemas.openxmlformats.org/drawingml/2006/chart">
            <c:chart xmlns:c="http://schemas.openxmlformats.org/drawingml/2006/chart" xmlns:r="http://schemas.openxmlformats.org/officeDocument/2006/relationships" r:id="rId21"/>
          </a:graphicData>
        </a:graphic>
      </p:graphicFrame>
      <p:sp>
        <p:nvSpPr>
          <p:cNvPr id="270" name="テキスト ボックス 269"/>
          <p:cNvSpPr txBox="1"/>
          <p:nvPr/>
        </p:nvSpPr>
        <p:spPr>
          <a:xfrm>
            <a:off x="8958749" y="6858957"/>
            <a:ext cx="619125" cy="307777"/>
          </a:xfrm>
          <a:prstGeom prst="rect">
            <a:avLst/>
          </a:prstGeom>
          <a:noFill/>
        </p:spPr>
        <p:txBody>
          <a:bodyPr wrap="square" rtlCol="0">
            <a:spAutoFit/>
          </a:bodyPr>
          <a:lstStyle/>
          <a:p>
            <a:r>
              <a:rPr kumimoji="1" lang="ja-JP" altLang="en-US" sz="1400" b="1" dirty="0" smtClean="0"/>
              <a:t>状態</a:t>
            </a:r>
            <a:endParaRPr kumimoji="1" lang="ja-JP" altLang="en-US" sz="1400" b="1" dirty="0"/>
          </a:p>
        </p:txBody>
      </p:sp>
      <p:graphicFrame>
        <p:nvGraphicFramePr>
          <p:cNvPr id="271" name="グラフ 270"/>
          <p:cNvGraphicFramePr/>
          <p:nvPr>
            <p:extLst>
              <p:ext uri="{D42A27DB-BD31-4B8C-83A1-F6EECF244321}">
                <p14:modId xmlns:p14="http://schemas.microsoft.com/office/powerpoint/2010/main" val="3580955549"/>
              </p:ext>
            </p:extLst>
          </p:nvPr>
        </p:nvGraphicFramePr>
        <p:xfrm>
          <a:off x="5562778" y="5398788"/>
          <a:ext cx="3125574" cy="1916189"/>
        </p:xfrm>
        <a:graphic>
          <a:graphicData uri="http://schemas.openxmlformats.org/drawingml/2006/chart">
            <c:chart xmlns:c="http://schemas.openxmlformats.org/drawingml/2006/chart" xmlns:r="http://schemas.openxmlformats.org/officeDocument/2006/relationships" r:id="rId22"/>
          </a:graphicData>
        </a:graphic>
      </p:graphicFrame>
      <p:cxnSp>
        <p:nvCxnSpPr>
          <p:cNvPr id="272" name="直線矢印コネクタ 271"/>
          <p:cNvCxnSpPr/>
          <p:nvPr/>
        </p:nvCxnSpPr>
        <p:spPr>
          <a:xfrm>
            <a:off x="5028097" y="7192353"/>
            <a:ext cx="450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3" name="テキスト ボックス 272"/>
              <p:cNvSpPr txBox="1"/>
              <p:nvPr/>
            </p:nvSpPr>
            <p:spPr>
              <a:xfrm>
                <a:off x="5128933" y="7329775"/>
                <a:ext cx="320664" cy="267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400" i="1" smtClean="0">
                              <a:solidFill>
                                <a:srgbClr val="00B050"/>
                              </a:solidFill>
                              <a:latin typeface="Cambria Math" panose="02040503050406030204" pitchFamily="18" charset="0"/>
                            </a:rPr>
                          </m:ctrlPr>
                        </m:sSubSupPr>
                        <m:e>
                          <m:r>
                            <a:rPr lang="en-US" altLang="ja-JP" sz="1400" i="1">
                              <a:solidFill>
                                <a:srgbClr val="00B050"/>
                              </a:solidFill>
                              <a:latin typeface="Cambria Math" panose="02040503050406030204" pitchFamily="18" charset="0"/>
                            </a:rPr>
                            <m:t>𝑥</m:t>
                          </m:r>
                        </m:e>
                        <m:sub>
                          <m:r>
                            <a:rPr lang="en-US" altLang="ja-JP" sz="1400" i="1">
                              <a:solidFill>
                                <a:srgbClr val="00B050"/>
                              </a:solidFill>
                              <a:latin typeface="Cambria Math" panose="02040503050406030204" pitchFamily="18" charset="0"/>
                            </a:rPr>
                            <m:t>𝑡</m:t>
                          </m:r>
                        </m:sub>
                        <m:sup>
                          <m:d>
                            <m:dPr>
                              <m:begChr m:val="["/>
                              <m:endChr m:val="]"/>
                              <m:ctrlPr>
                                <a:rPr lang="en-US" altLang="ja-JP" sz="1400" i="1">
                                  <a:solidFill>
                                    <a:srgbClr val="00B050"/>
                                  </a:solidFill>
                                  <a:latin typeface="Cambria Math" panose="02040503050406030204" pitchFamily="18" charset="0"/>
                                </a:rPr>
                              </m:ctrlPr>
                            </m:dPr>
                            <m:e>
                              <m:r>
                                <a:rPr lang="en-US" altLang="ja-JP" sz="1400" b="0" i="1" smtClean="0">
                                  <a:solidFill>
                                    <a:srgbClr val="00B050"/>
                                  </a:solidFill>
                                  <a:latin typeface="Cambria Math" panose="02040503050406030204" pitchFamily="18" charset="0"/>
                                </a:rPr>
                                <m:t>1</m:t>
                              </m:r>
                            </m:e>
                          </m:d>
                        </m:sup>
                      </m:sSubSup>
                    </m:oMath>
                  </m:oMathPara>
                </a14:m>
                <a:endParaRPr kumimoji="1" lang="ja-JP" altLang="en-US" sz="1400" dirty="0">
                  <a:solidFill>
                    <a:srgbClr val="00B050"/>
                  </a:solidFill>
                </a:endParaRPr>
              </a:p>
            </p:txBody>
          </p:sp>
        </mc:Choice>
        <mc:Fallback xmlns="">
          <p:sp>
            <p:nvSpPr>
              <p:cNvPr id="273" name="テキスト ボックス 272"/>
              <p:cNvSpPr txBox="1">
                <a:spLocks noRot="1" noChangeAspect="1" noMove="1" noResize="1" noEditPoints="1" noAdjustHandles="1" noChangeArrowheads="1" noChangeShapeType="1" noTextEdit="1"/>
              </p:cNvSpPr>
              <p:nvPr/>
            </p:nvSpPr>
            <p:spPr>
              <a:xfrm>
                <a:off x="5128933" y="7329775"/>
                <a:ext cx="320664" cy="267124"/>
              </a:xfrm>
              <a:prstGeom prst="rect">
                <a:avLst/>
              </a:prstGeom>
              <a:blipFill rotWithShape="0">
                <a:blip r:embed="rId23"/>
                <a:stretch>
                  <a:fillRect l="-7547" b="-15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4" name="テキスト ボックス 273"/>
              <p:cNvSpPr txBox="1"/>
              <p:nvPr/>
            </p:nvSpPr>
            <p:spPr>
              <a:xfrm>
                <a:off x="7518969" y="7329775"/>
                <a:ext cx="347788" cy="267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400" i="1" smtClean="0">
                              <a:solidFill>
                                <a:srgbClr val="00B050"/>
                              </a:solidFill>
                              <a:latin typeface="Cambria Math" panose="02040503050406030204" pitchFamily="18" charset="0"/>
                            </a:rPr>
                          </m:ctrlPr>
                        </m:sSubSupPr>
                        <m:e>
                          <m:r>
                            <a:rPr lang="en-US" altLang="ja-JP" sz="1400" i="1">
                              <a:solidFill>
                                <a:srgbClr val="00B050"/>
                              </a:solidFill>
                              <a:latin typeface="Cambria Math" panose="02040503050406030204" pitchFamily="18" charset="0"/>
                            </a:rPr>
                            <m:t>𝑥</m:t>
                          </m:r>
                        </m:e>
                        <m:sub>
                          <m:r>
                            <a:rPr lang="en-US" altLang="ja-JP" sz="1400" i="1">
                              <a:solidFill>
                                <a:srgbClr val="00B050"/>
                              </a:solidFill>
                              <a:latin typeface="Cambria Math" panose="02040503050406030204" pitchFamily="18" charset="0"/>
                            </a:rPr>
                            <m:t>𝑡</m:t>
                          </m:r>
                        </m:sub>
                        <m:sup>
                          <m:d>
                            <m:dPr>
                              <m:begChr m:val="["/>
                              <m:endChr m:val="]"/>
                              <m:ctrlPr>
                                <a:rPr lang="en-US" altLang="ja-JP" sz="1400" i="1">
                                  <a:solidFill>
                                    <a:srgbClr val="00B050"/>
                                  </a:solidFill>
                                  <a:latin typeface="Cambria Math" panose="02040503050406030204" pitchFamily="18" charset="0"/>
                                </a:rPr>
                              </m:ctrlPr>
                            </m:dPr>
                            <m:e>
                              <m:r>
                                <a:rPr lang="en-US" altLang="ja-JP" sz="1400" b="0" i="1" smtClean="0">
                                  <a:solidFill>
                                    <a:srgbClr val="00B050"/>
                                  </a:solidFill>
                                  <a:latin typeface="Cambria Math" panose="02040503050406030204" pitchFamily="18" charset="0"/>
                                </a:rPr>
                                <m:t>𝑁</m:t>
                              </m:r>
                            </m:e>
                          </m:d>
                        </m:sup>
                      </m:sSubSup>
                    </m:oMath>
                  </m:oMathPara>
                </a14:m>
                <a:endParaRPr kumimoji="1" lang="ja-JP" altLang="en-US" sz="1400" dirty="0">
                  <a:solidFill>
                    <a:srgbClr val="00B050"/>
                  </a:solidFill>
                </a:endParaRPr>
              </a:p>
            </p:txBody>
          </p:sp>
        </mc:Choice>
        <mc:Fallback xmlns="">
          <p:sp>
            <p:nvSpPr>
              <p:cNvPr id="274" name="テキスト ボックス 273"/>
              <p:cNvSpPr txBox="1">
                <a:spLocks noRot="1" noChangeAspect="1" noMove="1" noResize="1" noEditPoints="1" noAdjustHandles="1" noChangeArrowheads="1" noChangeShapeType="1" noTextEdit="1"/>
              </p:cNvSpPr>
              <p:nvPr/>
            </p:nvSpPr>
            <p:spPr>
              <a:xfrm>
                <a:off x="7518969" y="7329775"/>
                <a:ext cx="347788" cy="267124"/>
              </a:xfrm>
              <a:prstGeom prst="rect">
                <a:avLst/>
              </a:prstGeom>
              <a:blipFill rotWithShape="0">
                <a:blip r:embed="rId24"/>
                <a:stretch>
                  <a:fillRect l="-5263" b="-15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5" name="正方形/長方形 274"/>
              <p:cNvSpPr/>
              <p:nvPr/>
            </p:nvSpPr>
            <p:spPr>
              <a:xfrm>
                <a:off x="6911107" y="7175886"/>
                <a:ext cx="37561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1400" i="1" smtClean="0">
                              <a:solidFill>
                                <a:srgbClr val="FF0000"/>
                              </a:solidFill>
                              <a:latin typeface="Cambria Math" panose="02040503050406030204" pitchFamily="18" charset="0"/>
                              <a:ea typeface="Cambria Math" panose="02040503050406030204" pitchFamily="18" charset="0"/>
                            </a:rPr>
                          </m:ctrlPr>
                        </m:sSubPr>
                        <m:e>
                          <m:r>
                            <a:rPr lang="en-US" altLang="ja-JP" sz="1400" b="0" i="1" smtClean="0">
                              <a:solidFill>
                                <a:srgbClr val="FF0000"/>
                              </a:solidFill>
                              <a:latin typeface="Cambria Math" panose="02040503050406030204" pitchFamily="18" charset="0"/>
                              <a:ea typeface="Cambria Math" panose="02040503050406030204" pitchFamily="18" charset="0"/>
                            </a:rPr>
                            <m:t>𝑧</m:t>
                          </m:r>
                        </m:e>
                        <m:sub>
                          <m:r>
                            <a:rPr lang="en-US" altLang="ja-JP" sz="1400" i="1">
                              <a:solidFill>
                                <a:srgbClr val="FF0000"/>
                              </a:solidFill>
                              <a:latin typeface="Cambria Math" panose="02040503050406030204" pitchFamily="18" charset="0"/>
                              <a:ea typeface="Cambria Math" panose="02040503050406030204" pitchFamily="18" charset="0"/>
                            </a:rPr>
                            <m:t>𝑡</m:t>
                          </m:r>
                        </m:sub>
                      </m:sSub>
                    </m:oMath>
                  </m:oMathPara>
                </a14:m>
                <a:endParaRPr lang="ja-JP" altLang="en-US" sz="1400" dirty="0">
                  <a:solidFill>
                    <a:srgbClr val="FF0000"/>
                  </a:solidFill>
                </a:endParaRPr>
              </a:p>
            </p:txBody>
          </p:sp>
        </mc:Choice>
        <mc:Fallback xmlns="">
          <p:sp>
            <p:nvSpPr>
              <p:cNvPr id="275" name="正方形/長方形 274"/>
              <p:cNvSpPr>
                <a:spLocks noRot="1" noChangeAspect="1" noMove="1" noResize="1" noEditPoints="1" noAdjustHandles="1" noChangeArrowheads="1" noChangeShapeType="1" noTextEdit="1"/>
              </p:cNvSpPr>
              <p:nvPr/>
            </p:nvSpPr>
            <p:spPr>
              <a:xfrm>
                <a:off x="6911107" y="7175886"/>
                <a:ext cx="375616" cy="307777"/>
              </a:xfrm>
              <a:prstGeom prst="rect">
                <a:avLst/>
              </a:prstGeom>
              <a:blipFill rotWithShape="0">
                <a:blip r:embed="rId25"/>
                <a:stretch>
                  <a:fillRect/>
                </a:stretch>
              </a:blipFill>
            </p:spPr>
            <p:txBody>
              <a:bodyPr/>
              <a:lstStyle/>
              <a:p>
                <a:r>
                  <a:rPr lang="ja-JP" altLang="en-US">
                    <a:noFill/>
                  </a:rPr>
                  <a:t> </a:t>
                </a:r>
              </a:p>
            </p:txBody>
          </p:sp>
        </mc:Fallback>
      </mc:AlternateContent>
      <p:sp>
        <p:nvSpPr>
          <p:cNvPr id="276" name="円/楕円 275"/>
          <p:cNvSpPr/>
          <p:nvPr/>
        </p:nvSpPr>
        <p:spPr>
          <a:xfrm>
            <a:off x="6398427" y="7145973"/>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7" name="円/楕円 276"/>
          <p:cNvSpPr/>
          <p:nvPr/>
        </p:nvSpPr>
        <p:spPr>
          <a:xfrm>
            <a:off x="6512727" y="7145973"/>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8" name="円/楕円 277"/>
          <p:cNvSpPr/>
          <p:nvPr/>
        </p:nvSpPr>
        <p:spPr>
          <a:xfrm>
            <a:off x="6639727" y="7145973"/>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9" name="円/楕円 278"/>
          <p:cNvSpPr/>
          <p:nvPr/>
        </p:nvSpPr>
        <p:spPr>
          <a:xfrm>
            <a:off x="6779427" y="7145973"/>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円/楕円 279"/>
          <p:cNvSpPr/>
          <p:nvPr/>
        </p:nvSpPr>
        <p:spPr>
          <a:xfrm>
            <a:off x="6931827" y="7145973"/>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 name="円/楕円 280"/>
          <p:cNvSpPr/>
          <p:nvPr/>
        </p:nvSpPr>
        <p:spPr>
          <a:xfrm>
            <a:off x="7160427" y="7145973"/>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円/楕円 281"/>
          <p:cNvSpPr/>
          <p:nvPr/>
        </p:nvSpPr>
        <p:spPr>
          <a:xfrm>
            <a:off x="7541427" y="7145973"/>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 name="円/楕円 282"/>
          <p:cNvSpPr/>
          <p:nvPr/>
        </p:nvSpPr>
        <p:spPr>
          <a:xfrm>
            <a:off x="6322227" y="7145973"/>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 name="円/楕円 283"/>
          <p:cNvSpPr/>
          <p:nvPr/>
        </p:nvSpPr>
        <p:spPr>
          <a:xfrm>
            <a:off x="6258727" y="7145973"/>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円/楕円 284"/>
          <p:cNvSpPr/>
          <p:nvPr/>
        </p:nvSpPr>
        <p:spPr>
          <a:xfrm>
            <a:off x="6157127" y="7145973"/>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6" name="円/楕円 285"/>
          <p:cNvSpPr/>
          <p:nvPr/>
        </p:nvSpPr>
        <p:spPr>
          <a:xfrm>
            <a:off x="6004727" y="7145973"/>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7" name="円/楕円 286"/>
          <p:cNvSpPr/>
          <p:nvPr/>
        </p:nvSpPr>
        <p:spPr>
          <a:xfrm>
            <a:off x="5801527" y="7145973"/>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 name="円/楕円 287"/>
          <p:cNvSpPr/>
          <p:nvPr/>
        </p:nvSpPr>
        <p:spPr>
          <a:xfrm>
            <a:off x="5611027" y="7145973"/>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円/楕円 288"/>
          <p:cNvSpPr/>
          <p:nvPr/>
        </p:nvSpPr>
        <p:spPr>
          <a:xfrm>
            <a:off x="5230027" y="7145973"/>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0" name="直線矢印コネクタ 289"/>
          <p:cNvCxnSpPr/>
          <p:nvPr/>
        </p:nvCxnSpPr>
        <p:spPr>
          <a:xfrm flipV="1">
            <a:off x="6774454" y="7207429"/>
            <a:ext cx="0" cy="54000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1" name="テキスト ボックス 290"/>
              <p:cNvSpPr txBox="1"/>
              <p:nvPr/>
            </p:nvSpPr>
            <p:spPr>
              <a:xfrm>
                <a:off x="6180647" y="7781070"/>
                <a:ext cx="120891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𝐸</m:t>
                      </m:r>
                      <m:d>
                        <m:dPr>
                          <m:begChr m:val="["/>
                          <m:endChr m:val="]"/>
                          <m:ctrlPr>
                            <a:rPr lang="en-US" altLang="ja-JP" b="0" i="1" smtClean="0">
                              <a:latin typeface="Cambria Math" panose="02040503050406030204" pitchFamily="18" charset="0"/>
                              <a:ea typeface="Cambria Math" panose="02040503050406030204" pitchFamily="18" charset="0"/>
                            </a:rPr>
                          </m:ctrlPr>
                        </m:dPr>
                        <m:e>
                          <m:r>
                            <a:rPr lang="en-US" altLang="ja-JP" i="1" smtClean="0">
                              <a:solidFill>
                                <a:srgbClr val="0070C0"/>
                              </a:solidFill>
                              <a:latin typeface="Cambria Math" panose="02040503050406030204" pitchFamily="18" charset="0"/>
                              <a:ea typeface="Cambria Math" panose="02040503050406030204" pitchFamily="18" charset="0"/>
                            </a:rPr>
                            <m:t>𝑝</m:t>
                          </m:r>
                          <m:d>
                            <m:dPr>
                              <m:ctrlPr>
                                <a:rPr lang="en-US" altLang="ja-JP" i="1">
                                  <a:solidFill>
                                    <a:srgbClr val="0070C0"/>
                                  </a:solidFill>
                                  <a:latin typeface="Cambria Math" panose="02040503050406030204" pitchFamily="18" charset="0"/>
                                  <a:ea typeface="Cambria Math" panose="02040503050406030204" pitchFamily="18" charset="0"/>
                                </a:rPr>
                              </m:ctrlPr>
                            </m:dPr>
                            <m:e>
                              <m:sSub>
                                <m:sSubPr>
                                  <m:ctrlPr>
                                    <a:rPr lang="en-US" altLang="ja-JP" i="1">
                                      <a:solidFill>
                                        <a:srgbClr val="0070C0"/>
                                      </a:solidFill>
                                      <a:latin typeface="Cambria Math" panose="02040503050406030204" pitchFamily="18" charset="0"/>
                                      <a:ea typeface="Cambria Math" panose="02040503050406030204" pitchFamily="18" charset="0"/>
                                    </a:rPr>
                                  </m:ctrlPr>
                                </m:sSubPr>
                                <m:e>
                                  <m:r>
                                    <a:rPr lang="en-US" altLang="ja-JP" i="1">
                                      <a:solidFill>
                                        <a:srgbClr val="0070C0"/>
                                      </a:solidFill>
                                      <a:latin typeface="Cambria Math" panose="02040503050406030204" pitchFamily="18" charset="0"/>
                                      <a:ea typeface="Cambria Math" panose="02040503050406030204" pitchFamily="18" charset="0"/>
                                    </a:rPr>
                                    <m:t>𝑥</m:t>
                                  </m:r>
                                </m:e>
                                <m:sub>
                                  <m:r>
                                    <a:rPr lang="en-US" altLang="ja-JP" i="1">
                                      <a:solidFill>
                                        <a:srgbClr val="0070C0"/>
                                      </a:solidFill>
                                      <a:latin typeface="Cambria Math" panose="02040503050406030204" pitchFamily="18" charset="0"/>
                                      <a:ea typeface="Cambria Math" panose="02040503050406030204" pitchFamily="18" charset="0"/>
                                    </a:rPr>
                                    <m:t>𝑡</m:t>
                                  </m:r>
                                </m:sub>
                              </m:sSub>
                            </m:e>
                            <m:e>
                              <m:sSub>
                                <m:sSubPr>
                                  <m:ctrlPr>
                                    <a:rPr lang="en-US" altLang="ja-JP" i="1">
                                      <a:solidFill>
                                        <a:srgbClr val="0070C0"/>
                                      </a:solidFill>
                                      <a:latin typeface="Cambria Math" panose="02040503050406030204" pitchFamily="18" charset="0"/>
                                      <a:ea typeface="Cambria Math" panose="02040503050406030204" pitchFamily="18" charset="0"/>
                                    </a:rPr>
                                  </m:ctrlPr>
                                </m:sSubPr>
                                <m:e>
                                  <m:r>
                                    <a:rPr lang="en-US" altLang="ja-JP" i="1">
                                      <a:solidFill>
                                        <a:srgbClr val="0070C0"/>
                                      </a:solidFill>
                                      <a:latin typeface="Cambria Math" panose="02040503050406030204" pitchFamily="18" charset="0"/>
                                      <a:ea typeface="Cambria Math" panose="02040503050406030204" pitchFamily="18" charset="0"/>
                                    </a:rPr>
                                    <m:t>𝑧</m:t>
                                  </m:r>
                                </m:e>
                                <m:sub>
                                  <m:r>
                                    <a:rPr lang="en-US" altLang="ja-JP" i="1">
                                      <a:solidFill>
                                        <a:srgbClr val="0070C0"/>
                                      </a:solidFill>
                                      <a:latin typeface="Cambria Math" panose="02040503050406030204" pitchFamily="18" charset="0"/>
                                      <a:ea typeface="Cambria Math" panose="02040503050406030204" pitchFamily="18" charset="0"/>
                                    </a:rPr>
                                    <m:t>𝑡</m:t>
                                  </m:r>
                                </m:sub>
                              </m:sSub>
                            </m:e>
                          </m:d>
                        </m:e>
                      </m:d>
                    </m:oMath>
                  </m:oMathPara>
                </a14:m>
                <a:endParaRPr kumimoji="1" lang="en-US" altLang="ja-JP" dirty="0" smtClean="0"/>
              </a:p>
            </p:txBody>
          </p:sp>
        </mc:Choice>
        <mc:Fallback xmlns="">
          <p:sp>
            <p:nvSpPr>
              <p:cNvPr id="291" name="テキスト ボックス 290"/>
              <p:cNvSpPr txBox="1">
                <a:spLocks noRot="1" noChangeAspect="1" noMove="1" noResize="1" noEditPoints="1" noAdjustHandles="1" noChangeArrowheads="1" noChangeShapeType="1" noTextEdit="1"/>
              </p:cNvSpPr>
              <p:nvPr/>
            </p:nvSpPr>
            <p:spPr>
              <a:xfrm>
                <a:off x="6180647" y="7781070"/>
                <a:ext cx="1208919" cy="276999"/>
              </a:xfrm>
              <a:prstGeom prst="rect">
                <a:avLst/>
              </a:prstGeom>
              <a:blipFill rotWithShape="0">
                <a:blip r:embed="rId26"/>
                <a:stretch>
                  <a:fillRect l="-2525" b="-23913"/>
                </a:stretch>
              </a:blipFill>
            </p:spPr>
            <p:txBody>
              <a:bodyPr/>
              <a:lstStyle/>
              <a:p>
                <a:r>
                  <a:rPr lang="ja-JP" altLang="en-US">
                    <a:noFill/>
                  </a:rPr>
                  <a:t> </a:t>
                </a:r>
              </a:p>
            </p:txBody>
          </p:sp>
        </mc:Fallback>
      </mc:AlternateContent>
      <p:cxnSp>
        <p:nvCxnSpPr>
          <p:cNvPr id="292" name="直線コネクタ 291"/>
          <p:cNvCxnSpPr/>
          <p:nvPr/>
        </p:nvCxnSpPr>
        <p:spPr>
          <a:xfrm>
            <a:off x="6774454" y="5541180"/>
            <a:ext cx="0" cy="1620000"/>
          </a:xfrm>
          <a:prstGeom prst="line">
            <a:avLst/>
          </a:prstGeom>
          <a:ln>
            <a:solidFill>
              <a:srgbClr val="0070C0"/>
            </a:solidFill>
            <a:prstDash val="lgDash"/>
          </a:ln>
        </p:spPr>
        <p:style>
          <a:lnRef idx="1">
            <a:schemeClr val="accent1"/>
          </a:lnRef>
          <a:fillRef idx="0">
            <a:schemeClr val="accent1"/>
          </a:fillRef>
          <a:effectRef idx="0">
            <a:schemeClr val="accent1"/>
          </a:effectRef>
          <a:fontRef idx="minor">
            <a:schemeClr val="tx1"/>
          </a:fontRef>
        </p:style>
      </p:cxnSp>
      <p:cxnSp>
        <p:nvCxnSpPr>
          <p:cNvPr id="293" name="直線コネクタ 292"/>
          <p:cNvCxnSpPr/>
          <p:nvPr/>
        </p:nvCxnSpPr>
        <p:spPr>
          <a:xfrm>
            <a:off x="7129463" y="5840675"/>
            <a:ext cx="0" cy="133200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94" name="直線コネクタ 293"/>
          <p:cNvCxnSpPr/>
          <p:nvPr/>
        </p:nvCxnSpPr>
        <p:spPr>
          <a:xfrm>
            <a:off x="6419627" y="5852397"/>
            <a:ext cx="0" cy="133200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5" name="テキスト ボックス 294"/>
              <p:cNvSpPr txBox="1"/>
              <p:nvPr/>
            </p:nvSpPr>
            <p:spPr>
              <a:xfrm>
                <a:off x="7374665" y="7781070"/>
                <a:ext cx="120891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𝐸</m:t>
                      </m:r>
                      <m:d>
                        <m:dPr>
                          <m:begChr m:val="["/>
                          <m:endChr m:val="]"/>
                          <m:ctrlPr>
                            <a:rPr lang="en-US" altLang="ja-JP" b="0" i="1" smtClean="0">
                              <a:latin typeface="Cambria Math" panose="02040503050406030204" pitchFamily="18" charset="0"/>
                              <a:ea typeface="Cambria Math" panose="02040503050406030204" pitchFamily="18" charset="0"/>
                            </a:rPr>
                          </m:ctrlPr>
                        </m:dPr>
                        <m:e>
                          <m:r>
                            <a:rPr lang="en-US" altLang="ja-JP" i="1" smtClean="0">
                              <a:solidFill>
                                <a:srgbClr val="FF0000"/>
                              </a:solidFill>
                              <a:latin typeface="Cambria Math" panose="02040503050406030204" pitchFamily="18" charset="0"/>
                              <a:ea typeface="Cambria Math" panose="02040503050406030204" pitchFamily="18" charset="0"/>
                            </a:rPr>
                            <m:t>𝑝</m:t>
                          </m:r>
                          <m:d>
                            <m:dPr>
                              <m:ctrlPr>
                                <a:rPr lang="en-US" altLang="ja-JP" i="1">
                                  <a:solidFill>
                                    <a:srgbClr val="FF0000"/>
                                  </a:solidFill>
                                  <a:latin typeface="Cambria Math" panose="02040503050406030204" pitchFamily="18" charset="0"/>
                                  <a:ea typeface="Cambria Math" panose="02040503050406030204" pitchFamily="18" charset="0"/>
                                </a:rPr>
                              </m:ctrlPr>
                            </m:dPr>
                            <m:e>
                              <m:sSub>
                                <m:sSubPr>
                                  <m:ctrlPr>
                                    <a:rPr lang="en-US" altLang="ja-JP" i="1" smtClean="0">
                                      <a:solidFill>
                                        <a:srgbClr val="FF0000"/>
                                      </a:solidFill>
                                      <a:latin typeface="Cambria Math" panose="02040503050406030204" pitchFamily="18" charset="0"/>
                                      <a:ea typeface="Cambria Math" panose="02040503050406030204" pitchFamily="18" charset="0"/>
                                    </a:rPr>
                                  </m:ctrlPr>
                                </m:sSubPr>
                                <m:e>
                                  <m:r>
                                    <a:rPr lang="en-US" altLang="ja-JP" b="0" i="1" smtClean="0">
                                      <a:solidFill>
                                        <a:srgbClr val="FF0000"/>
                                      </a:solidFill>
                                      <a:latin typeface="Cambria Math" panose="02040503050406030204" pitchFamily="18" charset="0"/>
                                      <a:ea typeface="Cambria Math" panose="02040503050406030204" pitchFamily="18" charset="0"/>
                                    </a:rPr>
                                    <m:t>𝑧</m:t>
                                  </m:r>
                                </m:e>
                                <m:sub>
                                  <m:r>
                                    <a:rPr lang="en-US" altLang="ja-JP" i="1">
                                      <a:solidFill>
                                        <a:srgbClr val="FF0000"/>
                                      </a:solidFill>
                                      <a:latin typeface="Cambria Math" panose="02040503050406030204" pitchFamily="18" charset="0"/>
                                      <a:ea typeface="Cambria Math" panose="02040503050406030204" pitchFamily="18" charset="0"/>
                                    </a:rPr>
                                    <m:t>𝑡</m:t>
                                  </m:r>
                                </m:sub>
                              </m:sSub>
                            </m:e>
                            <m:e>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en-US" altLang="ja-JP" b="0" i="1" smtClean="0">
                                      <a:solidFill>
                                        <a:srgbClr val="FF0000"/>
                                      </a:solidFill>
                                      <a:latin typeface="Cambria Math" panose="02040503050406030204" pitchFamily="18" charset="0"/>
                                      <a:ea typeface="Cambria Math" panose="02040503050406030204" pitchFamily="18" charset="0"/>
                                    </a:rPr>
                                    <m:t>𝑥</m:t>
                                  </m:r>
                                </m:e>
                                <m:sub>
                                  <m:r>
                                    <a:rPr lang="en-US" altLang="ja-JP" i="1">
                                      <a:solidFill>
                                        <a:srgbClr val="FF0000"/>
                                      </a:solidFill>
                                      <a:latin typeface="Cambria Math" panose="02040503050406030204" pitchFamily="18" charset="0"/>
                                      <a:ea typeface="Cambria Math" panose="02040503050406030204" pitchFamily="18" charset="0"/>
                                    </a:rPr>
                                    <m:t>𝑡</m:t>
                                  </m:r>
                                </m:sub>
                              </m:sSub>
                            </m:e>
                          </m:d>
                        </m:e>
                      </m:d>
                    </m:oMath>
                  </m:oMathPara>
                </a14:m>
                <a:endParaRPr kumimoji="1" lang="en-US" altLang="ja-JP" dirty="0" smtClean="0"/>
              </a:p>
            </p:txBody>
          </p:sp>
        </mc:Choice>
        <mc:Fallback xmlns="">
          <p:sp>
            <p:nvSpPr>
              <p:cNvPr id="295" name="テキスト ボックス 294"/>
              <p:cNvSpPr txBox="1">
                <a:spLocks noRot="1" noChangeAspect="1" noMove="1" noResize="1" noEditPoints="1" noAdjustHandles="1" noChangeArrowheads="1" noChangeShapeType="1" noTextEdit="1"/>
              </p:cNvSpPr>
              <p:nvPr/>
            </p:nvSpPr>
            <p:spPr>
              <a:xfrm>
                <a:off x="7374665" y="7781070"/>
                <a:ext cx="1208919" cy="276999"/>
              </a:xfrm>
              <a:prstGeom prst="rect">
                <a:avLst/>
              </a:prstGeom>
              <a:blipFill rotWithShape="0">
                <a:blip r:embed="rId27"/>
                <a:stretch>
                  <a:fillRect l="-2525" b="-23913"/>
                </a:stretch>
              </a:blipFill>
            </p:spPr>
            <p:txBody>
              <a:bodyPr/>
              <a:lstStyle/>
              <a:p>
                <a:r>
                  <a:rPr lang="ja-JP" altLang="en-US">
                    <a:noFill/>
                  </a:rPr>
                  <a:t> </a:t>
                </a:r>
              </a:p>
            </p:txBody>
          </p:sp>
        </mc:Fallback>
      </mc:AlternateContent>
      <p:cxnSp>
        <p:nvCxnSpPr>
          <p:cNvPr id="296" name="直線矢印コネクタ 295"/>
          <p:cNvCxnSpPr/>
          <p:nvPr/>
        </p:nvCxnSpPr>
        <p:spPr>
          <a:xfrm flipH="1" flipV="1">
            <a:off x="7171027" y="7241071"/>
            <a:ext cx="440901" cy="5063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7" name="テキスト ボックス 296"/>
              <p:cNvSpPr txBox="1"/>
              <p:nvPr/>
            </p:nvSpPr>
            <p:spPr>
              <a:xfrm>
                <a:off x="11550450" y="2065688"/>
                <a:ext cx="120891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𝐸</m:t>
                      </m:r>
                      <m:d>
                        <m:dPr>
                          <m:begChr m:val="["/>
                          <m:endChr m:val="]"/>
                          <m:ctrlPr>
                            <a:rPr lang="en-US" altLang="ja-JP" b="0" i="1" smtClean="0">
                              <a:latin typeface="Cambria Math" panose="02040503050406030204" pitchFamily="18" charset="0"/>
                              <a:ea typeface="Cambria Math" panose="02040503050406030204" pitchFamily="18" charset="0"/>
                            </a:rPr>
                          </m:ctrlPr>
                        </m:dPr>
                        <m:e>
                          <m:r>
                            <a:rPr lang="en-US" altLang="ja-JP" i="1" smtClean="0">
                              <a:solidFill>
                                <a:srgbClr val="00B050"/>
                              </a:solidFill>
                              <a:latin typeface="Cambria Math" panose="02040503050406030204" pitchFamily="18" charset="0"/>
                              <a:ea typeface="Cambria Math" panose="02040503050406030204" pitchFamily="18" charset="0"/>
                            </a:rPr>
                            <m:t>𝑝</m:t>
                          </m:r>
                          <m:d>
                            <m:dPr>
                              <m:ctrlPr>
                                <a:rPr lang="en-US" altLang="ja-JP" i="1" smtClean="0">
                                  <a:solidFill>
                                    <a:srgbClr val="00B050"/>
                                  </a:solidFill>
                                  <a:latin typeface="Cambria Math" panose="02040503050406030204" pitchFamily="18" charset="0"/>
                                  <a:ea typeface="Cambria Math" panose="02040503050406030204" pitchFamily="18" charset="0"/>
                                </a:rPr>
                              </m:ctrlPr>
                            </m:dPr>
                            <m:e>
                              <m:sSub>
                                <m:sSubPr>
                                  <m:ctrlPr>
                                    <a:rPr lang="en-US" altLang="ja-JP" i="1">
                                      <a:solidFill>
                                        <a:srgbClr val="00B050"/>
                                      </a:solidFill>
                                      <a:latin typeface="Cambria Math" panose="02040503050406030204" pitchFamily="18" charset="0"/>
                                      <a:ea typeface="Cambria Math" panose="02040503050406030204" pitchFamily="18" charset="0"/>
                                    </a:rPr>
                                  </m:ctrlPr>
                                </m:sSubPr>
                                <m:e>
                                  <m:r>
                                    <a:rPr lang="en-US" altLang="ja-JP" i="1">
                                      <a:solidFill>
                                        <a:srgbClr val="00B050"/>
                                      </a:solidFill>
                                      <a:latin typeface="Cambria Math" panose="02040503050406030204" pitchFamily="18" charset="0"/>
                                      <a:ea typeface="Cambria Math" panose="02040503050406030204" pitchFamily="18" charset="0"/>
                                    </a:rPr>
                                    <m:t>𝑥</m:t>
                                  </m:r>
                                </m:e>
                                <m:sub>
                                  <m:r>
                                    <a:rPr lang="en-US" altLang="ja-JP" i="1">
                                      <a:solidFill>
                                        <a:srgbClr val="00B050"/>
                                      </a:solidFill>
                                      <a:latin typeface="Cambria Math" panose="02040503050406030204" pitchFamily="18" charset="0"/>
                                      <a:ea typeface="Cambria Math" panose="02040503050406030204" pitchFamily="18" charset="0"/>
                                    </a:rPr>
                                    <m:t>𝑡</m:t>
                                  </m:r>
                                </m:sub>
                              </m:sSub>
                            </m:e>
                          </m:d>
                        </m:e>
                      </m:d>
                    </m:oMath>
                  </m:oMathPara>
                </a14:m>
                <a:endParaRPr kumimoji="1" lang="en-US" altLang="ja-JP" dirty="0" smtClean="0"/>
              </a:p>
            </p:txBody>
          </p:sp>
        </mc:Choice>
        <mc:Fallback xmlns="">
          <p:sp>
            <p:nvSpPr>
              <p:cNvPr id="297" name="テキスト ボックス 296"/>
              <p:cNvSpPr txBox="1">
                <a:spLocks noRot="1" noChangeAspect="1" noMove="1" noResize="1" noEditPoints="1" noAdjustHandles="1" noChangeArrowheads="1" noChangeShapeType="1" noTextEdit="1"/>
              </p:cNvSpPr>
              <p:nvPr/>
            </p:nvSpPr>
            <p:spPr>
              <a:xfrm>
                <a:off x="11550450" y="2065688"/>
                <a:ext cx="1208919" cy="276999"/>
              </a:xfrm>
              <a:prstGeom prst="rect">
                <a:avLst/>
              </a:prstGeom>
              <a:blipFill rotWithShape="0">
                <a:blip r:embed="rId28"/>
                <a:stretch>
                  <a:fillRect b="-26667"/>
                </a:stretch>
              </a:blipFill>
            </p:spPr>
            <p:txBody>
              <a:bodyPr/>
              <a:lstStyle/>
              <a:p>
                <a:r>
                  <a:rPr lang="ja-JP" altLang="en-US">
                    <a:noFill/>
                  </a:rPr>
                  <a:t> </a:t>
                </a:r>
              </a:p>
            </p:txBody>
          </p:sp>
        </mc:Fallback>
      </mc:AlternateContent>
      <p:cxnSp>
        <p:nvCxnSpPr>
          <p:cNvPr id="298" name="直線矢印コネクタ 297"/>
          <p:cNvCxnSpPr/>
          <p:nvPr/>
        </p:nvCxnSpPr>
        <p:spPr>
          <a:xfrm flipV="1">
            <a:off x="5647027" y="7241070"/>
            <a:ext cx="771452" cy="51690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直線コネクタ 298"/>
          <p:cNvCxnSpPr/>
          <p:nvPr/>
        </p:nvCxnSpPr>
        <p:spPr>
          <a:xfrm>
            <a:off x="7146896" y="135128"/>
            <a:ext cx="0" cy="133200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00" name="テキスト ボックス 299"/>
          <p:cNvSpPr txBox="1"/>
          <p:nvPr/>
        </p:nvSpPr>
        <p:spPr>
          <a:xfrm>
            <a:off x="1082115" y="1282265"/>
            <a:ext cx="1025629" cy="338554"/>
          </a:xfrm>
          <a:prstGeom prst="rect">
            <a:avLst/>
          </a:prstGeom>
          <a:noFill/>
        </p:spPr>
        <p:txBody>
          <a:bodyPr wrap="square" rtlCol="0">
            <a:spAutoFit/>
          </a:bodyPr>
          <a:lstStyle/>
          <a:p>
            <a:pPr algn="ctr"/>
            <a:r>
              <a:rPr kumimoji="1" lang="ja-JP" altLang="en-US" sz="1600" b="1" dirty="0" smtClean="0">
                <a:solidFill>
                  <a:srgbClr val="0070C0"/>
                </a:solidFill>
              </a:rPr>
              <a:t>事</a:t>
            </a:r>
            <a:r>
              <a:rPr lang="ja-JP" altLang="en-US" sz="1600" b="1" dirty="0">
                <a:solidFill>
                  <a:srgbClr val="0070C0"/>
                </a:solidFill>
              </a:rPr>
              <a:t>後</a:t>
            </a:r>
            <a:r>
              <a:rPr kumimoji="1" lang="ja-JP" altLang="en-US" sz="1600" b="1" dirty="0" smtClean="0">
                <a:solidFill>
                  <a:srgbClr val="0070C0"/>
                </a:solidFill>
              </a:rPr>
              <a:t>分布</a:t>
            </a:r>
            <a:endParaRPr kumimoji="1" lang="ja-JP" altLang="en-US" sz="1600" b="1" dirty="0">
              <a:solidFill>
                <a:srgbClr val="0070C0"/>
              </a:solidFill>
            </a:endParaRPr>
          </a:p>
        </p:txBody>
      </p:sp>
      <p:sp>
        <p:nvSpPr>
          <p:cNvPr id="301" name="テキスト ボックス 300"/>
          <p:cNvSpPr txBox="1"/>
          <p:nvPr/>
        </p:nvSpPr>
        <p:spPr>
          <a:xfrm>
            <a:off x="2057896" y="1277450"/>
            <a:ext cx="1025629" cy="338554"/>
          </a:xfrm>
          <a:prstGeom prst="rect">
            <a:avLst/>
          </a:prstGeom>
          <a:noFill/>
        </p:spPr>
        <p:txBody>
          <a:bodyPr wrap="square" rtlCol="0">
            <a:spAutoFit/>
          </a:bodyPr>
          <a:lstStyle/>
          <a:p>
            <a:pPr algn="ctr"/>
            <a:r>
              <a:rPr kumimoji="1" lang="ja-JP" altLang="en-US" sz="1600" b="1" dirty="0" smtClean="0"/>
              <a:t>状態変数</a:t>
            </a:r>
            <a:endParaRPr kumimoji="1" lang="ja-JP" altLang="en-US" sz="1600" b="1" dirty="0"/>
          </a:p>
        </p:txBody>
      </p:sp>
      <p:sp>
        <p:nvSpPr>
          <p:cNvPr id="302" name="テキスト ボックス 301"/>
          <p:cNvSpPr txBox="1"/>
          <p:nvPr/>
        </p:nvSpPr>
        <p:spPr>
          <a:xfrm>
            <a:off x="1532078" y="3695173"/>
            <a:ext cx="731260" cy="338554"/>
          </a:xfrm>
          <a:prstGeom prst="rect">
            <a:avLst/>
          </a:prstGeom>
          <a:noFill/>
        </p:spPr>
        <p:txBody>
          <a:bodyPr wrap="square" rtlCol="0">
            <a:spAutoFit/>
          </a:bodyPr>
          <a:lstStyle/>
          <a:p>
            <a:pPr algn="ctr"/>
            <a:r>
              <a:rPr kumimoji="1" lang="ja-JP" altLang="en-US" sz="1600" b="1" dirty="0" smtClean="0">
                <a:solidFill>
                  <a:srgbClr val="FF0000"/>
                </a:solidFill>
              </a:rPr>
              <a:t>重み</a:t>
            </a:r>
            <a:endParaRPr kumimoji="1" lang="ja-JP" altLang="en-US" sz="1600" b="1" dirty="0">
              <a:solidFill>
                <a:srgbClr val="FF0000"/>
              </a:solidFill>
            </a:endParaRPr>
          </a:p>
        </p:txBody>
      </p:sp>
      <p:sp>
        <p:nvSpPr>
          <p:cNvPr id="303" name="テキスト ボックス 302"/>
          <p:cNvSpPr txBox="1"/>
          <p:nvPr/>
        </p:nvSpPr>
        <p:spPr>
          <a:xfrm>
            <a:off x="2134761" y="3524748"/>
            <a:ext cx="1223814" cy="584775"/>
          </a:xfrm>
          <a:prstGeom prst="rect">
            <a:avLst/>
          </a:prstGeom>
          <a:noFill/>
        </p:spPr>
        <p:txBody>
          <a:bodyPr wrap="square" rtlCol="0">
            <a:spAutoFit/>
          </a:bodyPr>
          <a:lstStyle/>
          <a:p>
            <a:pPr algn="ctr"/>
            <a:r>
              <a:rPr kumimoji="1" lang="ja-JP" altLang="en-US" sz="1600" b="1" dirty="0" smtClean="0">
                <a:solidFill>
                  <a:srgbClr val="00B050"/>
                </a:solidFill>
              </a:rPr>
              <a:t>粒子の持つ</a:t>
            </a:r>
            <a:endParaRPr kumimoji="1" lang="en-US" altLang="ja-JP" sz="1600" b="1" dirty="0" smtClean="0">
              <a:solidFill>
                <a:srgbClr val="00B050"/>
              </a:solidFill>
            </a:endParaRPr>
          </a:p>
          <a:p>
            <a:pPr algn="ctr"/>
            <a:r>
              <a:rPr kumimoji="1" lang="ja-JP" altLang="en-US" sz="1600" b="1" dirty="0" smtClean="0">
                <a:solidFill>
                  <a:srgbClr val="00B050"/>
                </a:solidFill>
              </a:rPr>
              <a:t>状態</a:t>
            </a:r>
            <a:endParaRPr kumimoji="1" lang="ja-JP" altLang="en-US" sz="1600" b="1" dirty="0">
              <a:solidFill>
                <a:srgbClr val="00B050"/>
              </a:solidFill>
            </a:endParaRPr>
          </a:p>
        </p:txBody>
      </p:sp>
      <p:sp>
        <p:nvSpPr>
          <p:cNvPr id="306" name="テキスト ボックス 305"/>
          <p:cNvSpPr txBox="1"/>
          <p:nvPr/>
        </p:nvSpPr>
        <p:spPr>
          <a:xfrm>
            <a:off x="14190627" y="1085631"/>
            <a:ext cx="619125" cy="307777"/>
          </a:xfrm>
          <a:prstGeom prst="rect">
            <a:avLst/>
          </a:prstGeom>
          <a:noFill/>
        </p:spPr>
        <p:txBody>
          <a:bodyPr wrap="square" rtlCol="0">
            <a:spAutoFit/>
          </a:bodyPr>
          <a:lstStyle/>
          <a:p>
            <a:r>
              <a:rPr kumimoji="1" lang="ja-JP" altLang="en-US" sz="1400" b="1" dirty="0" smtClean="0"/>
              <a:t>状態</a:t>
            </a:r>
            <a:endParaRPr kumimoji="1" lang="ja-JP" altLang="en-US" sz="1400" b="1" dirty="0"/>
          </a:p>
        </p:txBody>
      </p:sp>
      <p:graphicFrame>
        <p:nvGraphicFramePr>
          <p:cNvPr id="307" name="グラフ 306"/>
          <p:cNvGraphicFramePr/>
          <p:nvPr>
            <p:extLst>
              <p:ext uri="{D42A27DB-BD31-4B8C-83A1-F6EECF244321}">
                <p14:modId xmlns:p14="http://schemas.microsoft.com/office/powerpoint/2010/main" val="554566235"/>
              </p:ext>
            </p:extLst>
          </p:nvPr>
        </p:nvGraphicFramePr>
        <p:xfrm>
          <a:off x="10288653" y="-33641"/>
          <a:ext cx="3125574" cy="1562508"/>
        </p:xfrm>
        <a:graphic>
          <a:graphicData uri="http://schemas.openxmlformats.org/drawingml/2006/chart">
            <c:chart xmlns:c="http://schemas.openxmlformats.org/drawingml/2006/chart" xmlns:r="http://schemas.openxmlformats.org/officeDocument/2006/relationships" r:id="rId29"/>
          </a:graphicData>
        </a:graphic>
      </p:graphicFrame>
      <p:cxnSp>
        <p:nvCxnSpPr>
          <p:cNvPr id="326" name="直線矢印コネクタ 325"/>
          <p:cNvCxnSpPr/>
          <p:nvPr/>
        </p:nvCxnSpPr>
        <p:spPr>
          <a:xfrm flipV="1">
            <a:off x="12133944" y="1435075"/>
            <a:ext cx="0" cy="5400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35" name="グラフ 334"/>
          <p:cNvGraphicFramePr/>
          <p:nvPr>
            <p:extLst>
              <p:ext uri="{D42A27DB-BD31-4B8C-83A1-F6EECF244321}">
                <p14:modId xmlns:p14="http://schemas.microsoft.com/office/powerpoint/2010/main" val="2018107351"/>
              </p:ext>
            </p:extLst>
          </p:nvPr>
        </p:nvGraphicFramePr>
        <p:xfrm>
          <a:off x="11550450" y="-33641"/>
          <a:ext cx="3125574" cy="1562508"/>
        </p:xfrm>
        <a:graphic>
          <a:graphicData uri="http://schemas.openxmlformats.org/drawingml/2006/chart">
            <c:chart xmlns:c="http://schemas.openxmlformats.org/drawingml/2006/chart" xmlns:r="http://schemas.openxmlformats.org/officeDocument/2006/relationships" r:id="rId30"/>
          </a:graphicData>
        </a:graphic>
      </p:graphicFrame>
      <p:cxnSp>
        <p:nvCxnSpPr>
          <p:cNvPr id="308" name="直線矢印コネクタ 307"/>
          <p:cNvCxnSpPr/>
          <p:nvPr/>
        </p:nvCxnSpPr>
        <p:spPr>
          <a:xfrm>
            <a:off x="10259975" y="1419027"/>
            <a:ext cx="450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12133944" y="1068243"/>
            <a:ext cx="0" cy="36000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6" name="テキスト ボックス 335"/>
              <p:cNvSpPr txBox="1"/>
              <p:nvPr/>
            </p:nvSpPr>
            <p:spPr>
              <a:xfrm>
                <a:off x="4958318" y="7806689"/>
                <a:ext cx="120891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𝐸</m:t>
                      </m:r>
                      <m:d>
                        <m:dPr>
                          <m:begChr m:val="["/>
                          <m:endChr m:val="]"/>
                          <m:ctrlPr>
                            <a:rPr lang="en-US" altLang="ja-JP" b="0" i="1" smtClean="0">
                              <a:latin typeface="Cambria Math" panose="02040503050406030204" pitchFamily="18" charset="0"/>
                              <a:ea typeface="Cambria Math" panose="02040503050406030204" pitchFamily="18" charset="0"/>
                            </a:rPr>
                          </m:ctrlPr>
                        </m:dPr>
                        <m:e>
                          <m:r>
                            <a:rPr lang="en-US" altLang="ja-JP" i="1" smtClean="0">
                              <a:solidFill>
                                <a:srgbClr val="00B050"/>
                              </a:solidFill>
                              <a:latin typeface="Cambria Math" panose="02040503050406030204" pitchFamily="18" charset="0"/>
                              <a:ea typeface="Cambria Math" panose="02040503050406030204" pitchFamily="18" charset="0"/>
                            </a:rPr>
                            <m:t>𝑝</m:t>
                          </m:r>
                          <m:d>
                            <m:dPr>
                              <m:ctrlPr>
                                <a:rPr lang="en-US" altLang="ja-JP" i="1" smtClean="0">
                                  <a:solidFill>
                                    <a:srgbClr val="00B050"/>
                                  </a:solidFill>
                                  <a:latin typeface="Cambria Math" panose="02040503050406030204" pitchFamily="18" charset="0"/>
                                  <a:ea typeface="Cambria Math" panose="02040503050406030204" pitchFamily="18" charset="0"/>
                                </a:rPr>
                              </m:ctrlPr>
                            </m:dPr>
                            <m:e>
                              <m:sSub>
                                <m:sSubPr>
                                  <m:ctrlPr>
                                    <a:rPr lang="en-US" altLang="ja-JP" i="1">
                                      <a:solidFill>
                                        <a:srgbClr val="00B050"/>
                                      </a:solidFill>
                                      <a:latin typeface="Cambria Math" panose="02040503050406030204" pitchFamily="18" charset="0"/>
                                      <a:ea typeface="Cambria Math" panose="02040503050406030204" pitchFamily="18" charset="0"/>
                                    </a:rPr>
                                  </m:ctrlPr>
                                </m:sSubPr>
                                <m:e>
                                  <m:r>
                                    <a:rPr lang="en-US" altLang="ja-JP" i="1">
                                      <a:solidFill>
                                        <a:srgbClr val="00B050"/>
                                      </a:solidFill>
                                      <a:latin typeface="Cambria Math" panose="02040503050406030204" pitchFamily="18" charset="0"/>
                                      <a:ea typeface="Cambria Math" panose="02040503050406030204" pitchFamily="18" charset="0"/>
                                    </a:rPr>
                                    <m:t>𝑥</m:t>
                                  </m:r>
                                </m:e>
                                <m:sub>
                                  <m:r>
                                    <a:rPr lang="en-US" altLang="ja-JP" i="1">
                                      <a:solidFill>
                                        <a:srgbClr val="00B050"/>
                                      </a:solidFill>
                                      <a:latin typeface="Cambria Math" panose="02040503050406030204" pitchFamily="18" charset="0"/>
                                      <a:ea typeface="Cambria Math" panose="02040503050406030204" pitchFamily="18" charset="0"/>
                                    </a:rPr>
                                    <m:t>𝑡</m:t>
                                  </m:r>
                                </m:sub>
                              </m:sSub>
                            </m:e>
                          </m:d>
                        </m:e>
                      </m:d>
                    </m:oMath>
                  </m:oMathPara>
                </a14:m>
                <a:endParaRPr kumimoji="1" lang="en-US" altLang="ja-JP" dirty="0" smtClean="0"/>
              </a:p>
            </p:txBody>
          </p:sp>
        </mc:Choice>
        <mc:Fallback xmlns="">
          <p:sp>
            <p:nvSpPr>
              <p:cNvPr id="336" name="テキスト ボックス 335"/>
              <p:cNvSpPr txBox="1">
                <a:spLocks noRot="1" noChangeAspect="1" noMove="1" noResize="1" noEditPoints="1" noAdjustHandles="1" noChangeArrowheads="1" noChangeShapeType="1" noTextEdit="1"/>
              </p:cNvSpPr>
              <p:nvPr/>
            </p:nvSpPr>
            <p:spPr>
              <a:xfrm>
                <a:off x="4958318" y="7806689"/>
                <a:ext cx="1208919" cy="276999"/>
              </a:xfrm>
              <a:prstGeom prst="rect">
                <a:avLst/>
              </a:prstGeom>
              <a:blipFill rotWithShape="0">
                <a:blip r:embed="rId31"/>
                <a:stretch>
                  <a:fillRect b="-26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5152373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p:nvPr>
            <p:extLst>
              <p:ext uri="{D42A27DB-BD31-4B8C-83A1-F6EECF244321}">
                <p14:modId xmlns:p14="http://schemas.microsoft.com/office/powerpoint/2010/main" val="821492110"/>
              </p:ext>
            </p:extLst>
          </p:nvPr>
        </p:nvGraphicFramePr>
        <p:xfrm>
          <a:off x="6574127" y="3924896"/>
          <a:ext cx="3421883" cy="23018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グラフ 4"/>
          <p:cNvGraphicFramePr/>
          <p:nvPr>
            <p:extLst>
              <p:ext uri="{D42A27DB-BD31-4B8C-83A1-F6EECF244321}">
                <p14:modId xmlns:p14="http://schemas.microsoft.com/office/powerpoint/2010/main" val="2188241576"/>
              </p:ext>
            </p:extLst>
          </p:nvPr>
        </p:nvGraphicFramePr>
        <p:xfrm>
          <a:off x="4085243" y="498070"/>
          <a:ext cx="3494094" cy="155349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グラフ 5"/>
          <p:cNvGraphicFramePr/>
          <p:nvPr>
            <p:extLst>
              <p:ext uri="{D42A27DB-BD31-4B8C-83A1-F6EECF244321}">
                <p14:modId xmlns:p14="http://schemas.microsoft.com/office/powerpoint/2010/main" val="1411343252"/>
              </p:ext>
            </p:extLst>
          </p:nvPr>
        </p:nvGraphicFramePr>
        <p:xfrm>
          <a:off x="4029080" y="495504"/>
          <a:ext cx="3494094" cy="1553495"/>
        </p:xfrm>
        <a:graphic>
          <a:graphicData uri="http://schemas.openxmlformats.org/drawingml/2006/chart">
            <c:chart xmlns:c="http://schemas.openxmlformats.org/drawingml/2006/chart" xmlns:r="http://schemas.openxmlformats.org/officeDocument/2006/relationships" r:id="rId4"/>
          </a:graphicData>
        </a:graphic>
      </p:graphicFrame>
      <p:cxnSp>
        <p:nvCxnSpPr>
          <p:cNvPr id="7" name="直線矢印コネクタ 6"/>
          <p:cNvCxnSpPr>
            <a:stCxn id="25" idx="0"/>
          </p:cNvCxnSpPr>
          <p:nvPr/>
        </p:nvCxnSpPr>
        <p:spPr>
          <a:xfrm flipV="1">
            <a:off x="5509427" y="1401754"/>
            <a:ext cx="0" cy="5014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a:stCxn id="26" idx="0"/>
          </p:cNvCxnSpPr>
          <p:nvPr/>
        </p:nvCxnSpPr>
        <p:spPr>
          <a:xfrm flipV="1">
            <a:off x="5636427" y="1166011"/>
            <a:ext cx="0" cy="7372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a:stCxn id="27" idx="0"/>
          </p:cNvCxnSpPr>
          <p:nvPr/>
        </p:nvCxnSpPr>
        <p:spPr>
          <a:xfrm flipV="1">
            <a:off x="5776127" y="896929"/>
            <a:ext cx="0" cy="1006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stCxn id="29" idx="0"/>
          </p:cNvCxnSpPr>
          <p:nvPr/>
        </p:nvCxnSpPr>
        <p:spPr>
          <a:xfrm flipV="1">
            <a:off x="6157127" y="618669"/>
            <a:ext cx="0" cy="12845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28" idx="0"/>
          </p:cNvCxnSpPr>
          <p:nvPr/>
        </p:nvCxnSpPr>
        <p:spPr>
          <a:xfrm flipV="1">
            <a:off x="5928527" y="682617"/>
            <a:ext cx="0" cy="12206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30" idx="0"/>
          </p:cNvCxnSpPr>
          <p:nvPr/>
        </p:nvCxnSpPr>
        <p:spPr>
          <a:xfrm flipV="1">
            <a:off x="6538127" y="1213636"/>
            <a:ext cx="0" cy="6895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p:cNvSpPr txBox="1"/>
              <p:nvPr/>
            </p:nvSpPr>
            <p:spPr>
              <a:xfrm>
                <a:off x="6631235" y="1053715"/>
                <a:ext cx="323871" cy="209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100" i="1" smtClean="0">
                              <a:solidFill>
                                <a:srgbClr val="FF0000"/>
                              </a:solidFill>
                              <a:latin typeface="Cambria Math" panose="02040503050406030204" pitchFamily="18" charset="0"/>
                            </a:rPr>
                          </m:ctrlPr>
                        </m:sSubSupPr>
                        <m:e>
                          <m:r>
                            <a:rPr lang="ja-JP" altLang="en-US" sz="1400" i="1">
                              <a:solidFill>
                                <a:srgbClr val="FF0000"/>
                              </a:solidFill>
                              <a:latin typeface="Cambria Math" panose="02040503050406030204" pitchFamily="18" charset="0"/>
                            </a:rPr>
                            <m:t>𝜔</m:t>
                          </m:r>
                        </m:e>
                        <m:sub>
                          <m:r>
                            <a:rPr lang="en-US" altLang="ja-JP" sz="1100" i="1">
                              <a:solidFill>
                                <a:srgbClr val="FF0000"/>
                              </a:solidFill>
                              <a:latin typeface="Cambria Math" panose="02040503050406030204" pitchFamily="18" charset="0"/>
                            </a:rPr>
                            <m:t>𝑡</m:t>
                          </m:r>
                        </m:sub>
                        <m:sup>
                          <m:d>
                            <m:dPr>
                              <m:begChr m:val="["/>
                              <m:endChr m:val="]"/>
                              <m:ctrlPr>
                                <a:rPr lang="en-US" altLang="ja-JP" sz="1100" i="1">
                                  <a:solidFill>
                                    <a:srgbClr val="FF0000"/>
                                  </a:solidFill>
                                  <a:latin typeface="Cambria Math" panose="02040503050406030204" pitchFamily="18" charset="0"/>
                                </a:rPr>
                              </m:ctrlPr>
                            </m:dPr>
                            <m:e>
                              <m:r>
                                <a:rPr lang="en-US" altLang="ja-JP" sz="1100" b="0" i="1" smtClean="0">
                                  <a:solidFill>
                                    <a:srgbClr val="FF0000"/>
                                  </a:solidFill>
                                  <a:latin typeface="Cambria Math" panose="02040503050406030204" pitchFamily="18" charset="0"/>
                                </a:rPr>
                                <m:t>𝑁</m:t>
                              </m:r>
                            </m:e>
                          </m:d>
                        </m:sup>
                      </m:sSubSup>
                    </m:oMath>
                  </m:oMathPara>
                </a14:m>
                <a:endParaRPr lang="ja-JP" altLang="en-US" sz="1400" dirty="0">
                  <a:solidFill>
                    <a:srgbClr val="FF0000"/>
                  </a:solidFill>
                </a:endParaRPr>
              </a:p>
            </p:txBody>
          </p:sp>
        </mc:Choice>
        <mc:Fallback>
          <p:sp>
            <p:nvSpPr>
              <p:cNvPr id="13" name="テキスト ボックス 12"/>
              <p:cNvSpPr txBox="1">
                <a:spLocks noRot="1" noChangeAspect="1" noMove="1" noResize="1" noEditPoints="1" noAdjustHandles="1" noChangeArrowheads="1" noChangeShapeType="1" noTextEdit="1"/>
              </p:cNvSpPr>
              <p:nvPr/>
            </p:nvSpPr>
            <p:spPr>
              <a:xfrm>
                <a:off x="6631235" y="1053715"/>
                <a:ext cx="323871" cy="209866"/>
              </a:xfrm>
              <a:prstGeom prst="rect">
                <a:avLst/>
              </a:prstGeom>
              <a:blipFill rotWithShape="0">
                <a:blip r:embed="rId5"/>
                <a:stretch>
                  <a:fillRect l="-9434" b="-14706"/>
                </a:stretch>
              </a:blipFill>
            </p:spPr>
            <p:txBody>
              <a:bodyPr/>
              <a:lstStyle/>
              <a:p>
                <a:r>
                  <a:rPr lang="ja-JP" altLang="en-US">
                    <a:noFill/>
                  </a:rPr>
                  <a:t> </a:t>
                </a:r>
              </a:p>
            </p:txBody>
          </p:sp>
        </mc:Fallback>
      </mc:AlternateContent>
      <p:cxnSp>
        <p:nvCxnSpPr>
          <p:cNvPr id="14" name="直線コネクタ 13"/>
          <p:cNvCxnSpPr/>
          <p:nvPr/>
        </p:nvCxnSpPr>
        <p:spPr>
          <a:xfrm flipH="1">
            <a:off x="6551089" y="1260950"/>
            <a:ext cx="124664" cy="22535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7919449" y="1616216"/>
            <a:ext cx="619125" cy="307777"/>
          </a:xfrm>
          <a:prstGeom prst="rect">
            <a:avLst/>
          </a:prstGeom>
          <a:noFill/>
        </p:spPr>
        <p:txBody>
          <a:bodyPr wrap="square" rtlCol="0">
            <a:spAutoFit/>
          </a:bodyPr>
          <a:lstStyle/>
          <a:p>
            <a:r>
              <a:rPr kumimoji="1" lang="ja-JP" altLang="en-US" sz="1400" b="1" dirty="0" smtClean="0"/>
              <a:t>状態</a:t>
            </a:r>
            <a:endParaRPr kumimoji="1" lang="ja-JP" altLang="en-US" sz="1400" b="1" dirty="0"/>
          </a:p>
        </p:txBody>
      </p:sp>
      <p:cxnSp>
        <p:nvCxnSpPr>
          <p:cNvPr id="16" name="直線矢印コネクタ 15"/>
          <p:cNvCxnSpPr/>
          <p:nvPr/>
        </p:nvCxnSpPr>
        <p:spPr>
          <a:xfrm>
            <a:off x="3988797" y="1949612"/>
            <a:ext cx="450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5141347" y="1807354"/>
            <a:ext cx="0" cy="144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5247807" y="1748303"/>
            <a:ext cx="0" cy="1473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H="1" flipV="1">
            <a:off x="5312131" y="1677376"/>
            <a:ext cx="0" cy="2193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stCxn id="24" idx="0"/>
          </p:cNvCxnSpPr>
          <p:nvPr/>
        </p:nvCxnSpPr>
        <p:spPr>
          <a:xfrm flipV="1">
            <a:off x="5395127" y="1579714"/>
            <a:ext cx="0" cy="3235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テキスト ボックス 20"/>
              <p:cNvSpPr txBox="1"/>
              <p:nvPr/>
            </p:nvSpPr>
            <p:spPr>
              <a:xfrm>
                <a:off x="4089633" y="2087034"/>
                <a:ext cx="320664" cy="267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400" i="1" smtClean="0">
                              <a:solidFill>
                                <a:srgbClr val="00B050"/>
                              </a:solidFill>
                              <a:latin typeface="Cambria Math" panose="02040503050406030204" pitchFamily="18" charset="0"/>
                            </a:rPr>
                          </m:ctrlPr>
                        </m:sSubSupPr>
                        <m:e>
                          <m:r>
                            <a:rPr lang="en-US" altLang="ja-JP" sz="1400" i="1">
                              <a:solidFill>
                                <a:srgbClr val="00B050"/>
                              </a:solidFill>
                              <a:latin typeface="Cambria Math" panose="02040503050406030204" pitchFamily="18" charset="0"/>
                            </a:rPr>
                            <m:t>𝑥</m:t>
                          </m:r>
                        </m:e>
                        <m:sub>
                          <m:r>
                            <a:rPr lang="en-US" altLang="ja-JP" sz="1400" i="1">
                              <a:solidFill>
                                <a:srgbClr val="00B050"/>
                              </a:solidFill>
                              <a:latin typeface="Cambria Math" panose="02040503050406030204" pitchFamily="18" charset="0"/>
                            </a:rPr>
                            <m:t>𝑡</m:t>
                          </m:r>
                        </m:sub>
                        <m:sup>
                          <m:d>
                            <m:dPr>
                              <m:begChr m:val="["/>
                              <m:endChr m:val="]"/>
                              <m:ctrlPr>
                                <a:rPr lang="en-US" altLang="ja-JP" sz="1400" i="1">
                                  <a:solidFill>
                                    <a:srgbClr val="00B050"/>
                                  </a:solidFill>
                                  <a:latin typeface="Cambria Math" panose="02040503050406030204" pitchFamily="18" charset="0"/>
                                </a:rPr>
                              </m:ctrlPr>
                            </m:dPr>
                            <m:e>
                              <m:r>
                                <a:rPr lang="en-US" altLang="ja-JP" sz="1400" b="0" i="1" smtClean="0">
                                  <a:solidFill>
                                    <a:srgbClr val="00B050"/>
                                  </a:solidFill>
                                  <a:latin typeface="Cambria Math" panose="02040503050406030204" pitchFamily="18" charset="0"/>
                                </a:rPr>
                                <m:t>1</m:t>
                              </m:r>
                            </m:e>
                          </m:d>
                        </m:sup>
                      </m:sSubSup>
                    </m:oMath>
                  </m:oMathPara>
                </a14:m>
                <a:endParaRPr kumimoji="1" lang="ja-JP" altLang="en-US" sz="1400" dirty="0">
                  <a:solidFill>
                    <a:srgbClr val="00B050"/>
                  </a:solidFill>
                </a:endParaRPr>
              </a:p>
            </p:txBody>
          </p:sp>
        </mc:Choice>
        <mc:Fallback>
          <p:sp>
            <p:nvSpPr>
              <p:cNvPr id="21" name="テキスト ボックス 20"/>
              <p:cNvSpPr txBox="1">
                <a:spLocks noRot="1" noChangeAspect="1" noMove="1" noResize="1" noEditPoints="1" noAdjustHandles="1" noChangeArrowheads="1" noChangeShapeType="1" noTextEdit="1"/>
              </p:cNvSpPr>
              <p:nvPr/>
            </p:nvSpPr>
            <p:spPr>
              <a:xfrm>
                <a:off x="4089633" y="2087034"/>
                <a:ext cx="320664" cy="267124"/>
              </a:xfrm>
              <a:prstGeom prst="rect">
                <a:avLst/>
              </a:prstGeom>
              <a:blipFill rotWithShape="0">
                <a:blip r:embed="rId6"/>
                <a:stretch>
                  <a:fillRect l="-9615" b="-1590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2" name="テキスト ボックス 21"/>
              <p:cNvSpPr txBox="1"/>
              <p:nvPr/>
            </p:nvSpPr>
            <p:spPr>
              <a:xfrm>
                <a:off x="6479669" y="2087034"/>
                <a:ext cx="347788" cy="267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400" i="1" smtClean="0">
                              <a:solidFill>
                                <a:srgbClr val="00B050"/>
                              </a:solidFill>
                              <a:latin typeface="Cambria Math" panose="02040503050406030204" pitchFamily="18" charset="0"/>
                            </a:rPr>
                          </m:ctrlPr>
                        </m:sSubSupPr>
                        <m:e>
                          <m:r>
                            <a:rPr lang="en-US" altLang="ja-JP" sz="1400" i="1">
                              <a:solidFill>
                                <a:srgbClr val="00B050"/>
                              </a:solidFill>
                              <a:latin typeface="Cambria Math" panose="02040503050406030204" pitchFamily="18" charset="0"/>
                            </a:rPr>
                            <m:t>𝑥</m:t>
                          </m:r>
                        </m:e>
                        <m:sub>
                          <m:r>
                            <a:rPr lang="en-US" altLang="ja-JP" sz="1400" i="1">
                              <a:solidFill>
                                <a:srgbClr val="00B050"/>
                              </a:solidFill>
                              <a:latin typeface="Cambria Math" panose="02040503050406030204" pitchFamily="18" charset="0"/>
                            </a:rPr>
                            <m:t>𝑡</m:t>
                          </m:r>
                        </m:sub>
                        <m:sup>
                          <m:d>
                            <m:dPr>
                              <m:begChr m:val="["/>
                              <m:endChr m:val="]"/>
                              <m:ctrlPr>
                                <a:rPr lang="en-US" altLang="ja-JP" sz="1400" i="1">
                                  <a:solidFill>
                                    <a:srgbClr val="00B050"/>
                                  </a:solidFill>
                                  <a:latin typeface="Cambria Math" panose="02040503050406030204" pitchFamily="18" charset="0"/>
                                </a:rPr>
                              </m:ctrlPr>
                            </m:dPr>
                            <m:e>
                              <m:r>
                                <a:rPr lang="en-US" altLang="ja-JP" sz="1400" b="0" i="1" smtClean="0">
                                  <a:solidFill>
                                    <a:srgbClr val="00B050"/>
                                  </a:solidFill>
                                  <a:latin typeface="Cambria Math" panose="02040503050406030204" pitchFamily="18" charset="0"/>
                                </a:rPr>
                                <m:t>𝑁</m:t>
                              </m:r>
                            </m:e>
                          </m:d>
                        </m:sup>
                      </m:sSubSup>
                    </m:oMath>
                  </m:oMathPara>
                </a14:m>
                <a:endParaRPr kumimoji="1" lang="ja-JP" altLang="en-US" sz="1400" dirty="0">
                  <a:solidFill>
                    <a:srgbClr val="00B050"/>
                  </a:solidFill>
                </a:endParaRPr>
              </a:p>
            </p:txBody>
          </p:sp>
        </mc:Choice>
        <mc:Fallback>
          <p:sp>
            <p:nvSpPr>
              <p:cNvPr id="22" name="テキスト ボックス 21"/>
              <p:cNvSpPr txBox="1">
                <a:spLocks noRot="1" noChangeAspect="1" noMove="1" noResize="1" noEditPoints="1" noAdjustHandles="1" noChangeArrowheads="1" noChangeShapeType="1" noTextEdit="1"/>
              </p:cNvSpPr>
              <p:nvPr/>
            </p:nvSpPr>
            <p:spPr>
              <a:xfrm>
                <a:off x="6479669" y="2087034"/>
                <a:ext cx="347788" cy="267124"/>
              </a:xfrm>
              <a:prstGeom prst="rect">
                <a:avLst/>
              </a:prstGeom>
              <a:blipFill rotWithShape="0">
                <a:blip r:embed="rId7"/>
                <a:stretch>
                  <a:fillRect l="-7018" b="-1590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3" name="正方形/長方形 22"/>
              <p:cNvSpPr/>
              <p:nvPr/>
            </p:nvSpPr>
            <p:spPr>
              <a:xfrm>
                <a:off x="5770207" y="1933145"/>
                <a:ext cx="37561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1400" i="1" smtClean="0">
                              <a:solidFill>
                                <a:srgbClr val="FF0000"/>
                              </a:solidFill>
                              <a:latin typeface="Cambria Math" panose="02040503050406030204" pitchFamily="18" charset="0"/>
                              <a:ea typeface="Cambria Math" panose="02040503050406030204" pitchFamily="18" charset="0"/>
                            </a:rPr>
                          </m:ctrlPr>
                        </m:sSubPr>
                        <m:e>
                          <m:r>
                            <a:rPr lang="en-US" altLang="ja-JP" sz="1400" b="0" i="1" smtClean="0">
                              <a:solidFill>
                                <a:srgbClr val="FF0000"/>
                              </a:solidFill>
                              <a:latin typeface="Cambria Math" panose="02040503050406030204" pitchFamily="18" charset="0"/>
                              <a:ea typeface="Cambria Math" panose="02040503050406030204" pitchFamily="18" charset="0"/>
                            </a:rPr>
                            <m:t>𝑧</m:t>
                          </m:r>
                        </m:e>
                        <m:sub>
                          <m:r>
                            <a:rPr lang="en-US" altLang="ja-JP" sz="1400" i="1">
                              <a:solidFill>
                                <a:srgbClr val="FF0000"/>
                              </a:solidFill>
                              <a:latin typeface="Cambria Math" panose="02040503050406030204" pitchFamily="18" charset="0"/>
                              <a:ea typeface="Cambria Math" panose="02040503050406030204" pitchFamily="18" charset="0"/>
                            </a:rPr>
                            <m:t>𝑡</m:t>
                          </m:r>
                        </m:sub>
                      </m:sSub>
                    </m:oMath>
                  </m:oMathPara>
                </a14:m>
                <a:endParaRPr lang="ja-JP" altLang="en-US" sz="1400" dirty="0">
                  <a:solidFill>
                    <a:srgbClr val="FF0000"/>
                  </a:solidFill>
                </a:endParaRPr>
              </a:p>
            </p:txBody>
          </p:sp>
        </mc:Choice>
        <mc:Fallback>
          <p:sp>
            <p:nvSpPr>
              <p:cNvPr id="23" name="正方形/長方形 22"/>
              <p:cNvSpPr>
                <a:spLocks noRot="1" noChangeAspect="1" noMove="1" noResize="1" noEditPoints="1" noAdjustHandles="1" noChangeArrowheads="1" noChangeShapeType="1" noTextEdit="1"/>
              </p:cNvSpPr>
              <p:nvPr/>
            </p:nvSpPr>
            <p:spPr>
              <a:xfrm>
                <a:off x="5770207" y="1933145"/>
                <a:ext cx="375616" cy="307777"/>
              </a:xfrm>
              <a:prstGeom prst="rect">
                <a:avLst/>
              </a:prstGeom>
              <a:blipFill rotWithShape="0">
                <a:blip r:embed="rId8"/>
                <a:stretch>
                  <a:fillRect/>
                </a:stretch>
              </a:blipFill>
            </p:spPr>
            <p:txBody>
              <a:bodyPr/>
              <a:lstStyle/>
              <a:p>
                <a:r>
                  <a:rPr lang="ja-JP" altLang="en-US">
                    <a:noFill/>
                  </a:rPr>
                  <a:t> </a:t>
                </a:r>
              </a:p>
            </p:txBody>
          </p:sp>
        </mc:Fallback>
      </mc:AlternateContent>
      <p:sp>
        <p:nvSpPr>
          <p:cNvPr id="24" name="円/楕円 23"/>
          <p:cNvSpPr/>
          <p:nvPr/>
        </p:nvSpPr>
        <p:spPr>
          <a:xfrm>
            <a:off x="5359127" y="19032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p:nvSpPr>
        <p:spPr>
          <a:xfrm>
            <a:off x="5473427" y="19032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5600427" y="19032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5740127" y="19032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5892527" y="19032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p:nvSpPr>
        <p:spPr>
          <a:xfrm>
            <a:off x="6121127" y="19032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a:off x="6502127" y="19032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a:off x="5282927" y="19032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p:nvSpPr>
        <p:spPr>
          <a:xfrm>
            <a:off x="5219427" y="19032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5117827" y="19032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4965427" y="19032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p:nvSpPr>
        <p:spPr>
          <a:xfrm>
            <a:off x="4762227" y="19032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p:cNvSpPr/>
          <p:nvPr/>
        </p:nvSpPr>
        <p:spPr>
          <a:xfrm>
            <a:off x="4571727" y="19032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p:nvSpPr>
        <p:spPr>
          <a:xfrm>
            <a:off x="4190727" y="1903232"/>
            <a:ext cx="72000"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38" name="テキスト ボックス 37"/>
              <p:cNvSpPr txBox="1"/>
              <p:nvPr/>
            </p:nvSpPr>
            <p:spPr>
              <a:xfrm>
                <a:off x="4117147" y="1657408"/>
                <a:ext cx="302199" cy="209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1100" i="1">
                              <a:solidFill>
                                <a:srgbClr val="FF0000"/>
                              </a:solidFill>
                              <a:latin typeface="Cambria Math" panose="02040503050406030204" pitchFamily="18" charset="0"/>
                            </a:rPr>
                          </m:ctrlPr>
                        </m:sSubSupPr>
                        <m:e>
                          <m:r>
                            <a:rPr lang="ja-JP" altLang="en-US" sz="1400" i="1">
                              <a:solidFill>
                                <a:srgbClr val="FF0000"/>
                              </a:solidFill>
                              <a:latin typeface="Cambria Math" panose="02040503050406030204" pitchFamily="18" charset="0"/>
                            </a:rPr>
                            <m:t>𝜔</m:t>
                          </m:r>
                        </m:e>
                        <m:sub>
                          <m:r>
                            <a:rPr lang="en-US" altLang="ja-JP" sz="1100" i="1">
                              <a:solidFill>
                                <a:srgbClr val="FF0000"/>
                              </a:solidFill>
                              <a:latin typeface="Cambria Math" panose="02040503050406030204" pitchFamily="18" charset="0"/>
                            </a:rPr>
                            <m:t>𝑡</m:t>
                          </m:r>
                        </m:sub>
                        <m:sup>
                          <m:d>
                            <m:dPr>
                              <m:begChr m:val="["/>
                              <m:endChr m:val="]"/>
                              <m:ctrlPr>
                                <a:rPr lang="en-US" altLang="ja-JP" sz="1100" i="1">
                                  <a:solidFill>
                                    <a:srgbClr val="FF0000"/>
                                  </a:solidFill>
                                  <a:latin typeface="Cambria Math" panose="02040503050406030204" pitchFamily="18" charset="0"/>
                                </a:rPr>
                              </m:ctrlPr>
                            </m:dPr>
                            <m:e>
                              <m:r>
                                <a:rPr lang="en-US" altLang="ja-JP" sz="1100" i="1">
                                  <a:solidFill>
                                    <a:srgbClr val="FF0000"/>
                                  </a:solidFill>
                                  <a:latin typeface="Cambria Math" panose="02040503050406030204" pitchFamily="18" charset="0"/>
                                </a:rPr>
                                <m:t>1</m:t>
                              </m:r>
                            </m:e>
                          </m:d>
                        </m:sup>
                      </m:sSubSup>
                    </m:oMath>
                  </m:oMathPara>
                </a14:m>
                <a:endParaRPr lang="ja-JP" altLang="en-US" sz="1400" dirty="0">
                  <a:solidFill>
                    <a:srgbClr val="FF0000"/>
                  </a:solidFill>
                </a:endParaRPr>
              </a:p>
            </p:txBody>
          </p:sp>
        </mc:Choice>
        <mc:Fallback>
          <p:sp>
            <p:nvSpPr>
              <p:cNvPr id="38" name="テキスト ボックス 37"/>
              <p:cNvSpPr txBox="1">
                <a:spLocks noRot="1" noChangeAspect="1" noMove="1" noResize="1" noEditPoints="1" noAdjustHandles="1" noChangeArrowheads="1" noChangeShapeType="1" noTextEdit="1"/>
              </p:cNvSpPr>
              <p:nvPr/>
            </p:nvSpPr>
            <p:spPr>
              <a:xfrm>
                <a:off x="4117147" y="1657408"/>
                <a:ext cx="302199" cy="209866"/>
              </a:xfrm>
              <a:prstGeom prst="rect">
                <a:avLst/>
              </a:prstGeom>
              <a:blipFill rotWithShape="0">
                <a:blip r:embed="rId9"/>
                <a:stretch>
                  <a:fillRect l="-8000" b="-14706"/>
                </a:stretch>
              </a:blipFill>
            </p:spPr>
            <p:txBody>
              <a:bodyPr/>
              <a:lstStyle/>
              <a:p>
                <a:r>
                  <a:rPr lang="ja-JP" altLang="en-US">
                    <a:noFill/>
                  </a:rPr>
                  <a:t> </a:t>
                </a:r>
              </a:p>
            </p:txBody>
          </p:sp>
        </mc:Fallback>
      </mc:AlternateContent>
      <p:cxnSp>
        <p:nvCxnSpPr>
          <p:cNvPr id="39" name="直線矢印コネクタ 38"/>
          <p:cNvCxnSpPr/>
          <p:nvPr/>
        </p:nvCxnSpPr>
        <p:spPr>
          <a:xfrm flipH="1">
            <a:off x="6241590" y="597525"/>
            <a:ext cx="75291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7107271" y="249337"/>
            <a:ext cx="1508591" cy="738664"/>
          </a:xfrm>
          <a:prstGeom prst="rect">
            <a:avLst/>
          </a:prstGeom>
          <a:noFill/>
        </p:spPr>
        <p:txBody>
          <a:bodyPr wrap="square" lIns="0" tIns="0" rIns="0" bIns="0" rtlCol="0">
            <a:spAutoFit/>
          </a:bodyPr>
          <a:lstStyle/>
          <a:p>
            <a:pPr/>
            <a:r>
              <a:rPr kumimoji="1" lang="ja-JP" altLang="en-US" sz="1600" dirty="0" smtClean="0">
                <a:solidFill>
                  <a:srgbClr val="FF0000"/>
                </a:solidFill>
              </a:rPr>
              <a:t>最大重み</a:t>
            </a:r>
            <a:r>
              <a:rPr kumimoji="1" lang="ja-JP" altLang="en-US" sz="1600" dirty="0" smtClean="0"/>
              <a:t>を持つ</a:t>
            </a:r>
            <a:endParaRPr kumimoji="1" lang="en-US" altLang="ja-JP" sz="1600" dirty="0" smtClean="0"/>
          </a:p>
          <a:p>
            <a:pPr/>
            <a:r>
              <a:rPr kumimoji="1" lang="ja-JP" altLang="en-US" sz="1600" dirty="0" smtClean="0"/>
              <a:t>粒子の状態を</a:t>
            </a:r>
            <a:endParaRPr kumimoji="1" lang="en-US" altLang="ja-JP" sz="1600" dirty="0" smtClean="0"/>
          </a:p>
          <a:p>
            <a:pPr/>
            <a:r>
              <a:rPr lang="ja-JP" altLang="en-US" sz="1600" dirty="0">
                <a:solidFill>
                  <a:srgbClr val="0070C0"/>
                </a:solidFill>
              </a:rPr>
              <a:t>推定値</a:t>
            </a:r>
            <a:r>
              <a:rPr lang="ja-JP" altLang="en-US" sz="1600" dirty="0"/>
              <a:t>とする</a:t>
            </a:r>
            <a:endParaRPr kumimoji="1" lang="en-US" altLang="ja-JP" sz="1600" dirty="0" smtClean="0"/>
          </a:p>
        </p:txBody>
      </p:sp>
      <p:cxnSp>
        <p:nvCxnSpPr>
          <p:cNvPr id="41" name="直線コネクタ 40"/>
          <p:cNvCxnSpPr/>
          <p:nvPr/>
        </p:nvCxnSpPr>
        <p:spPr>
          <a:xfrm>
            <a:off x="6090163" y="597934"/>
            <a:ext cx="0" cy="133200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flipV="1">
            <a:off x="6157074" y="2044822"/>
            <a:ext cx="0" cy="54000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テキスト ボックス 44"/>
              <p:cNvSpPr txBox="1"/>
              <p:nvPr/>
            </p:nvSpPr>
            <p:spPr>
              <a:xfrm>
                <a:off x="5563267" y="2618463"/>
                <a:ext cx="120891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solidFill>
                                <a:srgbClr val="0070C0"/>
                              </a:solidFill>
                              <a:latin typeface="Cambria Math" panose="02040503050406030204" pitchFamily="18" charset="0"/>
                              <a:ea typeface="Cambria Math" panose="02040503050406030204" pitchFamily="18" charset="0"/>
                            </a:rPr>
                          </m:ctrlPr>
                        </m:sSubPr>
                        <m:e>
                          <m:acc>
                            <m:accPr>
                              <m:chr m:val="̂"/>
                              <m:ctrlPr>
                                <a:rPr lang="en-US" altLang="ja-JP" i="1" smtClean="0">
                                  <a:solidFill>
                                    <a:srgbClr val="0070C0"/>
                                  </a:solidFill>
                                  <a:latin typeface="Cambria Math" panose="02040503050406030204" pitchFamily="18" charset="0"/>
                                  <a:ea typeface="Cambria Math" panose="02040503050406030204" pitchFamily="18" charset="0"/>
                                </a:rPr>
                              </m:ctrlPr>
                            </m:accPr>
                            <m:e>
                              <m:r>
                                <a:rPr lang="en-US" altLang="ja-JP" i="1">
                                  <a:solidFill>
                                    <a:srgbClr val="0070C0"/>
                                  </a:solidFill>
                                  <a:latin typeface="Cambria Math" panose="02040503050406030204" pitchFamily="18" charset="0"/>
                                  <a:ea typeface="Cambria Math" panose="02040503050406030204" pitchFamily="18" charset="0"/>
                                </a:rPr>
                                <m:t>𝑥</m:t>
                              </m:r>
                            </m:e>
                          </m:acc>
                        </m:e>
                        <m:sub>
                          <m:r>
                            <a:rPr lang="en-US" altLang="ja-JP" i="1">
                              <a:solidFill>
                                <a:srgbClr val="0070C0"/>
                              </a:solidFill>
                              <a:latin typeface="Cambria Math" panose="02040503050406030204" pitchFamily="18" charset="0"/>
                              <a:ea typeface="Cambria Math" panose="02040503050406030204" pitchFamily="18" charset="0"/>
                            </a:rPr>
                            <m:t>𝑡</m:t>
                          </m:r>
                        </m:sub>
                      </m:sSub>
                    </m:oMath>
                  </m:oMathPara>
                </a14:m>
                <a:endParaRPr kumimoji="1" lang="en-US" altLang="ja-JP" dirty="0" smtClean="0"/>
              </a:p>
            </p:txBody>
          </p:sp>
        </mc:Choice>
        <mc:Fallback>
          <p:sp>
            <p:nvSpPr>
              <p:cNvPr id="45" name="テキスト ボックス 44"/>
              <p:cNvSpPr txBox="1">
                <a:spLocks noRot="1" noChangeAspect="1" noMove="1" noResize="1" noEditPoints="1" noAdjustHandles="1" noChangeArrowheads="1" noChangeShapeType="1" noTextEdit="1"/>
              </p:cNvSpPr>
              <p:nvPr/>
            </p:nvSpPr>
            <p:spPr>
              <a:xfrm>
                <a:off x="5563267" y="2618463"/>
                <a:ext cx="1208919" cy="276999"/>
              </a:xfrm>
              <a:prstGeom prst="rect">
                <a:avLst/>
              </a:prstGeom>
              <a:blipFill rotWithShape="0">
                <a:blip r:embed="rId10"/>
                <a:stretch>
                  <a:fillRect t="-26667" b="-15556"/>
                </a:stretch>
              </a:blipFill>
            </p:spPr>
            <p:txBody>
              <a:bodyPr/>
              <a:lstStyle/>
              <a:p>
                <a:r>
                  <a:rPr lang="ja-JP" altLang="en-US">
                    <a:noFill/>
                  </a:rPr>
                  <a:t> </a:t>
                </a:r>
              </a:p>
            </p:txBody>
          </p:sp>
        </mc:Fallback>
      </mc:AlternateContent>
      <p:sp>
        <p:nvSpPr>
          <p:cNvPr id="46" name="右中かっこ 45"/>
          <p:cNvSpPr/>
          <p:nvPr/>
        </p:nvSpPr>
        <p:spPr>
          <a:xfrm rot="5400000">
            <a:off x="5198759" y="1676539"/>
            <a:ext cx="116400" cy="1096625"/>
          </a:xfrm>
          <a:prstGeom prst="righ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7" name="テキスト ボックス 46"/>
          <p:cNvSpPr txBox="1"/>
          <p:nvPr/>
        </p:nvSpPr>
        <p:spPr>
          <a:xfrm>
            <a:off x="3126947" y="2377340"/>
            <a:ext cx="1859407" cy="830997"/>
          </a:xfrm>
          <a:prstGeom prst="rect">
            <a:avLst/>
          </a:prstGeom>
          <a:noFill/>
        </p:spPr>
        <p:txBody>
          <a:bodyPr wrap="square" rtlCol="0">
            <a:spAutoFit/>
          </a:bodyPr>
          <a:lstStyle/>
          <a:p>
            <a:pPr algn="ctr"/>
            <a:r>
              <a:rPr kumimoji="1" lang="ja-JP" altLang="en-US" sz="1600" b="1" dirty="0" smtClean="0">
                <a:solidFill>
                  <a:srgbClr val="00B050"/>
                </a:solidFill>
              </a:rPr>
              <a:t>せっかくばらまいた</a:t>
            </a:r>
            <a:endParaRPr kumimoji="1" lang="en-US" altLang="ja-JP" sz="1600" b="1" dirty="0" smtClean="0">
              <a:solidFill>
                <a:srgbClr val="00B050"/>
              </a:solidFill>
            </a:endParaRPr>
          </a:p>
          <a:p>
            <a:pPr algn="ctr"/>
            <a:r>
              <a:rPr lang="ja-JP" altLang="en-US" sz="1600" b="1" dirty="0" smtClean="0">
                <a:solidFill>
                  <a:srgbClr val="00B050"/>
                </a:solidFill>
              </a:rPr>
              <a:t>粒子の状態分布の</a:t>
            </a:r>
            <a:endParaRPr lang="en-US" altLang="ja-JP" sz="1600" b="1" dirty="0" smtClean="0">
              <a:solidFill>
                <a:srgbClr val="00B050"/>
              </a:solidFill>
            </a:endParaRPr>
          </a:p>
          <a:p>
            <a:pPr algn="ctr"/>
            <a:r>
              <a:rPr lang="ja-JP" altLang="en-US" sz="1600" b="1" dirty="0" smtClean="0">
                <a:solidFill>
                  <a:srgbClr val="00B050"/>
                </a:solidFill>
              </a:rPr>
              <a:t>情報は捨てられる</a:t>
            </a:r>
            <a:endParaRPr lang="en-US" altLang="ja-JP" sz="1600" b="1" dirty="0" smtClean="0">
              <a:solidFill>
                <a:srgbClr val="00B050"/>
              </a:solidFill>
            </a:endParaRPr>
          </a:p>
        </p:txBody>
      </p:sp>
      <p:sp>
        <p:nvSpPr>
          <p:cNvPr id="48" name="フリーフォーム 47"/>
          <p:cNvSpPr/>
          <p:nvPr/>
        </p:nvSpPr>
        <p:spPr>
          <a:xfrm>
            <a:off x="4965427" y="2339139"/>
            <a:ext cx="295301" cy="323850"/>
          </a:xfrm>
          <a:custGeom>
            <a:avLst/>
            <a:gdLst>
              <a:gd name="connsiteX0" fmla="*/ 466725 w 466725"/>
              <a:gd name="connsiteY0" fmla="*/ 0 h 323850"/>
              <a:gd name="connsiteX1" fmla="*/ 466725 w 466725"/>
              <a:gd name="connsiteY1" fmla="*/ 323850 h 323850"/>
              <a:gd name="connsiteX2" fmla="*/ 0 w 466725"/>
              <a:gd name="connsiteY2" fmla="*/ 323850 h 323850"/>
            </a:gdLst>
            <a:ahLst/>
            <a:cxnLst>
              <a:cxn ang="0">
                <a:pos x="connsiteX0" y="connsiteY0"/>
              </a:cxn>
              <a:cxn ang="0">
                <a:pos x="connsiteX1" y="connsiteY1"/>
              </a:cxn>
              <a:cxn ang="0">
                <a:pos x="connsiteX2" y="connsiteY2"/>
              </a:cxn>
            </a:cxnLst>
            <a:rect l="l" t="t" r="r" b="b"/>
            <a:pathLst>
              <a:path w="466725" h="323850">
                <a:moveTo>
                  <a:pt x="466725" y="0"/>
                </a:moveTo>
                <a:lnTo>
                  <a:pt x="466725" y="323850"/>
                </a:lnTo>
                <a:lnTo>
                  <a:pt x="0" y="323850"/>
                </a:lnTo>
              </a:path>
            </a:pathLst>
          </a:custGeom>
          <a:noFill/>
          <a:ln>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49" name="テキスト ボックス 48"/>
              <p:cNvSpPr txBox="1"/>
              <p:nvPr/>
            </p:nvSpPr>
            <p:spPr>
              <a:xfrm>
                <a:off x="8895917" y="1500686"/>
                <a:ext cx="3007042" cy="638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smtClean="0">
                          <a:solidFill>
                            <a:srgbClr val="0070C0"/>
                          </a:solidFill>
                          <a:latin typeface="Cambria Math" panose="02040503050406030204" pitchFamily="18" charset="0"/>
                          <a:ea typeface="Cambria Math" panose="02040503050406030204" pitchFamily="18" charset="0"/>
                        </a:rPr>
                        <m:t>𝑝</m:t>
                      </m:r>
                      <m:d>
                        <m:dPr>
                          <m:ctrlPr>
                            <a:rPr lang="en-US" altLang="ja-JP" i="1">
                              <a:solidFill>
                                <a:srgbClr val="0070C0"/>
                              </a:solidFill>
                              <a:latin typeface="Cambria Math" panose="02040503050406030204" pitchFamily="18" charset="0"/>
                              <a:ea typeface="Cambria Math" panose="02040503050406030204" pitchFamily="18" charset="0"/>
                            </a:rPr>
                          </m:ctrlPr>
                        </m:dPr>
                        <m:e>
                          <m:sSub>
                            <m:sSubPr>
                              <m:ctrlPr>
                                <a:rPr lang="en-US" altLang="ja-JP" i="1">
                                  <a:solidFill>
                                    <a:srgbClr val="0070C0"/>
                                  </a:solidFill>
                                  <a:latin typeface="Cambria Math" panose="02040503050406030204" pitchFamily="18" charset="0"/>
                                  <a:ea typeface="Cambria Math" panose="02040503050406030204" pitchFamily="18" charset="0"/>
                                </a:rPr>
                              </m:ctrlPr>
                            </m:sSubPr>
                            <m:e>
                              <m:r>
                                <a:rPr lang="en-US" altLang="ja-JP" i="1">
                                  <a:solidFill>
                                    <a:srgbClr val="0070C0"/>
                                  </a:solidFill>
                                  <a:latin typeface="Cambria Math" panose="02040503050406030204" pitchFamily="18" charset="0"/>
                                  <a:ea typeface="Cambria Math" panose="02040503050406030204" pitchFamily="18" charset="0"/>
                                </a:rPr>
                                <m:t>𝑥</m:t>
                              </m:r>
                            </m:e>
                            <m:sub>
                              <m:r>
                                <a:rPr lang="en-US" altLang="ja-JP" i="1">
                                  <a:solidFill>
                                    <a:srgbClr val="0070C0"/>
                                  </a:solidFill>
                                  <a:latin typeface="Cambria Math" panose="02040503050406030204" pitchFamily="18" charset="0"/>
                                  <a:ea typeface="Cambria Math" panose="02040503050406030204" pitchFamily="18" charset="0"/>
                                </a:rPr>
                                <m:t>𝑡</m:t>
                              </m:r>
                            </m:sub>
                          </m:sSub>
                        </m:e>
                        <m:e>
                          <m:sSub>
                            <m:sSubPr>
                              <m:ctrlPr>
                                <a:rPr lang="en-US" altLang="ja-JP" i="1">
                                  <a:solidFill>
                                    <a:srgbClr val="0070C0"/>
                                  </a:solidFill>
                                  <a:latin typeface="Cambria Math" panose="02040503050406030204" pitchFamily="18" charset="0"/>
                                  <a:ea typeface="Cambria Math" panose="02040503050406030204" pitchFamily="18" charset="0"/>
                                </a:rPr>
                              </m:ctrlPr>
                            </m:sSubPr>
                            <m:e>
                              <m:r>
                                <a:rPr lang="en-US" altLang="ja-JP" i="1">
                                  <a:solidFill>
                                    <a:srgbClr val="0070C0"/>
                                  </a:solidFill>
                                  <a:latin typeface="Cambria Math" panose="02040503050406030204" pitchFamily="18" charset="0"/>
                                  <a:ea typeface="Cambria Math" panose="02040503050406030204" pitchFamily="18" charset="0"/>
                                </a:rPr>
                                <m:t>𝑧</m:t>
                              </m:r>
                            </m:e>
                            <m:sub>
                              <m:r>
                                <a:rPr lang="en-US" altLang="ja-JP" i="1">
                                  <a:solidFill>
                                    <a:srgbClr val="0070C0"/>
                                  </a:solidFill>
                                  <a:latin typeface="Cambria Math" panose="02040503050406030204" pitchFamily="18" charset="0"/>
                                  <a:ea typeface="Cambria Math" panose="02040503050406030204" pitchFamily="18" charset="0"/>
                                </a:rPr>
                                <m:t>𝑡</m:t>
                              </m:r>
                            </m:sub>
                          </m:sSub>
                        </m:e>
                      </m:d>
                      <m:r>
                        <a:rPr lang="en-US" altLang="ja-JP" b="0" i="1" smtClean="0">
                          <a:latin typeface="Cambria Math" panose="02040503050406030204" pitchFamily="18" charset="0"/>
                          <a:ea typeface="Cambria Math" panose="02040503050406030204" pitchFamily="18" charset="0"/>
                        </a:rPr>
                        <m:t>=</m:t>
                      </m:r>
                      <m:f>
                        <m:fPr>
                          <m:ctrlPr>
                            <a:rPr lang="en-US" altLang="ja-JP" b="0" i="1" smtClean="0">
                              <a:latin typeface="Cambria Math" panose="02040503050406030204" pitchFamily="18" charset="0"/>
                              <a:ea typeface="Cambria Math" panose="02040503050406030204" pitchFamily="18" charset="0"/>
                            </a:rPr>
                          </m:ctrlPr>
                        </m:fPr>
                        <m:num>
                          <m:r>
                            <a:rPr lang="en-US" altLang="ja-JP" i="1" smtClean="0">
                              <a:solidFill>
                                <a:srgbClr val="FF0000"/>
                              </a:solidFill>
                              <a:latin typeface="Cambria Math" panose="02040503050406030204" pitchFamily="18" charset="0"/>
                              <a:ea typeface="Cambria Math" panose="02040503050406030204" pitchFamily="18" charset="0"/>
                            </a:rPr>
                            <m:t>𝑝</m:t>
                          </m:r>
                          <m:d>
                            <m:dPr>
                              <m:ctrlPr>
                                <a:rPr lang="en-US" altLang="ja-JP" i="1">
                                  <a:solidFill>
                                    <a:srgbClr val="FF0000"/>
                                  </a:solidFill>
                                  <a:latin typeface="Cambria Math" panose="02040503050406030204" pitchFamily="18" charset="0"/>
                                  <a:ea typeface="Cambria Math" panose="02040503050406030204" pitchFamily="18" charset="0"/>
                                </a:rPr>
                              </m:ctrlPr>
                            </m:dPr>
                            <m:e>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en-US" altLang="ja-JP" b="0" i="1" smtClean="0">
                                      <a:solidFill>
                                        <a:srgbClr val="FF0000"/>
                                      </a:solidFill>
                                      <a:latin typeface="Cambria Math" panose="02040503050406030204" pitchFamily="18" charset="0"/>
                                      <a:ea typeface="Cambria Math" panose="02040503050406030204" pitchFamily="18" charset="0"/>
                                    </a:rPr>
                                    <m:t>𝑧</m:t>
                                  </m:r>
                                </m:e>
                                <m:sub>
                                  <m:r>
                                    <a:rPr lang="en-US" altLang="ja-JP" i="1">
                                      <a:solidFill>
                                        <a:srgbClr val="FF0000"/>
                                      </a:solidFill>
                                      <a:latin typeface="Cambria Math" panose="02040503050406030204" pitchFamily="18" charset="0"/>
                                      <a:ea typeface="Cambria Math" panose="02040503050406030204" pitchFamily="18" charset="0"/>
                                    </a:rPr>
                                    <m:t>𝑡</m:t>
                                  </m:r>
                                </m:sub>
                              </m:sSub>
                            </m:e>
                            <m:e>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en-US" altLang="ja-JP" b="0" i="1" smtClean="0">
                                      <a:solidFill>
                                        <a:srgbClr val="FF0000"/>
                                      </a:solidFill>
                                      <a:latin typeface="Cambria Math" panose="02040503050406030204" pitchFamily="18" charset="0"/>
                                      <a:ea typeface="Cambria Math" panose="02040503050406030204" pitchFamily="18" charset="0"/>
                                    </a:rPr>
                                    <m:t>𝑥</m:t>
                                  </m:r>
                                </m:e>
                                <m:sub>
                                  <m:r>
                                    <a:rPr lang="en-US" altLang="ja-JP" i="1">
                                      <a:solidFill>
                                        <a:srgbClr val="FF0000"/>
                                      </a:solidFill>
                                      <a:latin typeface="Cambria Math" panose="02040503050406030204" pitchFamily="18" charset="0"/>
                                      <a:ea typeface="Cambria Math" panose="02040503050406030204" pitchFamily="18" charset="0"/>
                                    </a:rPr>
                                    <m:t>𝑡</m:t>
                                  </m:r>
                                </m:sub>
                              </m:sSub>
                            </m:e>
                          </m:d>
                          <m:r>
                            <a:rPr lang="en-US" altLang="ja-JP" i="1" smtClean="0">
                              <a:solidFill>
                                <a:srgbClr val="00B050"/>
                              </a:solidFill>
                              <a:latin typeface="Cambria Math" panose="02040503050406030204" pitchFamily="18" charset="0"/>
                              <a:ea typeface="Cambria Math" panose="02040503050406030204" pitchFamily="18" charset="0"/>
                            </a:rPr>
                            <m:t>𝑝</m:t>
                          </m:r>
                          <m:d>
                            <m:dPr>
                              <m:ctrlPr>
                                <a:rPr lang="en-US" altLang="ja-JP" i="1" smtClean="0">
                                  <a:solidFill>
                                    <a:srgbClr val="00B050"/>
                                  </a:solidFill>
                                  <a:latin typeface="Cambria Math" panose="02040503050406030204" pitchFamily="18" charset="0"/>
                                  <a:ea typeface="Cambria Math" panose="02040503050406030204" pitchFamily="18" charset="0"/>
                                </a:rPr>
                              </m:ctrlPr>
                            </m:dPr>
                            <m:e>
                              <m:sSub>
                                <m:sSubPr>
                                  <m:ctrlPr>
                                    <a:rPr lang="en-US" altLang="ja-JP" i="1">
                                      <a:solidFill>
                                        <a:srgbClr val="00B050"/>
                                      </a:solidFill>
                                      <a:latin typeface="Cambria Math" panose="02040503050406030204" pitchFamily="18" charset="0"/>
                                      <a:ea typeface="Cambria Math" panose="02040503050406030204" pitchFamily="18" charset="0"/>
                                    </a:rPr>
                                  </m:ctrlPr>
                                </m:sSubPr>
                                <m:e>
                                  <m:r>
                                    <a:rPr lang="en-US" altLang="ja-JP" i="1">
                                      <a:solidFill>
                                        <a:srgbClr val="00B050"/>
                                      </a:solidFill>
                                      <a:latin typeface="Cambria Math" panose="02040503050406030204" pitchFamily="18" charset="0"/>
                                      <a:ea typeface="Cambria Math" panose="02040503050406030204" pitchFamily="18" charset="0"/>
                                    </a:rPr>
                                    <m:t>𝑥</m:t>
                                  </m:r>
                                </m:e>
                                <m:sub>
                                  <m:r>
                                    <a:rPr lang="en-US" altLang="ja-JP" i="1">
                                      <a:solidFill>
                                        <a:srgbClr val="00B050"/>
                                      </a:solidFill>
                                      <a:latin typeface="Cambria Math" panose="02040503050406030204" pitchFamily="18" charset="0"/>
                                      <a:ea typeface="Cambria Math" panose="02040503050406030204" pitchFamily="18" charset="0"/>
                                    </a:rPr>
                                    <m:t>𝑡</m:t>
                                  </m:r>
                                </m:sub>
                              </m:sSub>
                            </m:e>
                          </m:d>
                        </m:num>
                        <m:den>
                          <m:nary>
                            <m:naryPr>
                              <m:limLoc m:val="undOvr"/>
                              <m:subHide m:val="on"/>
                              <m:supHide m:val="on"/>
                              <m:ctrlPr>
                                <a:rPr lang="en-US" altLang="ja-JP" b="0" i="1" smtClean="0">
                                  <a:latin typeface="Cambria Math" panose="02040503050406030204" pitchFamily="18" charset="0"/>
                                  <a:ea typeface="Cambria Math" panose="02040503050406030204" pitchFamily="18" charset="0"/>
                                </a:rPr>
                              </m:ctrlPr>
                            </m:naryPr>
                            <m:sub/>
                            <m:sup/>
                            <m:e>
                              <m:r>
                                <a:rPr lang="en-US" altLang="ja-JP" i="1">
                                  <a:latin typeface="Cambria Math" panose="02040503050406030204" pitchFamily="18" charset="0"/>
                                  <a:ea typeface="Cambria Math" panose="02040503050406030204" pitchFamily="18" charset="0"/>
                                </a:rPr>
                                <m:t>𝑝</m:t>
                              </m:r>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e>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e>
                              </m:d>
                              <m:r>
                                <a:rPr lang="en-US" altLang="ja-JP" i="1">
                                  <a:latin typeface="Cambria Math" panose="02040503050406030204" pitchFamily="18" charset="0"/>
                                  <a:ea typeface="Cambria Math" panose="02040503050406030204" pitchFamily="18" charset="0"/>
                                </a:rPr>
                                <m:t>𝑝</m:t>
                              </m:r>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e>
                              </m:d>
                              <m:r>
                                <a:rPr lang="en-US" altLang="ja-JP" b="0" i="1" smtClean="0">
                                  <a:latin typeface="Cambria Math" panose="02040503050406030204" pitchFamily="18" charset="0"/>
                                  <a:ea typeface="Cambria Math" panose="02040503050406030204" pitchFamily="18" charset="0"/>
                                </a:rPr>
                                <m:t>𝑑</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𝑡</m:t>
                                  </m:r>
                                </m:sub>
                              </m:sSub>
                            </m:e>
                          </m:nary>
                        </m:den>
                      </m:f>
                    </m:oMath>
                  </m:oMathPara>
                </a14:m>
                <a:endParaRPr lang="ja-JP" altLang="en-US" dirty="0"/>
              </a:p>
            </p:txBody>
          </p:sp>
        </mc:Choice>
        <mc:Fallback>
          <p:sp>
            <p:nvSpPr>
              <p:cNvPr id="49" name="テキスト ボックス 48"/>
              <p:cNvSpPr txBox="1">
                <a:spLocks noRot="1" noChangeAspect="1" noMove="1" noResize="1" noEditPoints="1" noAdjustHandles="1" noChangeArrowheads="1" noChangeShapeType="1" noTextEdit="1"/>
              </p:cNvSpPr>
              <p:nvPr/>
            </p:nvSpPr>
            <p:spPr>
              <a:xfrm>
                <a:off x="8895917" y="1500686"/>
                <a:ext cx="3007042" cy="638252"/>
              </a:xfrm>
              <a:prstGeom prst="rect">
                <a:avLst/>
              </a:prstGeom>
              <a:blipFill rotWithShape="0">
                <a:blip r:embed="rId11"/>
                <a:stretch>
                  <a:fillRect/>
                </a:stretch>
              </a:blipFill>
            </p:spPr>
            <p:txBody>
              <a:bodyPr/>
              <a:lstStyle/>
              <a:p>
                <a:r>
                  <a:rPr lang="ja-JP" altLang="en-US">
                    <a:noFill/>
                  </a:rPr>
                  <a:t> </a:t>
                </a:r>
              </a:p>
            </p:txBody>
          </p:sp>
        </mc:Fallback>
      </mc:AlternateContent>
      <p:sp>
        <p:nvSpPr>
          <p:cNvPr id="50" name="テキスト ボックス 49"/>
          <p:cNvSpPr txBox="1"/>
          <p:nvPr/>
        </p:nvSpPr>
        <p:spPr>
          <a:xfrm>
            <a:off x="10258205" y="1111103"/>
            <a:ext cx="657225" cy="338554"/>
          </a:xfrm>
          <a:prstGeom prst="rect">
            <a:avLst/>
          </a:prstGeom>
          <a:noFill/>
        </p:spPr>
        <p:txBody>
          <a:bodyPr wrap="square" rtlCol="0">
            <a:spAutoFit/>
          </a:bodyPr>
          <a:lstStyle/>
          <a:p>
            <a:pPr algn="ctr"/>
            <a:r>
              <a:rPr kumimoji="1" lang="ja-JP" altLang="en-US" sz="1600" b="1" dirty="0" smtClean="0">
                <a:solidFill>
                  <a:srgbClr val="FF0000"/>
                </a:solidFill>
              </a:rPr>
              <a:t>尤度</a:t>
            </a:r>
            <a:endParaRPr kumimoji="1" lang="ja-JP" altLang="en-US" sz="1600" b="1" dirty="0">
              <a:solidFill>
                <a:srgbClr val="FF0000"/>
              </a:solidFill>
            </a:endParaRPr>
          </a:p>
        </p:txBody>
      </p:sp>
      <p:sp>
        <p:nvSpPr>
          <p:cNvPr id="51" name="テキスト ボックス 50"/>
          <p:cNvSpPr txBox="1"/>
          <p:nvPr/>
        </p:nvSpPr>
        <p:spPr>
          <a:xfrm>
            <a:off x="10921779" y="1098233"/>
            <a:ext cx="1025629" cy="338554"/>
          </a:xfrm>
          <a:prstGeom prst="rect">
            <a:avLst/>
          </a:prstGeom>
          <a:noFill/>
        </p:spPr>
        <p:txBody>
          <a:bodyPr wrap="square" rtlCol="0">
            <a:spAutoFit/>
          </a:bodyPr>
          <a:lstStyle/>
          <a:p>
            <a:pPr algn="ctr"/>
            <a:r>
              <a:rPr kumimoji="1" lang="ja-JP" altLang="en-US" sz="1600" b="1" dirty="0" smtClean="0">
                <a:solidFill>
                  <a:srgbClr val="00B050"/>
                </a:solidFill>
              </a:rPr>
              <a:t>事前分布</a:t>
            </a:r>
            <a:endParaRPr kumimoji="1" lang="ja-JP" altLang="en-US" sz="1600" b="1" dirty="0">
              <a:solidFill>
                <a:srgbClr val="00B050"/>
              </a:solidFill>
            </a:endParaRPr>
          </a:p>
        </p:txBody>
      </p:sp>
      <p:sp>
        <p:nvSpPr>
          <p:cNvPr id="52" name="テキスト ボックス 51"/>
          <p:cNvSpPr txBox="1"/>
          <p:nvPr/>
        </p:nvSpPr>
        <p:spPr>
          <a:xfrm>
            <a:off x="8846624" y="1248048"/>
            <a:ext cx="1025629" cy="338554"/>
          </a:xfrm>
          <a:prstGeom prst="rect">
            <a:avLst/>
          </a:prstGeom>
          <a:noFill/>
        </p:spPr>
        <p:txBody>
          <a:bodyPr wrap="square" rtlCol="0">
            <a:spAutoFit/>
          </a:bodyPr>
          <a:lstStyle/>
          <a:p>
            <a:pPr algn="ctr"/>
            <a:r>
              <a:rPr kumimoji="1" lang="ja-JP" altLang="en-US" sz="1600" b="1" dirty="0" smtClean="0">
                <a:solidFill>
                  <a:srgbClr val="0070C0"/>
                </a:solidFill>
              </a:rPr>
              <a:t>事</a:t>
            </a:r>
            <a:r>
              <a:rPr lang="ja-JP" altLang="en-US" sz="1600" b="1" dirty="0">
                <a:solidFill>
                  <a:srgbClr val="0070C0"/>
                </a:solidFill>
              </a:rPr>
              <a:t>後</a:t>
            </a:r>
            <a:r>
              <a:rPr kumimoji="1" lang="ja-JP" altLang="en-US" sz="1600" b="1" dirty="0" smtClean="0">
                <a:solidFill>
                  <a:srgbClr val="0070C0"/>
                </a:solidFill>
              </a:rPr>
              <a:t>分布</a:t>
            </a:r>
            <a:endParaRPr kumimoji="1" lang="ja-JP" altLang="en-US" sz="1600" b="1" dirty="0">
              <a:solidFill>
                <a:srgbClr val="0070C0"/>
              </a:solidFill>
            </a:endParaRPr>
          </a:p>
        </p:txBody>
      </p:sp>
      <p:sp>
        <p:nvSpPr>
          <p:cNvPr id="53" name="テキスト ボックス 52"/>
          <p:cNvSpPr txBox="1"/>
          <p:nvPr/>
        </p:nvSpPr>
        <p:spPr>
          <a:xfrm>
            <a:off x="9671089" y="404486"/>
            <a:ext cx="1831455" cy="492443"/>
          </a:xfrm>
          <a:prstGeom prst="rect">
            <a:avLst/>
          </a:prstGeom>
          <a:noFill/>
        </p:spPr>
        <p:txBody>
          <a:bodyPr wrap="square" lIns="0" tIns="0" rIns="0" bIns="0" rtlCol="0">
            <a:spAutoFit/>
          </a:bodyPr>
          <a:lstStyle/>
          <a:p>
            <a:pPr algn="ctr"/>
            <a:r>
              <a:rPr kumimoji="1" lang="ja-JP" altLang="en-US" sz="1600" dirty="0" smtClean="0">
                <a:solidFill>
                  <a:srgbClr val="FF0000"/>
                </a:solidFill>
              </a:rPr>
              <a:t>尤度</a:t>
            </a:r>
            <a:r>
              <a:rPr kumimoji="1" lang="ja-JP" altLang="en-US" sz="1600" dirty="0" smtClean="0"/>
              <a:t>に過度の期待を</a:t>
            </a:r>
            <a:endParaRPr kumimoji="1" lang="en-US" altLang="ja-JP" sz="1600" dirty="0" smtClean="0"/>
          </a:p>
          <a:p>
            <a:pPr algn="ctr"/>
            <a:r>
              <a:rPr kumimoji="1" lang="ja-JP" altLang="en-US" sz="1600" dirty="0" smtClean="0"/>
              <a:t>持つことになる</a:t>
            </a:r>
            <a:endParaRPr kumimoji="1" lang="en-US" altLang="ja-JP" sz="1600" dirty="0" smtClean="0"/>
          </a:p>
        </p:txBody>
      </p:sp>
      <p:sp>
        <p:nvSpPr>
          <p:cNvPr id="54" name="円弧 53"/>
          <p:cNvSpPr/>
          <p:nvPr/>
        </p:nvSpPr>
        <p:spPr>
          <a:xfrm rot="11299608">
            <a:off x="9816809" y="477100"/>
            <a:ext cx="1036349" cy="720000"/>
          </a:xfrm>
          <a:prstGeom prst="arc">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5" name="四角形吹き出し 54"/>
          <p:cNvSpPr/>
          <p:nvPr/>
        </p:nvSpPr>
        <p:spPr>
          <a:xfrm>
            <a:off x="9099589" y="4114221"/>
            <a:ext cx="1143000" cy="482820"/>
          </a:xfrm>
          <a:prstGeom prst="wedgeRectCallout">
            <a:avLst>
              <a:gd name="adj1" fmla="val -37716"/>
              <a:gd name="adj2" fmla="val 7638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観測が十分</a:t>
            </a:r>
            <a:endParaRPr kumimoji="1" lang="en-US" altLang="ja-JP" sz="1400" dirty="0" smtClean="0">
              <a:solidFill>
                <a:schemeClr val="tx1"/>
              </a:solidFill>
            </a:endParaRPr>
          </a:p>
          <a:p>
            <a:pPr algn="ctr"/>
            <a:r>
              <a:rPr kumimoji="1" lang="ja-JP" altLang="en-US" sz="1400" dirty="0" smtClean="0">
                <a:solidFill>
                  <a:schemeClr val="tx1"/>
                </a:solidFill>
              </a:rPr>
              <a:t>信頼できる</a:t>
            </a:r>
            <a:endParaRPr kumimoji="1" lang="ja-JP" altLang="en-US" sz="1400" dirty="0">
              <a:solidFill>
                <a:schemeClr val="tx1"/>
              </a:solidFill>
            </a:endParaRPr>
          </a:p>
        </p:txBody>
      </p:sp>
      <mc:AlternateContent xmlns:mc="http://schemas.openxmlformats.org/markup-compatibility/2006">
        <mc:Choice xmlns:a14="http://schemas.microsoft.com/office/drawing/2010/main" Requires="a14">
          <p:sp>
            <p:nvSpPr>
              <p:cNvPr id="58" name="正方形/長方形 57"/>
              <p:cNvSpPr/>
              <p:nvPr/>
            </p:nvSpPr>
            <p:spPr>
              <a:xfrm>
                <a:off x="8846624" y="6029686"/>
                <a:ext cx="37561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1400" i="1" smtClean="0">
                              <a:solidFill>
                                <a:srgbClr val="FF0000"/>
                              </a:solidFill>
                              <a:latin typeface="Cambria Math" panose="02040503050406030204" pitchFamily="18" charset="0"/>
                              <a:ea typeface="Cambria Math" panose="02040503050406030204" pitchFamily="18" charset="0"/>
                            </a:rPr>
                          </m:ctrlPr>
                        </m:sSubPr>
                        <m:e>
                          <m:r>
                            <a:rPr lang="en-US" altLang="ja-JP" sz="1400" b="0" i="1" smtClean="0">
                              <a:solidFill>
                                <a:srgbClr val="FF0000"/>
                              </a:solidFill>
                              <a:latin typeface="Cambria Math" panose="02040503050406030204" pitchFamily="18" charset="0"/>
                              <a:ea typeface="Cambria Math" panose="02040503050406030204" pitchFamily="18" charset="0"/>
                            </a:rPr>
                            <m:t>𝑧</m:t>
                          </m:r>
                        </m:e>
                        <m:sub>
                          <m:r>
                            <a:rPr lang="en-US" altLang="ja-JP" sz="1400" i="1">
                              <a:solidFill>
                                <a:srgbClr val="FF0000"/>
                              </a:solidFill>
                              <a:latin typeface="Cambria Math" panose="02040503050406030204" pitchFamily="18" charset="0"/>
                              <a:ea typeface="Cambria Math" panose="02040503050406030204" pitchFamily="18" charset="0"/>
                            </a:rPr>
                            <m:t>𝑡</m:t>
                          </m:r>
                        </m:sub>
                      </m:sSub>
                    </m:oMath>
                  </m:oMathPara>
                </a14:m>
                <a:endParaRPr lang="ja-JP" altLang="en-US" sz="1400" dirty="0">
                  <a:solidFill>
                    <a:srgbClr val="FF0000"/>
                  </a:solidFill>
                </a:endParaRPr>
              </a:p>
            </p:txBody>
          </p:sp>
        </mc:Choice>
        <mc:Fallback>
          <p:sp>
            <p:nvSpPr>
              <p:cNvPr id="58" name="正方形/長方形 57"/>
              <p:cNvSpPr>
                <a:spLocks noRot="1" noChangeAspect="1" noMove="1" noResize="1" noEditPoints="1" noAdjustHandles="1" noChangeArrowheads="1" noChangeShapeType="1" noTextEdit="1"/>
              </p:cNvSpPr>
              <p:nvPr/>
            </p:nvSpPr>
            <p:spPr>
              <a:xfrm>
                <a:off x="8846624" y="6029686"/>
                <a:ext cx="375616" cy="307777"/>
              </a:xfrm>
              <a:prstGeom prst="rect">
                <a:avLst/>
              </a:prstGeom>
              <a:blipFill rotWithShape="0">
                <a:blip r:embed="rId12"/>
                <a:stretch>
                  <a:fillRect/>
                </a:stretch>
              </a:blipFill>
            </p:spPr>
            <p:txBody>
              <a:bodyPr/>
              <a:lstStyle/>
              <a:p>
                <a:r>
                  <a:rPr lang="ja-JP" altLang="en-US">
                    <a:noFill/>
                  </a:rPr>
                  <a:t> </a:t>
                </a:r>
              </a:p>
            </p:txBody>
          </p:sp>
        </mc:Fallback>
      </mc:AlternateContent>
      <p:cxnSp>
        <p:nvCxnSpPr>
          <p:cNvPr id="59" name="直線矢印コネクタ 58"/>
          <p:cNvCxnSpPr/>
          <p:nvPr/>
        </p:nvCxnSpPr>
        <p:spPr>
          <a:xfrm flipV="1">
            <a:off x="8885264" y="6145859"/>
            <a:ext cx="0" cy="54000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0" name="テキスト ボックス 59"/>
              <p:cNvSpPr txBox="1"/>
              <p:nvPr/>
            </p:nvSpPr>
            <p:spPr>
              <a:xfrm>
                <a:off x="8291457" y="6719500"/>
                <a:ext cx="120891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𝐸</m:t>
                      </m:r>
                      <m:d>
                        <m:dPr>
                          <m:begChr m:val="["/>
                          <m:endChr m:val="]"/>
                          <m:ctrlPr>
                            <a:rPr lang="en-US" altLang="ja-JP" b="0" i="1" smtClean="0">
                              <a:latin typeface="Cambria Math" panose="02040503050406030204" pitchFamily="18" charset="0"/>
                              <a:ea typeface="Cambria Math" panose="02040503050406030204" pitchFamily="18" charset="0"/>
                            </a:rPr>
                          </m:ctrlPr>
                        </m:dPr>
                        <m:e>
                          <m:r>
                            <a:rPr lang="en-US" altLang="ja-JP" i="1" smtClean="0">
                              <a:solidFill>
                                <a:srgbClr val="0070C0"/>
                              </a:solidFill>
                              <a:latin typeface="Cambria Math" panose="02040503050406030204" pitchFamily="18" charset="0"/>
                              <a:ea typeface="Cambria Math" panose="02040503050406030204" pitchFamily="18" charset="0"/>
                            </a:rPr>
                            <m:t>𝑝</m:t>
                          </m:r>
                          <m:d>
                            <m:dPr>
                              <m:ctrlPr>
                                <a:rPr lang="en-US" altLang="ja-JP" i="1">
                                  <a:solidFill>
                                    <a:srgbClr val="0070C0"/>
                                  </a:solidFill>
                                  <a:latin typeface="Cambria Math" panose="02040503050406030204" pitchFamily="18" charset="0"/>
                                  <a:ea typeface="Cambria Math" panose="02040503050406030204" pitchFamily="18" charset="0"/>
                                </a:rPr>
                              </m:ctrlPr>
                            </m:dPr>
                            <m:e>
                              <m:sSub>
                                <m:sSubPr>
                                  <m:ctrlPr>
                                    <a:rPr lang="en-US" altLang="ja-JP" i="1">
                                      <a:solidFill>
                                        <a:srgbClr val="0070C0"/>
                                      </a:solidFill>
                                      <a:latin typeface="Cambria Math" panose="02040503050406030204" pitchFamily="18" charset="0"/>
                                      <a:ea typeface="Cambria Math" panose="02040503050406030204" pitchFamily="18" charset="0"/>
                                    </a:rPr>
                                  </m:ctrlPr>
                                </m:sSubPr>
                                <m:e>
                                  <m:r>
                                    <a:rPr lang="en-US" altLang="ja-JP" i="1">
                                      <a:solidFill>
                                        <a:srgbClr val="0070C0"/>
                                      </a:solidFill>
                                      <a:latin typeface="Cambria Math" panose="02040503050406030204" pitchFamily="18" charset="0"/>
                                      <a:ea typeface="Cambria Math" panose="02040503050406030204" pitchFamily="18" charset="0"/>
                                    </a:rPr>
                                    <m:t>𝑥</m:t>
                                  </m:r>
                                </m:e>
                                <m:sub>
                                  <m:r>
                                    <a:rPr lang="en-US" altLang="ja-JP" i="1">
                                      <a:solidFill>
                                        <a:srgbClr val="0070C0"/>
                                      </a:solidFill>
                                      <a:latin typeface="Cambria Math" panose="02040503050406030204" pitchFamily="18" charset="0"/>
                                      <a:ea typeface="Cambria Math" panose="02040503050406030204" pitchFamily="18" charset="0"/>
                                    </a:rPr>
                                    <m:t>𝑡</m:t>
                                  </m:r>
                                </m:sub>
                              </m:sSub>
                            </m:e>
                            <m:e>
                              <m:sSub>
                                <m:sSubPr>
                                  <m:ctrlPr>
                                    <a:rPr lang="en-US" altLang="ja-JP" i="1">
                                      <a:solidFill>
                                        <a:srgbClr val="0070C0"/>
                                      </a:solidFill>
                                      <a:latin typeface="Cambria Math" panose="02040503050406030204" pitchFamily="18" charset="0"/>
                                      <a:ea typeface="Cambria Math" panose="02040503050406030204" pitchFamily="18" charset="0"/>
                                    </a:rPr>
                                  </m:ctrlPr>
                                </m:sSubPr>
                                <m:e>
                                  <m:r>
                                    <a:rPr lang="en-US" altLang="ja-JP" i="1">
                                      <a:solidFill>
                                        <a:srgbClr val="0070C0"/>
                                      </a:solidFill>
                                      <a:latin typeface="Cambria Math" panose="02040503050406030204" pitchFamily="18" charset="0"/>
                                      <a:ea typeface="Cambria Math" panose="02040503050406030204" pitchFamily="18" charset="0"/>
                                    </a:rPr>
                                    <m:t>𝑧</m:t>
                                  </m:r>
                                </m:e>
                                <m:sub>
                                  <m:r>
                                    <a:rPr lang="en-US" altLang="ja-JP" i="1">
                                      <a:solidFill>
                                        <a:srgbClr val="0070C0"/>
                                      </a:solidFill>
                                      <a:latin typeface="Cambria Math" panose="02040503050406030204" pitchFamily="18" charset="0"/>
                                      <a:ea typeface="Cambria Math" panose="02040503050406030204" pitchFamily="18" charset="0"/>
                                    </a:rPr>
                                    <m:t>𝑡</m:t>
                                  </m:r>
                                </m:sub>
                              </m:sSub>
                            </m:e>
                          </m:d>
                        </m:e>
                      </m:d>
                    </m:oMath>
                  </m:oMathPara>
                </a14:m>
                <a:endParaRPr kumimoji="1" lang="en-US" altLang="ja-JP" dirty="0" smtClean="0"/>
              </a:p>
            </p:txBody>
          </p:sp>
        </mc:Choice>
        <mc:Fallback>
          <p:sp>
            <p:nvSpPr>
              <p:cNvPr id="60" name="テキスト ボックス 59"/>
              <p:cNvSpPr txBox="1">
                <a:spLocks noRot="1" noChangeAspect="1" noMove="1" noResize="1" noEditPoints="1" noAdjustHandles="1" noChangeArrowheads="1" noChangeShapeType="1" noTextEdit="1"/>
              </p:cNvSpPr>
              <p:nvPr/>
            </p:nvSpPr>
            <p:spPr>
              <a:xfrm>
                <a:off x="8291457" y="6719500"/>
                <a:ext cx="1208919" cy="276999"/>
              </a:xfrm>
              <a:prstGeom prst="rect">
                <a:avLst/>
              </a:prstGeom>
              <a:blipFill rotWithShape="0">
                <a:blip r:embed="rId13"/>
                <a:stretch>
                  <a:fillRect l="-2020" b="-2391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1" name="テキスト ボックス 60"/>
              <p:cNvSpPr txBox="1"/>
              <p:nvPr/>
            </p:nvSpPr>
            <p:spPr>
              <a:xfrm>
                <a:off x="9485475" y="6719500"/>
                <a:ext cx="120891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ea typeface="Cambria Math" panose="02040503050406030204" pitchFamily="18" charset="0"/>
                        </a:rPr>
                        <m:t>𝐸</m:t>
                      </m:r>
                      <m:d>
                        <m:dPr>
                          <m:begChr m:val="["/>
                          <m:endChr m:val="]"/>
                          <m:ctrlPr>
                            <a:rPr lang="en-US" altLang="ja-JP" b="0" i="1" smtClean="0">
                              <a:latin typeface="Cambria Math" panose="02040503050406030204" pitchFamily="18" charset="0"/>
                              <a:ea typeface="Cambria Math" panose="02040503050406030204" pitchFamily="18" charset="0"/>
                            </a:rPr>
                          </m:ctrlPr>
                        </m:dPr>
                        <m:e>
                          <m:r>
                            <a:rPr lang="en-US" altLang="ja-JP" i="1" smtClean="0">
                              <a:solidFill>
                                <a:srgbClr val="FF0000"/>
                              </a:solidFill>
                              <a:latin typeface="Cambria Math" panose="02040503050406030204" pitchFamily="18" charset="0"/>
                              <a:ea typeface="Cambria Math" panose="02040503050406030204" pitchFamily="18" charset="0"/>
                            </a:rPr>
                            <m:t>𝑝</m:t>
                          </m:r>
                          <m:d>
                            <m:dPr>
                              <m:ctrlPr>
                                <a:rPr lang="en-US" altLang="ja-JP" i="1">
                                  <a:solidFill>
                                    <a:srgbClr val="FF0000"/>
                                  </a:solidFill>
                                  <a:latin typeface="Cambria Math" panose="02040503050406030204" pitchFamily="18" charset="0"/>
                                  <a:ea typeface="Cambria Math" panose="02040503050406030204" pitchFamily="18" charset="0"/>
                                </a:rPr>
                              </m:ctrlPr>
                            </m:dPr>
                            <m:e>
                              <m:sSub>
                                <m:sSubPr>
                                  <m:ctrlPr>
                                    <a:rPr lang="en-US" altLang="ja-JP" i="1" smtClean="0">
                                      <a:solidFill>
                                        <a:srgbClr val="FF0000"/>
                                      </a:solidFill>
                                      <a:latin typeface="Cambria Math" panose="02040503050406030204" pitchFamily="18" charset="0"/>
                                      <a:ea typeface="Cambria Math" panose="02040503050406030204" pitchFamily="18" charset="0"/>
                                    </a:rPr>
                                  </m:ctrlPr>
                                </m:sSubPr>
                                <m:e>
                                  <m:r>
                                    <a:rPr lang="en-US" altLang="ja-JP" b="0" i="1" smtClean="0">
                                      <a:solidFill>
                                        <a:srgbClr val="FF0000"/>
                                      </a:solidFill>
                                      <a:latin typeface="Cambria Math" panose="02040503050406030204" pitchFamily="18" charset="0"/>
                                      <a:ea typeface="Cambria Math" panose="02040503050406030204" pitchFamily="18" charset="0"/>
                                    </a:rPr>
                                    <m:t>𝑧</m:t>
                                  </m:r>
                                </m:e>
                                <m:sub>
                                  <m:r>
                                    <a:rPr lang="en-US" altLang="ja-JP" i="1">
                                      <a:solidFill>
                                        <a:srgbClr val="FF0000"/>
                                      </a:solidFill>
                                      <a:latin typeface="Cambria Math" panose="02040503050406030204" pitchFamily="18" charset="0"/>
                                      <a:ea typeface="Cambria Math" panose="02040503050406030204" pitchFamily="18" charset="0"/>
                                    </a:rPr>
                                    <m:t>𝑡</m:t>
                                  </m:r>
                                </m:sub>
                              </m:sSub>
                            </m:e>
                            <m:e>
                              <m:sSub>
                                <m:sSubPr>
                                  <m:ctrlPr>
                                    <a:rPr lang="en-US" altLang="ja-JP" i="1">
                                      <a:solidFill>
                                        <a:srgbClr val="FF0000"/>
                                      </a:solidFill>
                                      <a:latin typeface="Cambria Math" panose="02040503050406030204" pitchFamily="18" charset="0"/>
                                      <a:ea typeface="Cambria Math" panose="02040503050406030204" pitchFamily="18" charset="0"/>
                                    </a:rPr>
                                  </m:ctrlPr>
                                </m:sSubPr>
                                <m:e>
                                  <m:r>
                                    <a:rPr lang="en-US" altLang="ja-JP" b="0" i="1" smtClean="0">
                                      <a:solidFill>
                                        <a:srgbClr val="FF0000"/>
                                      </a:solidFill>
                                      <a:latin typeface="Cambria Math" panose="02040503050406030204" pitchFamily="18" charset="0"/>
                                      <a:ea typeface="Cambria Math" panose="02040503050406030204" pitchFamily="18" charset="0"/>
                                    </a:rPr>
                                    <m:t>𝑥</m:t>
                                  </m:r>
                                </m:e>
                                <m:sub>
                                  <m:r>
                                    <a:rPr lang="en-US" altLang="ja-JP" i="1">
                                      <a:solidFill>
                                        <a:srgbClr val="FF0000"/>
                                      </a:solidFill>
                                      <a:latin typeface="Cambria Math" panose="02040503050406030204" pitchFamily="18" charset="0"/>
                                      <a:ea typeface="Cambria Math" panose="02040503050406030204" pitchFamily="18" charset="0"/>
                                    </a:rPr>
                                    <m:t>𝑡</m:t>
                                  </m:r>
                                </m:sub>
                              </m:sSub>
                            </m:e>
                          </m:d>
                        </m:e>
                      </m:d>
                    </m:oMath>
                  </m:oMathPara>
                </a14:m>
                <a:endParaRPr kumimoji="1" lang="en-US" altLang="ja-JP" dirty="0" smtClean="0"/>
              </a:p>
            </p:txBody>
          </p:sp>
        </mc:Choice>
        <mc:Fallback>
          <p:sp>
            <p:nvSpPr>
              <p:cNvPr id="61" name="テキスト ボックス 60"/>
              <p:cNvSpPr txBox="1">
                <a:spLocks noRot="1" noChangeAspect="1" noMove="1" noResize="1" noEditPoints="1" noAdjustHandles="1" noChangeArrowheads="1" noChangeShapeType="1" noTextEdit="1"/>
              </p:cNvSpPr>
              <p:nvPr/>
            </p:nvSpPr>
            <p:spPr>
              <a:xfrm>
                <a:off x="9485475" y="6719500"/>
                <a:ext cx="1208919" cy="276999"/>
              </a:xfrm>
              <a:prstGeom prst="rect">
                <a:avLst/>
              </a:prstGeom>
              <a:blipFill rotWithShape="0">
                <a:blip r:embed="rId14"/>
                <a:stretch>
                  <a:fillRect l="-2020" b="-23913"/>
                </a:stretch>
              </a:blipFill>
            </p:spPr>
            <p:txBody>
              <a:bodyPr/>
              <a:lstStyle/>
              <a:p>
                <a:r>
                  <a:rPr lang="ja-JP" altLang="en-US">
                    <a:noFill/>
                  </a:rPr>
                  <a:t> </a:t>
                </a:r>
              </a:p>
            </p:txBody>
          </p:sp>
        </mc:Fallback>
      </mc:AlternateContent>
      <p:cxnSp>
        <p:nvCxnSpPr>
          <p:cNvPr id="62" name="直線矢印コネクタ 61"/>
          <p:cNvCxnSpPr/>
          <p:nvPr/>
        </p:nvCxnSpPr>
        <p:spPr>
          <a:xfrm flipH="1" flipV="1">
            <a:off x="9170277" y="6173547"/>
            <a:ext cx="552462" cy="5123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62"/>
          <p:cNvSpPr txBox="1"/>
          <p:nvPr/>
        </p:nvSpPr>
        <p:spPr>
          <a:xfrm>
            <a:off x="10089934" y="5740829"/>
            <a:ext cx="619125" cy="307777"/>
          </a:xfrm>
          <a:prstGeom prst="rect">
            <a:avLst/>
          </a:prstGeom>
          <a:noFill/>
        </p:spPr>
        <p:txBody>
          <a:bodyPr wrap="square" rtlCol="0">
            <a:spAutoFit/>
          </a:bodyPr>
          <a:lstStyle/>
          <a:p>
            <a:r>
              <a:rPr kumimoji="1" lang="ja-JP" altLang="en-US" sz="1400" b="1" dirty="0" smtClean="0"/>
              <a:t>状態</a:t>
            </a:r>
            <a:endParaRPr kumimoji="1" lang="ja-JP" altLang="en-US" sz="1400" b="1" dirty="0"/>
          </a:p>
        </p:txBody>
      </p:sp>
      <p:cxnSp>
        <p:nvCxnSpPr>
          <p:cNvPr id="64" name="直線矢印コネクタ 63"/>
          <p:cNvCxnSpPr/>
          <p:nvPr/>
        </p:nvCxnSpPr>
        <p:spPr>
          <a:xfrm>
            <a:off x="6849589" y="6101616"/>
            <a:ext cx="39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左中かっこ 64"/>
          <p:cNvSpPr/>
          <p:nvPr/>
        </p:nvSpPr>
        <p:spPr>
          <a:xfrm rot="16200000">
            <a:off x="9401138" y="5840868"/>
            <a:ext cx="180000" cy="252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6" name="テキスト ボックス 65"/>
          <p:cNvSpPr txBox="1"/>
          <p:nvPr/>
        </p:nvSpPr>
        <p:spPr>
          <a:xfrm>
            <a:off x="8333475" y="7413203"/>
            <a:ext cx="2304000" cy="492443"/>
          </a:xfrm>
          <a:prstGeom prst="rect">
            <a:avLst/>
          </a:prstGeom>
          <a:noFill/>
        </p:spPr>
        <p:txBody>
          <a:bodyPr wrap="square" lIns="0" tIns="0" rIns="0" bIns="0" rtlCol="0">
            <a:spAutoFit/>
          </a:bodyPr>
          <a:lstStyle/>
          <a:p>
            <a:pPr algn="ctr"/>
            <a:r>
              <a:rPr kumimoji="1" lang="ja-JP" altLang="en-US" sz="1600" dirty="0" smtClean="0">
                <a:solidFill>
                  <a:srgbClr val="FF0000"/>
                </a:solidFill>
              </a:rPr>
              <a:t>最大重み</a:t>
            </a:r>
            <a:r>
              <a:rPr kumimoji="1" lang="ja-JP" altLang="en-US" sz="1600" dirty="0" smtClean="0"/>
              <a:t>でも近似的に</a:t>
            </a:r>
            <a:endParaRPr kumimoji="1" lang="en-US" altLang="ja-JP" sz="1600" dirty="0" smtClean="0"/>
          </a:p>
          <a:p>
            <a:pPr algn="ctr"/>
            <a:r>
              <a:rPr lang="ja-JP" altLang="en-US" sz="1600" dirty="0" smtClean="0"/>
              <a:t>推定値と見なせる</a:t>
            </a:r>
            <a:endParaRPr kumimoji="1" lang="en-US" altLang="ja-JP" sz="1600" dirty="0" smtClean="0"/>
          </a:p>
        </p:txBody>
      </p:sp>
      <p:sp>
        <p:nvSpPr>
          <p:cNvPr id="69" name="四角形吹き出し 68"/>
          <p:cNvSpPr/>
          <p:nvPr/>
        </p:nvSpPr>
        <p:spPr>
          <a:xfrm>
            <a:off x="6951674" y="5192365"/>
            <a:ext cx="1143000" cy="482820"/>
          </a:xfrm>
          <a:prstGeom prst="wedgeRectCallout">
            <a:avLst>
              <a:gd name="adj1" fmla="val 20062"/>
              <a:gd name="adj2" fmla="val 92171"/>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事前予測</a:t>
            </a:r>
            <a:endParaRPr kumimoji="1" lang="en-US" altLang="ja-JP" sz="1400" dirty="0" smtClean="0">
              <a:solidFill>
                <a:schemeClr val="tx1"/>
              </a:solidFill>
            </a:endParaRPr>
          </a:p>
          <a:p>
            <a:pPr algn="ctr"/>
            <a:r>
              <a:rPr lang="ja-JP" altLang="en-US" sz="1400" dirty="0" smtClean="0">
                <a:solidFill>
                  <a:schemeClr val="tx1"/>
                </a:solidFill>
              </a:rPr>
              <a:t>が不確か</a:t>
            </a:r>
            <a:endParaRPr kumimoji="1" lang="ja-JP" altLang="en-US" sz="1400" dirty="0">
              <a:solidFill>
                <a:schemeClr val="tx1"/>
              </a:solidFill>
            </a:endParaRPr>
          </a:p>
        </p:txBody>
      </p:sp>
    </p:spTree>
    <p:extLst>
      <p:ext uri="{BB962C8B-B14F-4D97-AF65-F5344CB8AC3E}">
        <p14:creationId xmlns:p14="http://schemas.microsoft.com/office/powerpoint/2010/main" val="12322337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表 32"/>
          <p:cNvGraphicFramePr>
            <a:graphicFrameLocks noGrp="1"/>
          </p:cNvGraphicFramePr>
          <p:nvPr>
            <p:extLst>
              <p:ext uri="{D42A27DB-BD31-4B8C-83A1-F6EECF244321}">
                <p14:modId xmlns:p14="http://schemas.microsoft.com/office/powerpoint/2010/main" val="4192696167"/>
              </p:ext>
            </p:extLst>
          </p:nvPr>
        </p:nvGraphicFramePr>
        <p:xfrm>
          <a:off x="82116" y="465130"/>
          <a:ext cx="12109883" cy="8011848"/>
        </p:xfrm>
        <a:graphic>
          <a:graphicData uri="http://schemas.openxmlformats.org/drawingml/2006/table">
            <a:tbl>
              <a:tblPr firstRow="1" bandRow="1">
                <a:tableStyleId>{5C22544A-7EE6-4342-B048-85BDC9FD1C3A}</a:tableStyleId>
              </a:tblPr>
              <a:tblGrid>
                <a:gridCol w="1213284"/>
                <a:gridCol w="2469383"/>
                <a:gridCol w="2791229"/>
                <a:gridCol w="5635987"/>
              </a:tblGrid>
              <a:tr h="440371">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smtClean="0">
                          <a:solidFill>
                            <a:schemeClr val="tx1"/>
                          </a:solidFill>
                        </a:rPr>
                        <a:t>EKF</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err="1" smtClean="0">
                          <a:solidFill>
                            <a:schemeClr val="tx1"/>
                          </a:solidFill>
                        </a:rPr>
                        <a:t>FastSLAM</a:t>
                      </a:r>
                      <a:r>
                        <a:rPr kumimoji="1" lang="en-US" altLang="ja-JP" b="0" dirty="0" smtClean="0">
                          <a:solidFill>
                            <a:schemeClr val="tx1"/>
                          </a:solidFill>
                        </a:rPr>
                        <a:t> 1.0</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b="0" dirty="0" err="1" smtClean="0">
                          <a:solidFill>
                            <a:schemeClr val="tx1"/>
                          </a:solidFill>
                        </a:rPr>
                        <a:t>FastSLAM</a:t>
                      </a:r>
                      <a:r>
                        <a:rPr kumimoji="1" lang="en-US" altLang="ja-JP" b="0" dirty="0" smtClean="0">
                          <a:solidFill>
                            <a:schemeClr val="tx1"/>
                          </a:solidFill>
                        </a:rPr>
                        <a:t> 2.0</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4737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600" dirty="0" smtClean="0"/>
                        <a:t>事前推定</a:t>
                      </a:r>
                      <a:endParaRPr lang="en-US" altLang="ja-JP" sz="160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600" dirty="0" smtClean="0"/>
                        <a:t>(</a:t>
                      </a:r>
                      <a:r>
                        <a:rPr lang="ja-JP" altLang="en-US" sz="1600" dirty="0" smtClean="0"/>
                        <a:t>提案分布</a:t>
                      </a:r>
                      <a:r>
                        <a:rPr lang="en-US" altLang="ja-JP" sz="1600" dirty="0" smtClean="0"/>
                        <a:t>)</a:t>
                      </a:r>
                      <a:endParaRPr kumimoji="1" lang="ja-JP" altLang="en-US"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2410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600" dirty="0" smtClean="0"/>
                        <a:t>観測更新</a:t>
                      </a:r>
                      <a:endParaRPr lang="en-US" altLang="ja-JP" sz="160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600" dirty="0" smtClean="0"/>
                        <a:t>(</a:t>
                      </a:r>
                      <a:r>
                        <a:rPr lang="ja-JP" altLang="en-US" sz="1600" dirty="0" smtClean="0"/>
                        <a:t>重み</a:t>
                      </a:r>
                      <a:r>
                        <a:rPr lang="en-US" altLang="ja-JP" sz="1600" dirty="0" smtClean="0"/>
                        <a:t>)</a:t>
                      </a:r>
                      <a:endParaRPr kumimoji="1" lang="ja-JP" altLang="en-US"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AlternateContent xmlns:mc="http://schemas.openxmlformats.org/markup-compatibility/2006" xmlns:a14="http://schemas.microsoft.com/office/drawing/2010/main">
        <mc:Choice Requires="a14">
          <p:sp>
            <p:nvSpPr>
              <p:cNvPr id="16" name="テキスト ボックス 15"/>
              <p:cNvSpPr txBox="1"/>
              <p:nvPr/>
            </p:nvSpPr>
            <p:spPr>
              <a:xfrm>
                <a:off x="7278260" y="1472191"/>
                <a:ext cx="3466655" cy="348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 </m:t>
                      </m:r>
                      <m:sSup>
                        <m:sSupPr>
                          <m:ctrlPr>
                            <a:rPr lang="en-US" altLang="ja-JP" b="0" i="1" smtClean="0">
                              <a:latin typeface="Cambria Math" panose="02040503050406030204" pitchFamily="18" charset="0"/>
                              <a:ea typeface="Cambria Math" panose="02040503050406030204" pitchFamily="18" charset="0"/>
                            </a:rPr>
                          </m:ctrlPr>
                        </m:sSupPr>
                        <m:e>
                          <m:r>
                            <a:rPr lang="ja-JP" altLang="en-US" i="1">
                              <a:latin typeface="Cambria Math" panose="02040503050406030204" pitchFamily="18" charset="0"/>
                              <a:ea typeface="Cambria Math" panose="02040503050406030204" pitchFamily="18" charset="0"/>
                            </a:rPr>
                            <m:t>𝜂</m:t>
                          </m:r>
                        </m:e>
                        <m:sup>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𝑘</m:t>
                          </m:r>
                          <m:r>
                            <a:rPr lang="en-US" altLang="ja-JP" b="0" i="1" smtClean="0">
                              <a:latin typeface="Cambria Math" panose="02040503050406030204" pitchFamily="18" charset="0"/>
                              <a:ea typeface="Cambria Math" panose="02040503050406030204" pitchFamily="18" charset="0"/>
                            </a:rPr>
                            <m:t>]</m:t>
                          </m:r>
                        </m:sup>
                      </m:sSup>
                      <m:r>
                        <a:rPr lang="en-US" altLang="ja-JP" b="0" i="1" smtClean="0">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𝑝</m:t>
                      </m:r>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𝑚</m:t>
                          </m:r>
                        </m:e>
                        <m:sub>
                          <m:r>
                            <a:rPr lang="en-US" altLang="ja-JP" i="1">
                              <a:latin typeface="Cambria Math" panose="02040503050406030204" pitchFamily="18" charset="0"/>
                              <a:ea typeface="Cambria Math" panose="02040503050406030204" pitchFamily="18" charset="0"/>
                            </a:rPr>
                            <m:t>𝑡</m:t>
                          </m:r>
                          <m:r>
                            <a:rPr lang="en-US" altLang="ja-JP" i="1">
                              <a:latin typeface="Cambria Math" panose="02040503050406030204" pitchFamily="18" charset="0"/>
                              <a:ea typeface="Cambria Math" panose="02040503050406030204" pitchFamily="18" charset="0"/>
                            </a:rPr>
                            <m:t>−1</m:t>
                          </m:r>
                        </m:sub>
                        <m:sup>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sup>
                      </m:sSubSup>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𝑝</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𝑡</m:t>
                          </m:r>
                          <m:r>
                            <a:rPr lang="en-US" altLang="ja-JP" i="1">
                              <a:latin typeface="Cambria Math" panose="02040503050406030204" pitchFamily="18" charset="0"/>
                            </a:rPr>
                            <m:t>−1</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7278260" y="1472191"/>
                <a:ext cx="3466655" cy="348493"/>
              </a:xfrm>
              <a:prstGeom prst="rect">
                <a:avLst/>
              </a:prstGeom>
              <a:blipFill rotWithShape="0">
                <a:blip r:embed="rId2"/>
                <a:stretch>
                  <a:fillRect l="-176" t="-3509" r="-2109" b="-245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4140055" y="1036125"/>
                <a:ext cx="1983172" cy="3470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sub>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m:t>
                          </m:r>
                        </m:sup>
                      </m:sSubSup>
                      <m:r>
                        <a:rPr kumimoji="1" lang="en-US" altLang="ja-JP"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 </m:t>
                      </m:r>
                      <m:r>
                        <a:rPr kumimoji="1" lang="en-US" altLang="ja-JP" b="0" i="1" smtClean="0">
                          <a:latin typeface="Cambria Math" panose="02040503050406030204" pitchFamily="18" charset="0"/>
                          <a:ea typeface="Cambria Math" panose="02040503050406030204" pitchFamily="18" charset="0"/>
                        </a:rPr>
                        <m:t>𝑝</m:t>
                      </m:r>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𝑥</m:t>
                          </m:r>
                        </m:e>
                        <m:sub>
                          <m:r>
                            <a:rPr kumimoji="1" lang="en-US" altLang="ja-JP" b="0" i="1" smtClean="0">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𝑡</m:t>
                          </m:r>
                          <m:r>
                            <a:rPr lang="en-US" altLang="ja-JP" b="0" i="1" smtClean="0">
                              <a:latin typeface="Cambria Math" panose="02040503050406030204" pitchFamily="18" charset="0"/>
                            </a:rPr>
                            <m:t>−1</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140055" y="1036125"/>
                <a:ext cx="1983172" cy="347083"/>
              </a:xfrm>
              <a:prstGeom prst="rect">
                <a:avLst/>
              </a:prstGeom>
              <a:blipFill rotWithShape="0">
                <a:blip r:embed="rId3"/>
                <a:stretch>
                  <a:fillRect l="-1231" t="-3509" r="-4000" b="-24561"/>
                </a:stretch>
              </a:blipFill>
            </p:spPr>
            <p:txBody>
              <a:bodyPr/>
              <a:lstStyle/>
              <a:p>
                <a:r>
                  <a:rPr lang="ja-JP" altLang="en-US">
                    <a:noFill/>
                  </a:rPr>
                  <a:t> </a:t>
                </a:r>
              </a:p>
            </p:txBody>
          </p:sp>
        </mc:Fallback>
      </mc:AlternateContent>
      <p:sp>
        <p:nvSpPr>
          <p:cNvPr id="13" name="正方形/長方形 12"/>
          <p:cNvSpPr/>
          <p:nvPr/>
        </p:nvSpPr>
        <p:spPr>
          <a:xfrm>
            <a:off x="4732071" y="1025000"/>
            <a:ext cx="1427167" cy="369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p:cNvSpPr txBox="1"/>
              <p:nvPr/>
            </p:nvSpPr>
            <p:spPr>
              <a:xfrm>
                <a:off x="6940129" y="1004591"/>
                <a:ext cx="2851998" cy="348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sub>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m:t>
                          </m:r>
                        </m:sup>
                      </m:sSubSup>
                      <m:r>
                        <a:rPr kumimoji="1" lang="en-US" altLang="ja-JP"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 </m:t>
                      </m:r>
                      <m:r>
                        <a:rPr kumimoji="1" lang="en-US" altLang="ja-JP" b="0" i="1" smtClean="0">
                          <a:latin typeface="Cambria Math" panose="02040503050406030204" pitchFamily="18" charset="0"/>
                          <a:ea typeface="Cambria Math" panose="02040503050406030204" pitchFamily="18" charset="0"/>
                        </a:rPr>
                        <m:t>𝑝</m:t>
                      </m:r>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𝑥</m:t>
                          </m:r>
                        </m:e>
                        <m:sub>
                          <m:r>
                            <a:rPr kumimoji="1" lang="en-US" altLang="ja-JP" b="0" i="1" smtClean="0">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𝑚</m:t>
                          </m:r>
                        </m:e>
                        <m:sub>
                          <m:r>
                            <a:rPr lang="en-US" altLang="ja-JP" i="1">
                              <a:latin typeface="Cambria Math" panose="02040503050406030204" pitchFamily="18" charset="0"/>
                              <a:ea typeface="Cambria Math" panose="02040503050406030204" pitchFamily="18" charset="0"/>
                            </a:rPr>
                            <m:t>𝑡</m:t>
                          </m:r>
                          <m:r>
                            <a:rPr lang="en-US" altLang="ja-JP" i="1">
                              <a:latin typeface="Cambria Math" panose="02040503050406030204" pitchFamily="18" charset="0"/>
                              <a:ea typeface="Cambria Math" panose="02040503050406030204" pitchFamily="18" charset="0"/>
                            </a:rPr>
                            <m:t>−1</m:t>
                          </m:r>
                        </m:sub>
                        <m:sup>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𝑘</m:t>
                          </m:r>
                          <m:r>
                            <a:rPr lang="en-US" altLang="ja-JP" b="0" i="1" smtClean="0">
                              <a:latin typeface="Cambria Math" panose="02040503050406030204" pitchFamily="18" charset="0"/>
                              <a:ea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𝑡</m:t>
                          </m:r>
                          <m:r>
                            <a:rPr lang="en-US" altLang="ja-JP" b="0" i="1" smtClean="0">
                              <a:latin typeface="Cambria Math" panose="02040503050406030204" pitchFamily="18" charset="0"/>
                            </a:rPr>
                            <m:t>−1</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6940129" y="1004591"/>
                <a:ext cx="2851998" cy="348493"/>
              </a:xfrm>
              <a:prstGeom prst="rect">
                <a:avLst/>
              </a:prstGeom>
              <a:blipFill rotWithShape="0">
                <a:blip r:embed="rId4"/>
                <a:stretch>
                  <a:fillRect l="-855" t="-3509" r="-2564" b="-24561"/>
                </a:stretch>
              </a:blipFill>
            </p:spPr>
            <p:txBody>
              <a:bodyPr/>
              <a:lstStyle/>
              <a:p>
                <a:r>
                  <a:rPr lang="ja-JP" altLang="en-US">
                    <a:noFill/>
                  </a:rPr>
                  <a:t> </a:t>
                </a:r>
              </a:p>
            </p:txBody>
          </p:sp>
        </mc:Fallback>
      </mc:AlternateContent>
      <p:sp>
        <p:nvSpPr>
          <p:cNvPr id="17" name="正方形/長方形 16"/>
          <p:cNvSpPr/>
          <p:nvPr/>
        </p:nvSpPr>
        <p:spPr>
          <a:xfrm>
            <a:off x="9337666" y="1472191"/>
            <a:ext cx="1368000" cy="38322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1026155" y="1149025"/>
            <a:ext cx="2083349" cy="646331"/>
          </a:xfrm>
          <a:prstGeom prst="rect">
            <a:avLst/>
          </a:prstGeom>
          <a:noFill/>
        </p:spPr>
        <p:txBody>
          <a:bodyPr wrap="square" rtlCol="0">
            <a:spAutoFit/>
          </a:bodyPr>
          <a:lstStyle/>
          <a:p>
            <a:r>
              <a:rPr kumimoji="1" lang="ja-JP" altLang="en-US" dirty="0" smtClean="0"/>
              <a:t>単純マルコフ過程，</a:t>
            </a:r>
            <a:endParaRPr kumimoji="1" lang="en-US" altLang="ja-JP" dirty="0" smtClean="0"/>
          </a:p>
          <a:p>
            <a:r>
              <a:rPr lang="ja-JP" altLang="en-US" dirty="0" smtClean="0"/>
              <a:t>地図と状態は独立</a:t>
            </a:r>
            <a:endParaRPr kumimoji="1" lang="ja-JP" altLang="en-US" dirty="0"/>
          </a:p>
        </p:txBody>
      </p:sp>
      <p:sp>
        <p:nvSpPr>
          <p:cNvPr id="19" name="正方形/長方形 18"/>
          <p:cNvSpPr/>
          <p:nvPr/>
        </p:nvSpPr>
        <p:spPr>
          <a:xfrm>
            <a:off x="7500366" y="1474965"/>
            <a:ext cx="1803296" cy="380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408996" y="1860525"/>
            <a:ext cx="1225339" cy="369332"/>
          </a:xfrm>
          <a:prstGeom prst="rect">
            <a:avLst/>
          </a:prstGeom>
          <a:noFill/>
        </p:spPr>
        <p:txBody>
          <a:bodyPr wrap="square" rtlCol="0">
            <a:spAutoFit/>
          </a:bodyPr>
          <a:lstStyle/>
          <a:p>
            <a:pPr algn="ctr"/>
            <a:r>
              <a:rPr lang="ja-JP" altLang="en-US" dirty="0" smtClean="0">
                <a:solidFill>
                  <a:srgbClr val="0070C0"/>
                </a:solidFill>
              </a:rPr>
              <a:t>動作予測</a:t>
            </a:r>
            <a:endParaRPr kumimoji="1" lang="ja-JP" altLang="en-US" dirty="0">
              <a:solidFill>
                <a:srgbClr val="0070C0"/>
              </a:solidFill>
            </a:endParaRPr>
          </a:p>
        </p:txBody>
      </p:sp>
      <p:sp>
        <p:nvSpPr>
          <p:cNvPr id="21" name="テキスト ボックス 20"/>
          <p:cNvSpPr txBox="1"/>
          <p:nvPr/>
        </p:nvSpPr>
        <p:spPr>
          <a:xfrm>
            <a:off x="7914530" y="1859995"/>
            <a:ext cx="1209388" cy="369332"/>
          </a:xfrm>
          <a:prstGeom prst="rect">
            <a:avLst/>
          </a:prstGeom>
          <a:noFill/>
        </p:spPr>
        <p:txBody>
          <a:bodyPr wrap="square" rtlCol="0">
            <a:spAutoFit/>
          </a:bodyPr>
          <a:lstStyle/>
          <a:p>
            <a:pPr algn="ctr"/>
            <a:r>
              <a:rPr lang="ja-JP" altLang="en-US" dirty="0" smtClean="0">
                <a:solidFill>
                  <a:srgbClr val="FF0000"/>
                </a:solidFill>
              </a:rPr>
              <a:t>観測尤度</a:t>
            </a:r>
            <a:endParaRPr kumimoji="1" lang="ja-JP" altLang="en-US" dirty="0">
              <a:solidFill>
                <a:srgbClr val="FF0000"/>
              </a:solidFill>
            </a:endParaRPr>
          </a:p>
        </p:txBody>
      </p:sp>
      <mc:AlternateContent xmlns:mc="http://schemas.openxmlformats.org/markup-compatibility/2006" xmlns:a14="http://schemas.microsoft.com/office/drawing/2010/main">
        <mc:Choice Requires="a14">
          <p:sp>
            <p:nvSpPr>
              <p:cNvPr id="23" name="テキスト ボックス 22"/>
              <p:cNvSpPr txBox="1"/>
              <p:nvPr/>
            </p:nvSpPr>
            <p:spPr>
              <a:xfrm>
                <a:off x="3766893" y="4232042"/>
                <a:ext cx="2746201" cy="348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𝑤</m:t>
                          </m:r>
                        </m:e>
                        <m:sub>
                          <m:r>
                            <a:rPr kumimoji="1" lang="en-US" altLang="ja-JP" b="0" i="1" smtClean="0">
                              <a:latin typeface="Cambria Math" panose="02040503050406030204" pitchFamily="18" charset="0"/>
                            </a:rPr>
                            <m:t>𝑡</m:t>
                          </m:r>
                        </m:sub>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m:t>
                          </m:r>
                        </m:sup>
                      </m:sSubSup>
                      <m:r>
                        <a:rPr kumimoji="1" lang="en-US" altLang="ja-JP" b="0" i="1" smtClean="0">
                          <a:latin typeface="Cambria Math" panose="02040503050406030204" pitchFamily="18" charset="0"/>
                        </a:rPr>
                        <m:t>=</m:t>
                      </m:r>
                      <m:sSup>
                        <m:sSupPr>
                          <m:ctrlPr>
                            <a:rPr lang="en-US" altLang="ja-JP" i="1">
                              <a:latin typeface="Cambria Math" panose="02040503050406030204" pitchFamily="18" charset="0"/>
                              <a:ea typeface="Cambria Math" panose="02040503050406030204" pitchFamily="18" charset="0"/>
                            </a:rPr>
                          </m:ctrlPr>
                        </m:sSupPr>
                        <m:e>
                          <m:r>
                            <a:rPr lang="ja-JP" altLang="en-US" i="1">
                              <a:latin typeface="Cambria Math" panose="02040503050406030204" pitchFamily="18" charset="0"/>
                              <a:ea typeface="Cambria Math" panose="02040503050406030204" pitchFamily="18" charset="0"/>
                            </a:rPr>
                            <m:t>𝜂</m:t>
                          </m:r>
                        </m:e>
                        <m:sup>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sup>
                      </m:sSup>
                      <m:r>
                        <a:rPr lang="en-US" altLang="ja-JP" i="1">
                          <a:latin typeface="Cambria Math" panose="02040503050406030204" pitchFamily="18" charset="0"/>
                          <a:ea typeface="Cambria Math" panose="02040503050406030204" pitchFamily="18" charset="0"/>
                        </a:rPr>
                        <m:t>𝑝</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𝑚</m:t>
                          </m:r>
                        </m:e>
                        <m:sub>
                          <m:r>
                            <a:rPr lang="en-US" altLang="ja-JP" i="1">
                              <a:latin typeface="Cambria Math" panose="02040503050406030204" pitchFamily="18" charset="0"/>
                              <a:ea typeface="Cambria Math" panose="02040503050406030204" pitchFamily="18" charset="0"/>
                            </a:rPr>
                            <m:t>𝑡</m:t>
                          </m:r>
                          <m:r>
                            <a:rPr lang="en-US" altLang="ja-JP" i="1">
                              <a:latin typeface="Cambria Math" panose="02040503050406030204" pitchFamily="18" charset="0"/>
                              <a:ea typeface="Cambria Math" panose="02040503050406030204" pitchFamily="18" charset="0"/>
                            </a:rPr>
                            <m:t>−1</m:t>
                          </m:r>
                        </m:sub>
                        <m:sup>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𝑡</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r>
                        <a:rPr lang="en-US" altLang="ja-JP" i="1">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766893" y="4232042"/>
                <a:ext cx="2746201" cy="348493"/>
              </a:xfrm>
              <a:prstGeom prst="rect">
                <a:avLst/>
              </a:prstGeom>
              <a:blipFill rotWithShape="0">
                <a:blip r:embed="rId5"/>
                <a:stretch>
                  <a:fillRect t="-3509" r="-1778" b="-24561"/>
                </a:stretch>
              </a:blipFill>
            </p:spPr>
            <p:txBody>
              <a:bodyPr/>
              <a:lstStyle/>
              <a:p>
                <a:r>
                  <a:rPr lang="ja-JP" altLang="en-US">
                    <a:noFill/>
                  </a:rPr>
                  <a:t> </a:t>
                </a:r>
              </a:p>
            </p:txBody>
          </p:sp>
        </mc:Fallback>
      </mc:AlternateContent>
      <p:sp>
        <p:nvSpPr>
          <p:cNvPr id="24" name="正方形/長方形 23"/>
          <p:cNvSpPr/>
          <p:nvPr/>
        </p:nvSpPr>
        <p:spPr>
          <a:xfrm>
            <a:off x="4496407" y="4232042"/>
            <a:ext cx="2026661" cy="4058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4887390" y="1422419"/>
            <a:ext cx="1146021" cy="369332"/>
          </a:xfrm>
          <a:prstGeom prst="rect">
            <a:avLst/>
          </a:prstGeom>
          <a:noFill/>
        </p:spPr>
        <p:txBody>
          <a:bodyPr wrap="square" rtlCol="0">
            <a:spAutoFit/>
          </a:bodyPr>
          <a:lstStyle/>
          <a:p>
            <a:pPr algn="ctr"/>
            <a:r>
              <a:rPr lang="ja-JP" altLang="en-US" dirty="0" smtClean="0">
                <a:solidFill>
                  <a:srgbClr val="0070C0"/>
                </a:solidFill>
              </a:rPr>
              <a:t>動作予測</a:t>
            </a:r>
            <a:endParaRPr kumimoji="1" lang="ja-JP" altLang="en-US" dirty="0">
              <a:solidFill>
                <a:srgbClr val="0070C0"/>
              </a:solidFill>
            </a:endParaRPr>
          </a:p>
        </p:txBody>
      </p:sp>
      <p:sp>
        <p:nvSpPr>
          <p:cNvPr id="26" name="テキスト ボックス 25"/>
          <p:cNvSpPr txBox="1"/>
          <p:nvPr/>
        </p:nvSpPr>
        <p:spPr>
          <a:xfrm>
            <a:off x="4905043" y="4669738"/>
            <a:ext cx="1209388" cy="369332"/>
          </a:xfrm>
          <a:prstGeom prst="rect">
            <a:avLst/>
          </a:prstGeom>
          <a:noFill/>
        </p:spPr>
        <p:txBody>
          <a:bodyPr wrap="square" rtlCol="0">
            <a:spAutoFit/>
          </a:bodyPr>
          <a:lstStyle/>
          <a:p>
            <a:pPr algn="ctr"/>
            <a:r>
              <a:rPr lang="ja-JP" altLang="en-US" dirty="0" smtClean="0">
                <a:solidFill>
                  <a:srgbClr val="FF0000"/>
                </a:solidFill>
              </a:rPr>
              <a:t>観測尤度</a:t>
            </a:r>
            <a:endParaRPr kumimoji="1" lang="ja-JP" altLang="en-US" dirty="0">
              <a:solidFill>
                <a:srgbClr val="FF0000"/>
              </a:solidFill>
            </a:endParaRPr>
          </a:p>
        </p:txBody>
      </p:sp>
      <mc:AlternateContent xmlns:mc="http://schemas.openxmlformats.org/markup-compatibility/2006" xmlns:a14="http://schemas.microsoft.com/office/drawing/2010/main">
        <mc:Choice Requires="a14">
          <p:sp>
            <p:nvSpPr>
              <p:cNvPr id="30" name="テキスト ボックス 29"/>
              <p:cNvSpPr txBox="1"/>
              <p:nvPr/>
            </p:nvSpPr>
            <p:spPr>
              <a:xfrm>
                <a:off x="7572701" y="4644510"/>
                <a:ext cx="4191019"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𝑤</m:t>
                          </m:r>
                        </m:e>
                        <m:sub>
                          <m:r>
                            <a:rPr lang="en-US" altLang="ja-JP" i="1">
                              <a:latin typeface="Cambria Math" panose="02040503050406030204" pitchFamily="18" charset="0"/>
                            </a:rPr>
                            <m:t>𝑡</m:t>
                          </m:r>
                          <m:r>
                            <a:rPr lang="en-US" altLang="ja-JP" b="0" i="1" smtClean="0">
                              <a:latin typeface="Cambria Math" panose="02040503050406030204" pitchFamily="18" charset="0"/>
                            </a:rPr>
                            <m:t>−1</m:t>
                          </m:r>
                        </m:sub>
                        <m:sup>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 </m:t>
                      </m:r>
                      <m:nary>
                        <m:naryPr>
                          <m:limLoc m:val="undOvr"/>
                          <m:subHide m:val="on"/>
                          <m:supHide m:val="on"/>
                          <m:ctrlPr>
                            <a:rPr lang="en-US" altLang="ja-JP" b="0" i="1" smtClean="0">
                              <a:latin typeface="Cambria Math" panose="02040503050406030204" pitchFamily="18" charset="0"/>
                              <a:ea typeface="Cambria Math" panose="02040503050406030204" pitchFamily="18" charset="0"/>
                            </a:rPr>
                          </m:ctrlPr>
                        </m:naryPr>
                        <m:sub/>
                        <m:sup/>
                        <m:e>
                          <m:r>
                            <a:rPr lang="en-US" altLang="ja-JP" i="1">
                              <a:latin typeface="Cambria Math" panose="02040503050406030204" pitchFamily="18" charset="0"/>
                              <a:ea typeface="Cambria Math" panose="02040503050406030204" pitchFamily="18" charset="0"/>
                            </a:rPr>
                            <m:t>𝑝</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𝑚</m:t>
                              </m:r>
                            </m:e>
                            <m:sub>
                              <m:r>
                                <a:rPr lang="en-US" altLang="ja-JP" i="1">
                                  <a:latin typeface="Cambria Math" panose="02040503050406030204" pitchFamily="18" charset="0"/>
                                  <a:ea typeface="Cambria Math" panose="02040503050406030204" pitchFamily="18" charset="0"/>
                                </a:rPr>
                                <m:t>𝑡</m:t>
                              </m:r>
                              <m:r>
                                <a:rPr lang="en-US" altLang="ja-JP" i="1">
                                  <a:latin typeface="Cambria Math" panose="02040503050406030204" pitchFamily="18" charset="0"/>
                                  <a:ea typeface="Cambria Math" panose="02040503050406030204" pitchFamily="18" charset="0"/>
                                </a:rPr>
                                <m:t>−1</m:t>
                              </m:r>
                            </m:sub>
                            <m:sup>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sup>
                          </m:sSubSup>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𝑝</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𝑡</m:t>
                              </m:r>
                              <m:r>
                                <a:rPr lang="en-US" altLang="ja-JP" i="1">
                                  <a:latin typeface="Cambria Math" panose="02040503050406030204" pitchFamily="18" charset="0"/>
                                </a:rPr>
                                <m:t>−1</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𝑑</m:t>
                              </m:r>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e>
                      </m:nary>
                    </m:oMath>
                  </m:oMathPara>
                </a14:m>
                <a:endParaRPr lang="ja-JP" altLang="en-US" dirty="0"/>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7572701" y="4644510"/>
                <a:ext cx="4191019" cy="726546"/>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p:cNvSpPr txBox="1"/>
              <p:nvPr/>
            </p:nvSpPr>
            <p:spPr>
              <a:xfrm>
                <a:off x="7109062" y="4235904"/>
                <a:ext cx="3203249" cy="348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i="1" smtClean="0">
                              <a:latin typeface="Cambria Math" panose="02040503050406030204" pitchFamily="18" charset="0"/>
                            </a:rPr>
                          </m:ctrlPr>
                        </m:sSubSupPr>
                        <m:e>
                          <m:r>
                            <a:rPr lang="en-US" altLang="ja-JP" i="1">
                              <a:latin typeface="Cambria Math" panose="02040503050406030204" pitchFamily="18" charset="0"/>
                            </a:rPr>
                            <m:t>𝑤</m:t>
                          </m:r>
                        </m:e>
                        <m:sub>
                          <m:r>
                            <a:rPr lang="en-US" altLang="ja-JP" i="1">
                              <a:latin typeface="Cambria Math" panose="02040503050406030204" pitchFamily="18" charset="0"/>
                            </a:rPr>
                            <m:t>𝑡</m:t>
                          </m:r>
                        </m:sub>
                        <m:sup>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rPr>
                            <m:t>]</m:t>
                          </m:r>
                        </m:sup>
                      </m:sSubSup>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𝑤</m:t>
                          </m:r>
                        </m:e>
                        <m:sub>
                          <m:r>
                            <a:rPr lang="en-US" altLang="ja-JP" i="1">
                              <a:latin typeface="Cambria Math" panose="02040503050406030204" pitchFamily="18" charset="0"/>
                            </a:rPr>
                            <m:t>𝑡</m:t>
                          </m:r>
                          <m:r>
                            <a:rPr lang="en-US" altLang="ja-JP" b="0" i="1" smtClean="0">
                              <a:latin typeface="Cambria Math" panose="02040503050406030204" pitchFamily="18" charset="0"/>
                            </a:rPr>
                            <m:t>−1</m:t>
                          </m:r>
                        </m:sub>
                        <m:sup>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rPr>
                            <m:t>]</m:t>
                          </m:r>
                        </m:sup>
                      </m:sSubSup>
                      <m:r>
                        <a:rPr lang="en-US" altLang="ja-JP" b="0" i="1" smtClean="0">
                          <a:latin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𝑝</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𝑚</m:t>
                          </m:r>
                        </m:e>
                        <m:sub>
                          <m:r>
                            <a:rPr lang="en-US" altLang="ja-JP" i="1">
                              <a:latin typeface="Cambria Math" panose="02040503050406030204" pitchFamily="18" charset="0"/>
                              <a:ea typeface="Cambria Math" panose="02040503050406030204" pitchFamily="18" charset="0"/>
                            </a:rPr>
                            <m:t>𝑡</m:t>
                          </m:r>
                          <m:r>
                            <a:rPr lang="en-US" altLang="ja-JP" i="1">
                              <a:latin typeface="Cambria Math" panose="02040503050406030204" pitchFamily="18" charset="0"/>
                              <a:ea typeface="Cambria Math" panose="02040503050406030204" pitchFamily="18" charset="0"/>
                            </a:rPr>
                            <m:t>−1</m:t>
                          </m:r>
                        </m:sub>
                        <m:sup>
                          <m:d>
                            <m:dPr>
                              <m:begChr m:val="["/>
                              <m:endChr m:val="]"/>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𝑘</m:t>
                              </m:r>
                            </m:e>
                          </m:d>
                        </m:sup>
                      </m:sSubSup>
                      <m:r>
                        <a:rPr lang="en-US" altLang="ja-JP" i="1">
                          <a:latin typeface="Cambria Math" panose="02040503050406030204" pitchFamily="18" charset="0"/>
                        </a:rPr>
                        <m:t>,</m:t>
                      </m:r>
                      <m:sSubSup>
                        <m:sSubSupPr>
                          <m:ctrlPr>
                            <a:rPr lang="en-US" altLang="ja-JP" i="1">
                              <a:latin typeface="Cambria Math" panose="02040503050406030204" pitchFamily="18" charset="0"/>
                              <a:ea typeface="Cambria Math" panose="02040503050406030204" pitchFamily="18" charset="0"/>
                            </a:rPr>
                          </m:ctrlPr>
                        </m:sSubSupPr>
                        <m:e>
                          <m:r>
                            <a:rPr lang="en-US" altLang="ja-JP" b="0" i="1" smtClean="0">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r>
                            <a:rPr lang="en-US" altLang="ja-JP" i="1">
                              <a:latin typeface="Cambria Math" panose="02040503050406030204" pitchFamily="18" charset="0"/>
                              <a:ea typeface="Cambria Math" panose="02040503050406030204" pitchFamily="18" charset="0"/>
                            </a:rPr>
                            <m:t>−1</m:t>
                          </m:r>
                        </m:sub>
                        <m:sup>
                          <m:d>
                            <m:dPr>
                              <m:begChr m:val="["/>
                              <m:endChr m:val="]"/>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𝑘</m:t>
                              </m:r>
                            </m:e>
                          </m:d>
                        </m:sup>
                      </m:sSubSup>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7109062" y="4235904"/>
                <a:ext cx="3203249" cy="348493"/>
              </a:xfrm>
              <a:prstGeom prst="rect">
                <a:avLst/>
              </a:prstGeom>
              <a:blipFill rotWithShape="0">
                <a:blip r:embed="rId7"/>
                <a:stretch>
                  <a:fillRect l="-570" t="-3509" r="-2281" b="-245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p:cNvSpPr txBox="1"/>
              <p:nvPr/>
            </p:nvSpPr>
            <p:spPr>
              <a:xfrm>
                <a:off x="7588911" y="5279060"/>
                <a:ext cx="4246675" cy="810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𝑤</m:t>
                          </m:r>
                        </m:e>
                        <m:sub>
                          <m:r>
                            <a:rPr lang="en-US" altLang="ja-JP" i="1">
                              <a:latin typeface="Cambria Math" panose="02040503050406030204" pitchFamily="18" charset="0"/>
                            </a:rPr>
                            <m:t>𝑡</m:t>
                          </m:r>
                          <m:r>
                            <a:rPr lang="en-US" altLang="ja-JP" b="0" i="1" smtClean="0">
                              <a:latin typeface="Cambria Math" panose="02040503050406030204" pitchFamily="18" charset="0"/>
                            </a:rPr>
                            <m:t>−1</m:t>
                          </m:r>
                        </m:sub>
                        <m:sup>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 </m:t>
                      </m:r>
                      <m:nary>
                        <m:naryPr>
                          <m:chr m:val="∑"/>
                          <m:ctrlPr>
                            <a:rPr lang="en-US" altLang="ja-JP" b="0" i="1" smtClean="0">
                              <a:latin typeface="Cambria Math" panose="02040503050406030204" pitchFamily="18" charset="0"/>
                              <a:ea typeface="Cambria Math" panose="02040503050406030204" pitchFamily="18" charset="0"/>
                            </a:rPr>
                          </m:ctrlPr>
                        </m:naryPr>
                        <m:sub>
                          <m:r>
                            <m:rPr>
                              <m:brk m:alnAt="23"/>
                            </m:rPr>
                            <a:rPr lang="en-US" altLang="ja-JP" b="0" i="1" smtClean="0">
                              <a:latin typeface="Cambria Math" panose="02040503050406030204" pitchFamily="18" charset="0"/>
                              <a:ea typeface="Cambria Math" panose="02040503050406030204" pitchFamily="18" charset="0"/>
                            </a:rPr>
                            <m:t>𝑗</m:t>
                          </m:r>
                          <m:r>
                            <a:rPr lang="en-US" altLang="ja-JP" b="0" i="1" smtClean="0">
                              <a:latin typeface="Cambria Math" panose="02040503050406030204" pitchFamily="18" charset="0"/>
                              <a:ea typeface="Cambria Math" panose="02040503050406030204" pitchFamily="18" charset="0"/>
                            </a:rPr>
                            <m:t>=1</m:t>
                          </m:r>
                        </m:sub>
                        <m:sup>
                          <m:r>
                            <a:rPr lang="en-US" altLang="ja-JP" b="0" i="1" smtClean="0">
                              <a:latin typeface="Cambria Math" panose="02040503050406030204" pitchFamily="18" charset="0"/>
                              <a:ea typeface="Cambria Math" panose="02040503050406030204" pitchFamily="18" charset="0"/>
                            </a:rPr>
                            <m:t>𝑁</m:t>
                          </m:r>
                        </m:sup>
                        <m:e>
                          <m:r>
                            <a:rPr lang="en-US" altLang="ja-JP" i="1">
                              <a:latin typeface="Cambria Math" panose="02040503050406030204" pitchFamily="18" charset="0"/>
                              <a:ea typeface="Cambria Math" panose="02040503050406030204" pitchFamily="18" charset="0"/>
                            </a:rPr>
                            <m:t>𝑝</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𝑚</m:t>
                              </m:r>
                            </m:e>
                            <m:sub>
                              <m:r>
                                <a:rPr lang="en-US" altLang="ja-JP" i="1">
                                  <a:latin typeface="Cambria Math" panose="02040503050406030204" pitchFamily="18" charset="0"/>
                                  <a:ea typeface="Cambria Math" panose="02040503050406030204" pitchFamily="18" charset="0"/>
                                </a:rPr>
                                <m:t>𝑡</m:t>
                              </m:r>
                              <m:r>
                                <a:rPr lang="en-US" altLang="ja-JP" i="1">
                                  <a:latin typeface="Cambria Math" panose="02040503050406030204" pitchFamily="18" charset="0"/>
                                  <a:ea typeface="Cambria Math" panose="02040503050406030204" pitchFamily="18" charset="0"/>
                                </a:rPr>
                                <m:t>−1</m:t>
                              </m:r>
                            </m:sub>
                            <m:sup>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𝑡</m:t>
                              </m:r>
                            </m:sub>
                            <m:sup>
                              <m:d>
                                <m:dPr>
                                  <m:begChr m:val="["/>
                                  <m:endChr m:val="]"/>
                                  <m:ctrlPr>
                                    <a:rPr lang="en-US" altLang="ja-JP" i="1">
                                      <a:latin typeface="Cambria Math" panose="02040503050406030204" pitchFamily="18" charset="0"/>
                                    </a:rPr>
                                  </m:ctrlPr>
                                </m:dPr>
                                <m:e>
                                  <m:r>
                                    <a:rPr lang="en-US" altLang="ja-JP" b="0" i="1" smtClean="0">
                                      <a:latin typeface="Cambria Math" panose="02040503050406030204" pitchFamily="18" charset="0"/>
                                    </a:rPr>
                                    <m:t>𝑗</m:t>
                                  </m:r>
                                </m:e>
                              </m:d>
                            </m:sup>
                          </m:sSubSup>
                          <m:r>
                            <a:rPr lang="en-US" altLang="ja-JP" i="1">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𝑝</m:t>
                          </m:r>
                          <m:r>
                            <a:rPr lang="en-US" altLang="ja-JP" i="1">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𝑡</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𝑗</m:t>
                                  </m:r>
                                </m:e>
                              </m:d>
                            </m:sup>
                          </m:sSubSup>
                          <m:r>
                            <a:rPr lang="en-US" altLang="ja-JP" i="1">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𝑡</m:t>
                              </m:r>
                              <m:r>
                                <a:rPr lang="en-US" altLang="ja-JP" b="0" i="1" smtClean="0">
                                  <a:latin typeface="Cambria Math" panose="02040503050406030204" pitchFamily="18" charset="0"/>
                                </a:rPr>
                                <m:t>−1</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e>
                      </m:nary>
                    </m:oMath>
                  </m:oMathPara>
                </a14:m>
                <a:endParaRPr lang="ja-JP" altLang="en-US" dirty="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7588911" y="5279060"/>
                <a:ext cx="4246675" cy="810222"/>
              </a:xfrm>
              <a:prstGeom prst="rect">
                <a:avLst/>
              </a:prstGeom>
              <a:blipFill rotWithShape="0">
                <a:blip r:embed="rId8"/>
                <a:stretch>
                  <a:fillRect/>
                </a:stretch>
              </a:blipFill>
            </p:spPr>
            <p:txBody>
              <a:bodyPr/>
              <a:lstStyle/>
              <a:p>
                <a:r>
                  <a:rPr lang="ja-JP" altLang="en-US">
                    <a:noFill/>
                  </a:rPr>
                  <a:t> </a:t>
                </a:r>
              </a:p>
            </p:txBody>
          </p:sp>
        </mc:Fallback>
      </mc:AlternateContent>
      <p:sp>
        <p:nvSpPr>
          <p:cNvPr id="34" name="正方形/長方形 33"/>
          <p:cNvSpPr/>
          <p:nvPr/>
        </p:nvSpPr>
        <p:spPr>
          <a:xfrm>
            <a:off x="10310980" y="5482696"/>
            <a:ext cx="1476000" cy="38322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8726020" y="5484083"/>
            <a:ext cx="1548000" cy="380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8881302" y="5860787"/>
            <a:ext cx="1209388" cy="369332"/>
          </a:xfrm>
          <a:prstGeom prst="rect">
            <a:avLst/>
          </a:prstGeom>
          <a:noFill/>
        </p:spPr>
        <p:txBody>
          <a:bodyPr wrap="square" rtlCol="0">
            <a:spAutoFit/>
          </a:bodyPr>
          <a:lstStyle/>
          <a:p>
            <a:pPr algn="ctr"/>
            <a:r>
              <a:rPr lang="ja-JP" altLang="en-US" dirty="0" smtClean="0">
                <a:solidFill>
                  <a:srgbClr val="FF0000"/>
                </a:solidFill>
              </a:rPr>
              <a:t>観測尤度</a:t>
            </a:r>
            <a:endParaRPr kumimoji="1" lang="ja-JP" altLang="en-US" dirty="0">
              <a:solidFill>
                <a:srgbClr val="FF0000"/>
              </a:solidFill>
            </a:endParaRPr>
          </a:p>
        </p:txBody>
      </p:sp>
      <p:sp>
        <p:nvSpPr>
          <p:cNvPr id="37" name="テキスト ボックス 36"/>
          <p:cNvSpPr txBox="1"/>
          <p:nvPr/>
        </p:nvSpPr>
        <p:spPr>
          <a:xfrm>
            <a:off x="10438066" y="5860179"/>
            <a:ext cx="1225339" cy="369332"/>
          </a:xfrm>
          <a:prstGeom prst="rect">
            <a:avLst/>
          </a:prstGeom>
          <a:noFill/>
        </p:spPr>
        <p:txBody>
          <a:bodyPr wrap="square" rtlCol="0">
            <a:spAutoFit/>
          </a:bodyPr>
          <a:lstStyle/>
          <a:p>
            <a:pPr algn="ctr"/>
            <a:r>
              <a:rPr lang="ja-JP" altLang="en-US" dirty="0" smtClean="0">
                <a:solidFill>
                  <a:srgbClr val="0070C0"/>
                </a:solidFill>
              </a:rPr>
              <a:t>動作予測</a:t>
            </a:r>
            <a:endParaRPr kumimoji="1" lang="ja-JP" altLang="en-US" dirty="0">
              <a:solidFill>
                <a:srgbClr val="0070C0"/>
              </a:solidFill>
            </a:endParaRPr>
          </a:p>
        </p:txBody>
      </p:sp>
      <mc:AlternateContent xmlns:mc="http://schemas.openxmlformats.org/markup-compatibility/2006" xmlns:a14="http://schemas.microsoft.com/office/drawing/2010/main">
        <mc:Choice Requires="a14">
          <p:sp>
            <p:nvSpPr>
              <p:cNvPr id="38" name="テキスト ボックス 37"/>
              <p:cNvSpPr txBox="1"/>
              <p:nvPr/>
            </p:nvSpPr>
            <p:spPr>
              <a:xfrm>
                <a:off x="7535801" y="6805005"/>
                <a:ext cx="2202141" cy="4693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𝑄</m:t>
                          </m:r>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p>
                        <m:sSupPr>
                          <m:ctrlPr>
                            <a:rPr lang="en-US" altLang="ja-JP" i="1" smtClean="0">
                              <a:latin typeface="Cambria Math" panose="02040503050406030204" pitchFamily="18" charset="0"/>
                            </a:rPr>
                          </m:ctrlPr>
                        </m:sSupPr>
                        <m:e>
                          <m:d>
                            <m:dPr>
                              <m:ctrlPr>
                                <a:rPr lang="en-US" altLang="ja-JP" i="1">
                                  <a:latin typeface="Cambria Math" panose="02040503050406030204" pitchFamily="18" charset="0"/>
                                </a:rPr>
                              </m:ctrlPr>
                            </m:dPr>
                            <m:e>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𝐻</m:t>
                                  </m:r>
                                </m:e>
                                <m:sub>
                                  <m:r>
                                    <a:rPr lang="en-US" altLang="ja-JP" i="1">
                                      <a:latin typeface="Cambria Math" panose="02040503050406030204" pitchFamily="18" charset="0"/>
                                    </a:rPr>
                                    <m:t>𝑥</m:t>
                                  </m:r>
                                </m:sub>
                                <m:sup>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rPr>
                                    <m:t>]</m:t>
                                  </m:r>
                                </m:sup>
                              </m:sSubSup>
                            </m:e>
                          </m:d>
                        </m:e>
                        <m:sup>
                          <m:r>
                            <a:rPr lang="en-US" altLang="ja-JP" b="0" i="1" smtClean="0">
                              <a:latin typeface="Cambria Math" panose="02040503050406030204" pitchFamily="18" charset="0"/>
                            </a:rPr>
                            <m:t>𝑇</m:t>
                          </m:r>
                        </m:sup>
                      </m:sSup>
                      <m:sSub>
                        <m:sSubPr>
                          <m:ctrlPr>
                            <a:rPr lang="en-US" altLang="ja-JP" i="1">
                              <a:latin typeface="Cambria Math" panose="02040503050406030204" pitchFamily="18" charset="0"/>
                            </a:rPr>
                          </m:ctrlPr>
                        </m:sSubPr>
                        <m:e>
                          <m:r>
                            <m:rPr>
                              <m:sty m:val="p"/>
                            </m:rPr>
                            <a:rPr lang="el-GR" altLang="ja-JP" i="1">
                              <a:latin typeface="Cambria Math" panose="02040503050406030204" pitchFamily="18" charset="0"/>
                              <a:ea typeface="Cambria Math" panose="02040503050406030204" pitchFamily="18" charset="0"/>
                            </a:rPr>
                            <m:t>Σ</m:t>
                          </m:r>
                        </m:e>
                        <m:sub>
                          <m:r>
                            <a:rPr lang="en-US" altLang="ja-JP" i="1">
                              <a:latin typeface="Cambria Math" panose="02040503050406030204" pitchFamily="18" charset="0"/>
                            </a:rPr>
                            <m:t>𝑡</m:t>
                          </m:r>
                          <m:r>
                            <a:rPr lang="en-US" altLang="ja-JP" i="1">
                              <a:latin typeface="Cambria Math" panose="02040503050406030204" pitchFamily="18" charset="0"/>
                            </a:rPr>
                            <m:t>−1</m:t>
                          </m:r>
                        </m:sub>
                      </m:sSub>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𝐻</m:t>
                          </m:r>
                        </m:e>
                        <m:sub>
                          <m:r>
                            <a:rPr lang="en-US" altLang="ja-JP" i="1">
                              <a:latin typeface="Cambria Math" panose="02040503050406030204" pitchFamily="18" charset="0"/>
                            </a:rPr>
                            <m:t>𝑥</m:t>
                          </m:r>
                        </m:sub>
                        <m:sup>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rPr>
                            <m:t>]</m:t>
                          </m:r>
                        </m:sup>
                      </m:sSubSup>
                    </m:oMath>
                  </m:oMathPara>
                </a14:m>
                <a:endParaRPr lang="en-US" altLang="ja-JP" i="1" dirty="0" smtClean="0">
                  <a:latin typeface="Cambria Math" panose="02040503050406030204" pitchFamily="18" charset="0"/>
                  <a:ea typeface="Cambria Math" panose="02040503050406030204" pitchFamily="18" charset="0"/>
                </a:endParaRPr>
              </a:p>
            </p:txBody>
          </p:sp>
        </mc:Choice>
        <mc:Fallback xmlns="">
          <p:sp>
            <p:nvSpPr>
              <p:cNvPr id="38" name="テキスト ボックス 37"/>
              <p:cNvSpPr txBox="1">
                <a:spLocks noRot="1" noChangeAspect="1" noMove="1" noResize="1" noEditPoints="1" noAdjustHandles="1" noChangeArrowheads="1" noChangeShapeType="1" noTextEdit="1"/>
              </p:cNvSpPr>
              <p:nvPr/>
            </p:nvSpPr>
            <p:spPr>
              <a:xfrm>
                <a:off x="7535801" y="6805005"/>
                <a:ext cx="2202141" cy="469359"/>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p:cNvSpPr txBox="1"/>
              <p:nvPr/>
            </p:nvSpPr>
            <p:spPr>
              <a:xfrm>
                <a:off x="7537116" y="6374282"/>
                <a:ext cx="2006058" cy="3484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ea typeface="Cambria Math" panose="02040503050406030204" pitchFamily="18" charset="0"/>
                        </a:rPr>
                        <m:t>h</m:t>
                      </m:r>
                      <m:r>
                        <a:rPr lang="en-US" altLang="ja-JP" b="0" i="1" smtClean="0">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𝑚</m:t>
                          </m:r>
                        </m:e>
                        <m:sub>
                          <m:r>
                            <a:rPr lang="en-US" altLang="ja-JP" i="1">
                              <a:latin typeface="Cambria Math" panose="02040503050406030204" pitchFamily="18" charset="0"/>
                              <a:ea typeface="Cambria Math" panose="02040503050406030204" pitchFamily="18" charset="0"/>
                            </a:rPr>
                            <m:t>𝑡</m:t>
                          </m:r>
                          <m:r>
                            <a:rPr lang="en-US" altLang="ja-JP" i="1">
                              <a:latin typeface="Cambria Math" panose="02040503050406030204" pitchFamily="18" charset="0"/>
                              <a:ea typeface="Cambria Math" panose="02040503050406030204" pitchFamily="18" charset="0"/>
                            </a:rPr>
                            <m:t>−1</m:t>
                          </m:r>
                        </m:sub>
                        <m:sup>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𝑡</m:t>
                          </m:r>
                        </m:sub>
                        <m:sup>
                          <m:d>
                            <m:dPr>
                              <m:begChr m:val="["/>
                              <m:endChr m:val="]"/>
                              <m:ctrlPr>
                                <a:rPr lang="en-US" altLang="ja-JP" i="1">
                                  <a:latin typeface="Cambria Math" panose="02040503050406030204" pitchFamily="18" charset="0"/>
                                </a:rPr>
                              </m:ctrlPr>
                            </m:dPr>
                            <m:e>
                              <m:r>
                                <a:rPr lang="en-US" altLang="ja-JP" b="0" i="1" smtClean="0">
                                  <a:latin typeface="Cambria Math" panose="02040503050406030204" pitchFamily="18" charset="0"/>
                                </a:rPr>
                                <m:t>𝑘</m:t>
                              </m:r>
                            </m:e>
                          </m:d>
                        </m:sup>
                      </m:sSubSup>
                      <m:r>
                        <a:rPr lang="en-US" altLang="ja-JP" b="0" i="1" smtClean="0">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rPr>
                          </m:ctrlPr>
                        </m:sSubSupPr>
                        <m:e>
                          <m:acc>
                            <m:accPr>
                              <m:chr m:val="̂"/>
                              <m:ctrlPr>
                                <a:rPr lang="en-US" altLang="ja-JP" i="1" smtClean="0">
                                  <a:latin typeface="Cambria Math" panose="02040503050406030204" pitchFamily="18" charset="0"/>
                                </a:rPr>
                              </m:ctrlPr>
                            </m:accPr>
                            <m:e>
                              <m:r>
                                <a:rPr lang="en-US" altLang="ja-JP" i="1">
                                  <a:latin typeface="Cambria Math" panose="02040503050406030204" pitchFamily="18" charset="0"/>
                                </a:rPr>
                                <m:t>𝑧</m:t>
                              </m:r>
                            </m:e>
                          </m:acc>
                        </m:e>
                        <m:sub>
                          <m:r>
                            <a:rPr lang="en-US" altLang="ja-JP" i="1">
                              <a:latin typeface="Cambria Math" panose="02040503050406030204" pitchFamily="18" charset="0"/>
                            </a:rPr>
                            <m:t>𝑡</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oMath>
                  </m:oMathPara>
                </a14:m>
                <a:endParaRPr kumimoji="1" lang="ja-JP" altLang="en-US" dirty="0"/>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7537116" y="6374282"/>
                <a:ext cx="2006058" cy="348493"/>
              </a:xfrm>
              <a:prstGeom prst="rect">
                <a:avLst/>
              </a:prstGeom>
              <a:blipFill rotWithShape="0">
                <a:blip r:embed="rId10"/>
                <a:stretch>
                  <a:fillRect l="-2128" t="-3509" r="-3343" b="-245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4326197" y="6901185"/>
                <a:ext cx="288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𝑄</m:t>
                          </m:r>
                        </m:e>
                        <m:sub>
                          <m:r>
                            <a:rPr lang="en-US" altLang="ja-JP" b="0" i="1" smtClean="0">
                              <a:latin typeface="Cambria Math" panose="02040503050406030204" pitchFamily="18" charset="0"/>
                              <a:ea typeface="Cambria Math" panose="02040503050406030204" pitchFamily="18" charset="0"/>
                            </a:rPr>
                            <m:t>𝑡</m:t>
                          </m:r>
                        </m:sub>
                      </m:sSub>
                    </m:oMath>
                  </m:oMathPara>
                </a14:m>
                <a:endParaRPr kumimoji="1" lang="ja-JP" altLang="en-US" dirty="0"/>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4326197" y="6901185"/>
                <a:ext cx="288862" cy="276999"/>
              </a:xfrm>
              <a:prstGeom prst="rect">
                <a:avLst/>
              </a:prstGeom>
              <a:blipFill rotWithShape="0">
                <a:blip r:embed="rId11"/>
                <a:stretch>
                  <a:fillRect l="-27660" r="-6383" b="-282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p:cNvSpPr txBox="1"/>
              <p:nvPr/>
            </p:nvSpPr>
            <p:spPr>
              <a:xfrm>
                <a:off x="4300070" y="6372422"/>
                <a:ext cx="2075496" cy="3522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ea typeface="Cambria Math" panose="02040503050406030204" pitchFamily="18" charset="0"/>
                        </a:rPr>
                        <m:t>h</m:t>
                      </m:r>
                      <m:r>
                        <a:rPr lang="en-US" altLang="ja-JP" i="1">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𝑚</m:t>
                          </m:r>
                        </m:e>
                        <m:sub>
                          <m:r>
                            <a:rPr lang="en-US" altLang="ja-JP" i="1">
                              <a:latin typeface="Cambria Math" panose="02040503050406030204" pitchFamily="18" charset="0"/>
                              <a:ea typeface="Cambria Math" panose="02040503050406030204" pitchFamily="18" charset="0"/>
                            </a:rPr>
                            <m:t>𝑡</m:t>
                          </m:r>
                          <m:r>
                            <a:rPr lang="en-US" altLang="ja-JP" i="1">
                              <a:latin typeface="Cambria Math" panose="02040503050406030204" pitchFamily="18" charset="0"/>
                              <a:ea typeface="Cambria Math" panose="02040503050406030204" pitchFamily="18" charset="0"/>
                            </a:rPr>
                            <m:t>−1</m:t>
                          </m:r>
                        </m:sub>
                        <m:sup>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𝑡</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r>
                        <a:rPr lang="en-US" altLang="ja-JP" i="1">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rPr>
                          </m:ctrlPr>
                        </m:sSubSup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𝑧</m:t>
                              </m:r>
                            </m:e>
                          </m:acc>
                        </m:e>
                        <m:sub>
                          <m:r>
                            <a:rPr lang="en-US" altLang="ja-JP" i="1">
                              <a:latin typeface="Cambria Math" panose="02040503050406030204" pitchFamily="18" charset="0"/>
                            </a:rPr>
                            <m:t>𝑡</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oMath>
                  </m:oMathPara>
                </a14:m>
                <a:endParaRPr kumimoji="1" lang="ja-JP" altLang="en-US" dirty="0"/>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4300070" y="6372422"/>
                <a:ext cx="2075496" cy="352212"/>
              </a:xfrm>
              <a:prstGeom prst="rect">
                <a:avLst/>
              </a:prstGeom>
              <a:blipFill rotWithShape="0">
                <a:blip r:embed="rId12"/>
                <a:stretch>
                  <a:fillRect l="-587" t="-3448" r="-1466" b="-22414"/>
                </a:stretch>
              </a:blipFill>
            </p:spPr>
            <p:txBody>
              <a:bodyPr/>
              <a:lstStyle/>
              <a:p>
                <a:r>
                  <a:rPr lang="ja-JP" altLang="en-US">
                    <a:noFill/>
                  </a:rPr>
                  <a:t> </a:t>
                </a:r>
              </a:p>
            </p:txBody>
          </p:sp>
        </mc:Fallback>
      </mc:AlternateContent>
      <p:sp>
        <p:nvSpPr>
          <p:cNvPr id="42" name="正方形/長方形 41"/>
          <p:cNvSpPr/>
          <p:nvPr/>
        </p:nvSpPr>
        <p:spPr>
          <a:xfrm>
            <a:off x="8062309" y="6787684"/>
            <a:ext cx="1656000" cy="5040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p:cNvSpPr txBox="1"/>
          <p:nvPr/>
        </p:nvSpPr>
        <p:spPr>
          <a:xfrm>
            <a:off x="9698563" y="6855018"/>
            <a:ext cx="2610719" cy="369332"/>
          </a:xfrm>
          <a:prstGeom prst="rect">
            <a:avLst/>
          </a:prstGeom>
          <a:noFill/>
        </p:spPr>
        <p:txBody>
          <a:bodyPr wrap="square" rtlCol="0">
            <a:spAutoFit/>
          </a:bodyPr>
          <a:lstStyle/>
          <a:p>
            <a:r>
              <a:rPr lang="ja-JP" altLang="en-US" dirty="0" smtClean="0">
                <a:solidFill>
                  <a:srgbClr val="0070C0"/>
                </a:solidFill>
              </a:rPr>
              <a:t>動作予測</a:t>
            </a:r>
            <a:r>
              <a:rPr lang="ja-JP" altLang="en-US" dirty="0">
                <a:solidFill>
                  <a:srgbClr val="0070C0"/>
                </a:solidFill>
              </a:rPr>
              <a:t>に</a:t>
            </a:r>
            <a:r>
              <a:rPr lang="ja-JP" altLang="en-US" dirty="0" smtClean="0">
                <a:solidFill>
                  <a:srgbClr val="0070C0"/>
                </a:solidFill>
              </a:rPr>
              <a:t>よる不確かさ</a:t>
            </a:r>
            <a:endParaRPr kumimoji="1" lang="ja-JP" altLang="en-US" dirty="0">
              <a:solidFill>
                <a:srgbClr val="0070C0"/>
              </a:solidFill>
            </a:endParaRPr>
          </a:p>
        </p:txBody>
      </p:sp>
      <p:sp>
        <p:nvSpPr>
          <p:cNvPr id="45" name="テキスト ボックス 44"/>
          <p:cNvSpPr txBox="1"/>
          <p:nvPr/>
        </p:nvSpPr>
        <p:spPr>
          <a:xfrm>
            <a:off x="3664393" y="6363862"/>
            <a:ext cx="832015" cy="369332"/>
          </a:xfrm>
          <a:prstGeom prst="rect">
            <a:avLst/>
          </a:prstGeom>
          <a:noFill/>
        </p:spPr>
        <p:txBody>
          <a:bodyPr wrap="square" rtlCol="0">
            <a:spAutoFit/>
          </a:bodyPr>
          <a:lstStyle/>
          <a:p>
            <a:r>
              <a:rPr lang="ja-JP" altLang="en-US" dirty="0" smtClean="0"/>
              <a:t>中心：</a:t>
            </a:r>
            <a:endParaRPr kumimoji="1" lang="ja-JP" altLang="en-US" dirty="0"/>
          </a:p>
        </p:txBody>
      </p:sp>
      <p:sp>
        <p:nvSpPr>
          <p:cNvPr id="46" name="テキスト ボックス 45"/>
          <p:cNvSpPr txBox="1"/>
          <p:nvPr/>
        </p:nvSpPr>
        <p:spPr>
          <a:xfrm>
            <a:off x="3664393" y="6855018"/>
            <a:ext cx="832015" cy="369332"/>
          </a:xfrm>
          <a:prstGeom prst="rect">
            <a:avLst/>
          </a:prstGeom>
          <a:noFill/>
        </p:spPr>
        <p:txBody>
          <a:bodyPr wrap="square" rtlCol="0">
            <a:spAutoFit/>
          </a:bodyPr>
          <a:lstStyle/>
          <a:p>
            <a:r>
              <a:rPr lang="ja-JP" altLang="en-US" dirty="0"/>
              <a:t>分散</a:t>
            </a:r>
            <a:r>
              <a:rPr lang="ja-JP" altLang="en-US" dirty="0" smtClean="0"/>
              <a:t>：</a:t>
            </a:r>
            <a:endParaRPr kumimoji="1" lang="ja-JP" altLang="en-US" dirty="0"/>
          </a:p>
        </p:txBody>
      </p:sp>
      <p:sp>
        <p:nvSpPr>
          <p:cNvPr id="47" name="テキスト ボックス 46"/>
          <p:cNvSpPr txBox="1"/>
          <p:nvPr/>
        </p:nvSpPr>
        <p:spPr>
          <a:xfrm>
            <a:off x="6861799" y="6363862"/>
            <a:ext cx="832015" cy="369332"/>
          </a:xfrm>
          <a:prstGeom prst="rect">
            <a:avLst/>
          </a:prstGeom>
          <a:noFill/>
        </p:spPr>
        <p:txBody>
          <a:bodyPr wrap="square" rtlCol="0">
            <a:spAutoFit/>
          </a:bodyPr>
          <a:lstStyle/>
          <a:p>
            <a:r>
              <a:rPr lang="ja-JP" altLang="en-US" dirty="0" smtClean="0"/>
              <a:t>中心：</a:t>
            </a:r>
            <a:endParaRPr kumimoji="1" lang="ja-JP" altLang="en-US" dirty="0"/>
          </a:p>
        </p:txBody>
      </p:sp>
      <p:sp>
        <p:nvSpPr>
          <p:cNvPr id="48" name="テキスト ボックス 47"/>
          <p:cNvSpPr txBox="1"/>
          <p:nvPr/>
        </p:nvSpPr>
        <p:spPr>
          <a:xfrm>
            <a:off x="6861799" y="6855018"/>
            <a:ext cx="832015" cy="369332"/>
          </a:xfrm>
          <a:prstGeom prst="rect">
            <a:avLst/>
          </a:prstGeom>
          <a:noFill/>
        </p:spPr>
        <p:txBody>
          <a:bodyPr wrap="square" rtlCol="0">
            <a:spAutoFit/>
          </a:bodyPr>
          <a:lstStyle/>
          <a:p>
            <a:r>
              <a:rPr lang="ja-JP" altLang="en-US" dirty="0"/>
              <a:t>分散</a:t>
            </a:r>
            <a:r>
              <a:rPr lang="ja-JP" altLang="en-US" dirty="0" smtClean="0"/>
              <a:t>：</a:t>
            </a:r>
            <a:endParaRPr kumimoji="1" lang="ja-JP" altLang="en-US" dirty="0"/>
          </a:p>
        </p:txBody>
      </p:sp>
      <p:sp>
        <p:nvSpPr>
          <p:cNvPr id="49" name="正方形/長方形 48"/>
          <p:cNvSpPr/>
          <p:nvPr/>
        </p:nvSpPr>
        <p:spPr>
          <a:xfrm>
            <a:off x="5925574" y="6358303"/>
            <a:ext cx="405590" cy="380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4324856" y="6849459"/>
            <a:ext cx="323879" cy="380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9119437" y="6358303"/>
            <a:ext cx="423737" cy="380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7537116" y="6849459"/>
            <a:ext cx="284526" cy="380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p:cNvSpPr txBox="1"/>
          <p:nvPr/>
        </p:nvSpPr>
        <p:spPr>
          <a:xfrm>
            <a:off x="3719183" y="2369424"/>
            <a:ext cx="832015" cy="369332"/>
          </a:xfrm>
          <a:prstGeom prst="rect">
            <a:avLst/>
          </a:prstGeom>
          <a:noFill/>
        </p:spPr>
        <p:txBody>
          <a:bodyPr wrap="square" rtlCol="0">
            <a:spAutoFit/>
          </a:bodyPr>
          <a:lstStyle/>
          <a:p>
            <a:r>
              <a:rPr lang="ja-JP" altLang="en-US" dirty="0" smtClean="0"/>
              <a:t>中心：</a:t>
            </a:r>
            <a:endParaRPr kumimoji="1" lang="ja-JP" altLang="en-US" dirty="0"/>
          </a:p>
        </p:txBody>
      </p:sp>
      <mc:AlternateContent xmlns:mc="http://schemas.openxmlformats.org/markup-compatibility/2006" xmlns:a14="http://schemas.microsoft.com/office/drawing/2010/main">
        <mc:Choice Requires="a14">
          <p:sp>
            <p:nvSpPr>
              <p:cNvPr id="54" name="テキスト ボックス 53"/>
              <p:cNvSpPr txBox="1"/>
              <p:nvPr/>
            </p:nvSpPr>
            <p:spPr>
              <a:xfrm>
                <a:off x="4420264" y="2415591"/>
                <a:ext cx="2618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oMath>
                  </m:oMathPara>
                </a14:m>
                <a:endParaRPr kumimoji="1" lang="ja-JP" altLang="en-US" dirty="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4420264" y="2415591"/>
                <a:ext cx="261867" cy="276999"/>
              </a:xfrm>
              <a:prstGeom prst="rect">
                <a:avLst/>
              </a:prstGeom>
              <a:blipFill rotWithShape="0">
                <a:blip r:embed="rId13"/>
                <a:stretch>
                  <a:fillRect l="-13953" r="-4651" b="-13043"/>
                </a:stretch>
              </a:blipFill>
            </p:spPr>
            <p:txBody>
              <a:bodyPr/>
              <a:lstStyle/>
              <a:p>
                <a:r>
                  <a:rPr lang="ja-JP" altLang="en-US">
                    <a:noFill/>
                  </a:rPr>
                  <a:t> </a:t>
                </a:r>
              </a:p>
            </p:txBody>
          </p:sp>
        </mc:Fallback>
      </mc:AlternateContent>
      <p:sp>
        <p:nvSpPr>
          <p:cNvPr id="55" name="テキスト ボックス 54"/>
          <p:cNvSpPr txBox="1"/>
          <p:nvPr/>
        </p:nvSpPr>
        <p:spPr>
          <a:xfrm>
            <a:off x="3715338" y="2826213"/>
            <a:ext cx="832015" cy="369332"/>
          </a:xfrm>
          <a:prstGeom prst="rect">
            <a:avLst/>
          </a:prstGeom>
          <a:noFill/>
        </p:spPr>
        <p:txBody>
          <a:bodyPr wrap="square" rtlCol="0">
            <a:spAutoFit/>
          </a:bodyPr>
          <a:lstStyle/>
          <a:p>
            <a:r>
              <a:rPr lang="ja-JP" altLang="en-US" dirty="0" smtClean="0"/>
              <a:t>分散：</a:t>
            </a:r>
            <a:endParaRPr kumimoji="1" lang="ja-JP" altLang="en-US" dirty="0"/>
          </a:p>
        </p:txBody>
      </p:sp>
      <mc:AlternateContent xmlns:mc="http://schemas.openxmlformats.org/markup-compatibility/2006" xmlns:a14="http://schemas.microsoft.com/office/drawing/2010/main">
        <mc:Choice Requires="a14">
          <p:sp>
            <p:nvSpPr>
              <p:cNvPr id="56" name="テキスト ボックス 55"/>
              <p:cNvSpPr txBox="1"/>
              <p:nvPr/>
            </p:nvSpPr>
            <p:spPr>
              <a:xfrm>
                <a:off x="4329396" y="2876400"/>
                <a:ext cx="1510504" cy="2789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𝐺</m:t>
                          </m:r>
                        </m:e>
                        <m:sub>
                          <m:r>
                            <a:rPr lang="en-US" altLang="ja-JP" i="1">
                              <a:latin typeface="Cambria Math" panose="02040503050406030204" pitchFamily="18" charset="0"/>
                            </a:rPr>
                            <m:t>𝑡</m:t>
                          </m:r>
                        </m:sub>
                      </m:sSub>
                      <m:sSub>
                        <m:sSubPr>
                          <m:ctrlPr>
                            <a:rPr lang="en-US" altLang="ja-JP" i="1">
                              <a:latin typeface="Cambria Math" panose="02040503050406030204" pitchFamily="18" charset="0"/>
                            </a:rPr>
                          </m:ctrlPr>
                        </m:sSubPr>
                        <m:e>
                          <m:r>
                            <m:rPr>
                              <m:sty m:val="p"/>
                            </m:rPr>
                            <a:rPr lang="el-GR" altLang="ja-JP" i="1">
                              <a:latin typeface="Cambria Math" panose="02040503050406030204" pitchFamily="18" charset="0"/>
                              <a:ea typeface="Cambria Math" panose="02040503050406030204" pitchFamily="18" charset="0"/>
                            </a:rPr>
                            <m:t>Σ</m:t>
                          </m:r>
                        </m:e>
                        <m:sub>
                          <m:r>
                            <a:rPr lang="en-US" altLang="ja-JP" i="1">
                              <a:latin typeface="Cambria Math" panose="02040503050406030204" pitchFamily="18" charset="0"/>
                            </a:rPr>
                            <m:t>𝑡</m:t>
                          </m:r>
                          <m:r>
                            <a:rPr lang="en-US" altLang="ja-JP" i="1">
                              <a:latin typeface="Cambria Math" panose="02040503050406030204" pitchFamily="18" charset="0"/>
                            </a:rPr>
                            <m:t>−1</m:t>
                          </m:r>
                        </m:sub>
                      </m:sSub>
                      <m:sSubSup>
                        <m:sSubSupPr>
                          <m:ctrlPr>
                            <a:rPr lang="en-US" altLang="ja-JP" i="1">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𝐺</m:t>
                          </m:r>
                        </m:e>
                        <m:sub>
                          <m:r>
                            <a:rPr lang="en-US" altLang="ja-JP" i="1">
                              <a:latin typeface="Cambria Math" panose="02040503050406030204" pitchFamily="18" charset="0"/>
                            </a:rPr>
                            <m:t>𝑡</m:t>
                          </m:r>
                        </m:sub>
                        <m:sup>
                          <m:r>
                            <a:rPr lang="en-US" altLang="ja-JP" i="1">
                              <a:latin typeface="Cambria Math" panose="02040503050406030204" pitchFamily="18" charset="0"/>
                            </a:rPr>
                            <m:t>𝑇</m:t>
                          </m:r>
                        </m:sup>
                      </m:sSubSup>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𝑅</m:t>
                          </m:r>
                        </m:e>
                        <m:sub>
                          <m:r>
                            <a:rPr lang="en-US" altLang="ja-JP" i="1">
                              <a:latin typeface="Cambria Math" panose="02040503050406030204" pitchFamily="18" charset="0"/>
                            </a:rPr>
                            <m:t>𝑡</m:t>
                          </m:r>
                        </m:sub>
                      </m:sSub>
                    </m:oMath>
                  </m:oMathPara>
                </a14:m>
                <a:endParaRPr kumimoji="1" lang="ja-JP" altLang="en-US" dirty="0"/>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4329396" y="2876400"/>
                <a:ext cx="1510504" cy="278923"/>
              </a:xfrm>
              <a:prstGeom prst="rect">
                <a:avLst/>
              </a:prstGeom>
              <a:blipFill rotWithShape="0">
                <a:blip r:embed="rId14"/>
                <a:stretch>
                  <a:fillRect l="-2823" t="-2174" b="-17391"/>
                </a:stretch>
              </a:blipFill>
            </p:spPr>
            <p:txBody>
              <a:bodyPr/>
              <a:lstStyle/>
              <a:p>
                <a:r>
                  <a:rPr lang="ja-JP" altLang="en-US">
                    <a:noFill/>
                  </a:rPr>
                  <a:t> </a:t>
                </a:r>
              </a:p>
            </p:txBody>
          </p:sp>
        </mc:Fallback>
      </mc:AlternateContent>
      <p:sp>
        <p:nvSpPr>
          <p:cNvPr id="57" name="正方形/長方形 56"/>
          <p:cNvSpPr/>
          <p:nvPr/>
        </p:nvSpPr>
        <p:spPr>
          <a:xfrm>
            <a:off x="4375670" y="2396731"/>
            <a:ext cx="347226" cy="38045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4398434" y="2797208"/>
            <a:ext cx="486928" cy="38045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p:cNvSpPr txBox="1"/>
          <p:nvPr/>
        </p:nvSpPr>
        <p:spPr>
          <a:xfrm>
            <a:off x="7005357" y="2373581"/>
            <a:ext cx="832015" cy="369332"/>
          </a:xfrm>
          <a:prstGeom prst="rect">
            <a:avLst/>
          </a:prstGeom>
          <a:noFill/>
        </p:spPr>
        <p:txBody>
          <a:bodyPr wrap="square" rtlCol="0">
            <a:spAutoFit/>
          </a:bodyPr>
          <a:lstStyle/>
          <a:p>
            <a:r>
              <a:rPr lang="ja-JP" altLang="en-US" dirty="0" smtClean="0"/>
              <a:t>中心：</a:t>
            </a:r>
            <a:endParaRPr kumimoji="1" lang="ja-JP" altLang="en-US" dirty="0"/>
          </a:p>
        </p:txBody>
      </p:sp>
      <mc:AlternateContent xmlns:mc="http://schemas.openxmlformats.org/markup-compatibility/2006" xmlns:a14="http://schemas.microsoft.com/office/drawing/2010/main">
        <mc:Choice Requires="a14">
          <p:sp>
            <p:nvSpPr>
              <p:cNvPr id="60" name="テキスト ボックス 59"/>
              <p:cNvSpPr txBox="1"/>
              <p:nvPr/>
            </p:nvSpPr>
            <p:spPr>
              <a:xfrm>
                <a:off x="7706438" y="2419748"/>
                <a:ext cx="16255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𝐾</m:t>
                          </m:r>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acc>
                            <m:accPr>
                              <m:chr m:val="̂"/>
                              <m:ctrlPr>
                                <a:rPr lang="en-US" altLang="ja-JP"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𝑧</m:t>
                              </m:r>
                            </m:e>
                          </m:acc>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7706438" y="2419748"/>
                <a:ext cx="1625573" cy="276999"/>
              </a:xfrm>
              <a:prstGeom prst="rect">
                <a:avLst/>
              </a:prstGeom>
              <a:blipFill rotWithShape="0">
                <a:blip r:embed="rId15"/>
                <a:stretch>
                  <a:fillRect l="-1873" t="-26667" r="-8614" b="-35556"/>
                </a:stretch>
              </a:blipFill>
            </p:spPr>
            <p:txBody>
              <a:bodyPr/>
              <a:lstStyle/>
              <a:p>
                <a:r>
                  <a:rPr lang="ja-JP" altLang="en-US">
                    <a:noFill/>
                  </a:rPr>
                  <a:t> </a:t>
                </a:r>
              </a:p>
            </p:txBody>
          </p:sp>
        </mc:Fallback>
      </mc:AlternateContent>
      <p:sp>
        <p:nvSpPr>
          <p:cNvPr id="61" name="テキスト ボックス 60"/>
          <p:cNvSpPr txBox="1"/>
          <p:nvPr/>
        </p:nvSpPr>
        <p:spPr>
          <a:xfrm>
            <a:off x="7001512" y="2830370"/>
            <a:ext cx="832015" cy="369332"/>
          </a:xfrm>
          <a:prstGeom prst="rect">
            <a:avLst/>
          </a:prstGeom>
          <a:noFill/>
        </p:spPr>
        <p:txBody>
          <a:bodyPr wrap="square" rtlCol="0">
            <a:spAutoFit/>
          </a:bodyPr>
          <a:lstStyle/>
          <a:p>
            <a:r>
              <a:rPr lang="ja-JP" altLang="en-US" dirty="0" smtClean="0"/>
              <a:t>分散：</a:t>
            </a:r>
            <a:endParaRPr kumimoji="1" lang="ja-JP" altLang="en-US" dirty="0"/>
          </a:p>
        </p:txBody>
      </p:sp>
      <mc:AlternateContent xmlns:mc="http://schemas.openxmlformats.org/markup-compatibility/2006" xmlns:a14="http://schemas.microsoft.com/office/drawing/2010/main">
        <mc:Choice Requires="a14">
          <p:sp>
            <p:nvSpPr>
              <p:cNvPr id="62" name="テキスト ボックス 61"/>
              <p:cNvSpPr txBox="1"/>
              <p:nvPr/>
            </p:nvSpPr>
            <p:spPr>
              <a:xfrm>
                <a:off x="7702593" y="2840790"/>
                <a:ext cx="1692451" cy="337465"/>
              </a:xfrm>
              <a:prstGeom prst="rect">
                <a:avLst/>
              </a:prstGeom>
              <a:noFill/>
            </p:spPr>
            <p:txBody>
              <a:bodyPr wrap="none" lIns="0" tIns="0" rIns="0" bIns="0" rtlCol="0">
                <a:spAutoFit/>
              </a:bodyPr>
              <a:lstStyle/>
              <a:p>
                <a14:m>
                  <m:oMath xmlns:m="http://schemas.openxmlformats.org/officeDocument/2006/math">
                    <m:r>
                      <a:rPr lang="en-US" altLang="ja-JP" b="0" i="1" smtClean="0">
                        <a:latin typeface="Cambria Math" panose="02040503050406030204" pitchFamily="18" charset="0"/>
                      </a:rPr>
                      <m:t>(</m:t>
                    </m:r>
                    <m:r>
                      <a:rPr lang="en-US" altLang="ja-JP" b="0" i="1" smtClean="0">
                        <a:latin typeface="Cambria Math" panose="02040503050406030204" pitchFamily="18" charset="0"/>
                      </a:rPr>
                      <m:t>𝐼</m:t>
                    </m:r>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𝐾</m:t>
                        </m:r>
                      </m:e>
                      <m:sub>
                        <m:r>
                          <a:rPr lang="en-US" altLang="ja-JP" i="1">
                            <a:latin typeface="Cambria Math" panose="02040503050406030204" pitchFamily="18" charset="0"/>
                            <a:ea typeface="Cambria Math" panose="02040503050406030204" pitchFamily="18" charset="0"/>
                          </a:rPr>
                          <m:t>𝑡</m:t>
                        </m:r>
                      </m:sub>
                    </m:sSub>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𝐻</m:t>
                        </m:r>
                      </m:e>
                      <m:sub>
                        <m:r>
                          <a:rPr lang="en-US" altLang="ja-JP" i="1">
                            <a:latin typeface="Cambria Math" panose="02040503050406030204" pitchFamily="18" charset="0"/>
                          </a:rPr>
                          <m:t>𝑥</m:t>
                        </m:r>
                      </m:sub>
                      <m:sup>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rPr>
                          <m:t>]</m:t>
                        </m:r>
                      </m:sup>
                    </m:sSubSup>
                    <m:r>
                      <a:rPr lang="en-US" altLang="ja-JP" b="0" i="1" smtClean="0">
                        <a:latin typeface="Cambria Math" panose="02040503050406030204" pitchFamily="18" charset="0"/>
                      </a:rPr>
                      <m:t>)</m:t>
                    </m:r>
                  </m:oMath>
                </a14:m>
                <a:r>
                  <a:rPr lang="en-US" altLang="ja-JP" dirty="0"/>
                  <a:t> </a:t>
                </a:r>
                <a14:m>
                  <m:oMath xmlns:m="http://schemas.openxmlformats.org/officeDocument/2006/math">
                    <m:sSub>
                      <m:sSubPr>
                        <m:ctrlPr>
                          <a:rPr lang="en-US" altLang="ja-JP" i="1">
                            <a:latin typeface="Cambria Math" panose="02040503050406030204" pitchFamily="18" charset="0"/>
                          </a:rPr>
                        </m:ctrlPr>
                      </m:sSubPr>
                      <m:e>
                        <m:r>
                          <m:rPr>
                            <m:sty m:val="p"/>
                          </m:rPr>
                          <a:rPr lang="el-GR" altLang="ja-JP" i="1">
                            <a:latin typeface="Cambria Math" panose="02040503050406030204" pitchFamily="18" charset="0"/>
                            <a:ea typeface="Cambria Math" panose="02040503050406030204" pitchFamily="18" charset="0"/>
                          </a:rPr>
                          <m:t>Σ</m:t>
                        </m:r>
                      </m:e>
                      <m:sub>
                        <m:r>
                          <a:rPr lang="en-US" altLang="ja-JP" i="1">
                            <a:latin typeface="Cambria Math" panose="02040503050406030204" pitchFamily="18" charset="0"/>
                          </a:rPr>
                          <m:t>𝑡</m:t>
                        </m:r>
                        <m:r>
                          <a:rPr lang="en-US" altLang="ja-JP" i="1">
                            <a:latin typeface="Cambria Math" panose="02040503050406030204" pitchFamily="18" charset="0"/>
                          </a:rPr>
                          <m:t>−1</m:t>
                        </m:r>
                      </m:sub>
                    </m:sSub>
                  </m:oMath>
                </a14:m>
                <a:endParaRPr kumimoji="1" lang="ja-JP" altLang="en-US" dirty="0"/>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7702593" y="2840790"/>
                <a:ext cx="1692451" cy="337465"/>
              </a:xfrm>
              <a:prstGeom prst="rect">
                <a:avLst/>
              </a:prstGeom>
              <a:blipFill rotWithShape="0">
                <a:blip r:embed="rId16"/>
                <a:stretch>
                  <a:fillRect l="-6498" t="-3636" r="-2527" b="-29091"/>
                </a:stretch>
              </a:blipFill>
            </p:spPr>
            <p:txBody>
              <a:bodyPr/>
              <a:lstStyle/>
              <a:p>
                <a:r>
                  <a:rPr lang="ja-JP" altLang="en-US">
                    <a:noFill/>
                  </a:rPr>
                  <a:t> </a:t>
                </a:r>
              </a:p>
            </p:txBody>
          </p:sp>
        </mc:Fallback>
      </mc:AlternateContent>
      <p:sp>
        <p:nvSpPr>
          <p:cNvPr id="63" name="正方形/長方形 62"/>
          <p:cNvSpPr/>
          <p:nvPr/>
        </p:nvSpPr>
        <p:spPr>
          <a:xfrm>
            <a:off x="7696680" y="2392179"/>
            <a:ext cx="267635" cy="38045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p:cNvSpPr/>
          <p:nvPr/>
        </p:nvSpPr>
        <p:spPr>
          <a:xfrm>
            <a:off x="8908116" y="2845369"/>
            <a:ext cx="486928" cy="38045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5" name="テキスト ボックス 64"/>
              <p:cNvSpPr txBox="1"/>
              <p:nvPr/>
            </p:nvSpPr>
            <p:spPr>
              <a:xfrm>
                <a:off x="9638507" y="2371286"/>
                <a:ext cx="1826462" cy="337465"/>
              </a:xfrm>
              <a:prstGeom prst="rect">
                <a:avLst/>
              </a:prstGeom>
              <a:noFill/>
            </p:spPr>
            <p:txBody>
              <a:bodyPr wrap="none" lIns="0" tIns="0" rIns="0" bIns="0" rtlCol="0">
                <a:spAutoFit/>
              </a:bodyPr>
              <a:lstStyle/>
              <a:p>
                <a14:m>
                  <m:oMath xmlns:m="http://schemas.openxmlformats.org/officeDocument/2006/math">
                    <m:sSub>
                      <m:sSubPr>
                        <m:ctrlPr>
                          <a:rPr lang="en-US"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𝐾</m:t>
                        </m:r>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rPr>
                        </m:ctrlPr>
                      </m:sSubPr>
                      <m:e>
                        <m:r>
                          <m:rPr>
                            <m:sty m:val="p"/>
                          </m:rPr>
                          <a:rPr lang="el-GR" altLang="ja-JP" i="1">
                            <a:latin typeface="Cambria Math" panose="02040503050406030204" pitchFamily="18" charset="0"/>
                            <a:ea typeface="Cambria Math" panose="02040503050406030204" pitchFamily="18" charset="0"/>
                          </a:rPr>
                          <m:t>Σ</m:t>
                        </m:r>
                      </m:e>
                      <m:sub>
                        <m:r>
                          <a:rPr lang="en-US" altLang="ja-JP" i="1">
                            <a:latin typeface="Cambria Math" panose="02040503050406030204" pitchFamily="18" charset="0"/>
                          </a:rPr>
                          <m:t>𝑡</m:t>
                        </m:r>
                        <m:r>
                          <a:rPr lang="en-US" altLang="ja-JP" i="1">
                            <a:latin typeface="Cambria Math" panose="02040503050406030204" pitchFamily="18" charset="0"/>
                          </a:rPr>
                          <m:t>−1</m:t>
                        </m:r>
                      </m:sub>
                    </m:sSub>
                    <m:sSubSup>
                      <m:sSubSupPr>
                        <m:ctrlPr>
                          <a:rPr lang="en-US" altLang="ja-JP" i="1" smtClean="0">
                            <a:latin typeface="Cambria Math" panose="02040503050406030204" pitchFamily="18" charset="0"/>
                          </a:rPr>
                        </m:ctrlPr>
                      </m:sSubSupPr>
                      <m:e>
                        <m:r>
                          <a:rPr lang="en-US" altLang="ja-JP" i="1">
                            <a:latin typeface="Cambria Math" panose="02040503050406030204" pitchFamily="18" charset="0"/>
                          </a:rPr>
                          <m:t>𝐻</m:t>
                        </m:r>
                      </m:e>
                      <m:sub>
                        <m:r>
                          <a:rPr lang="en-US" altLang="ja-JP" i="1">
                            <a:latin typeface="Cambria Math" panose="02040503050406030204" pitchFamily="18" charset="0"/>
                          </a:rPr>
                          <m:t>𝑥</m:t>
                        </m:r>
                      </m:sub>
                      <m:sup>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rPr>
                          <m:t>]</m:t>
                        </m:r>
                      </m:sup>
                    </m:sSubSup>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𝑄</m:t>
                        </m:r>
                      </m:e>
                      <m:sub>
                        <m:r>
                          <a:rPr lang="en-US" altLang="ja-JP" i="1">
                            <a:latin typeface="Cambria Math" panose="02040503050406030204" pitchFamily="18" charset="0"/>
                            <a:ea typeface="Cambria Math" panose="02040503050406030204" pitchFamily="18" charset="0"/>
                          </a:rPr>
                          <m:t>𝑡</m:t>
                        </m:r>
                      </m:sub>
                      <m:sup>
                        <m:r>
                          <a:rPr lang="en-US" altLang="ja-JP" b="0" i="1" smtClean="0">
                            <a:latin typeface="Cambria Math" panose="02040503050406030204" pitchFamily="18" charset="0"/>
                            <a:ea typeface="Cambria Math" panose="02040503050406030204" pitchFamily="18" charset="0"/>
                          </a:rPr>
                          <m:t>−1</m:t>
                        </m:r>
                      </m:sup>
                    </m:sSubSup>
                  </m:oMath>
                </a14:m>
                <a:r>
                  <a:rPr kumimoji="1" lang="en-US" altLang="ja-JP" dirty="0" smtClean="0"/>
                  <a:t>,</a:t>
                </a:r>
                <a:endParaRPr kumimoji="1" lang="ja-JP" altLang="en-US" dirty="0"/>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9638507" y="2371286"/>
                <a:ext cx="1826462" cy="337465"/>
              </a:xfrm>
              <a:prstGeom prst="rect">
                <a:avLst/>
              </a:prstGeom>
              <a:blipFill rotWithShape="0">
                <a:blip r:embed="rId17"/>
                <a:stretch>
                  <a:fillRect l="-4333" t="-5455" r="-6667" b="-418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p:cNvSpPr txBox="1"/>
              <p:nvPr/>
            </p:nvSpPr>
            <p:spPr>
              <a:xfrm>
                <a:off x="11351394" y="2371286"/>
                <a:ext cx="2006058" cy="3484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ea typeface="Cambria Math" panose="02040503050406030204" pitchFamily="18" charset="0"/>
                            </a:rPr>
                          </m:ctrlPr>
                        </m:sSub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h</m:t>
                      </m:r>
                      <m:r>
                        <a:rPr lang="en-US" altLang="ja-JP" i="1">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𝑚</m:t>
                          </m:r>
                        </m:e>
                        <m:sub>
                          <m:r>
                            <a:rPr lang="en-US" altLang="ja-JP" i="1">
                              <a:latin typeface="Cambria Math" panose="02040503050406030204" pitchFamily="18" charset="0"/>
                              <a:ea typeface="Cambria Math" panose="02040503050406030204" pitchFamily="18" charset="0"/>
                            </a:rPr>
                            <m:t>𝑡</m:t>
                          </m:r>
                          <m:r>
                            <a:rPr lang="en-US" altLang="ja-JP" i="1">
                              <a:latin typeface="Cambria Math" panose="02040503050406030204" pitchFamily="18" charset="0"/>
                              <a:ea typeface="Cambria Math" panose="02040503050406030204" pitchFamily="18" charset="0"/>
                            </a:rPr>
                            <m:t>−1</m:t>
                          </m:r>
                        </m:sub>
                        <m:sup>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sup>
                      </m:sSubSup>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11351394" y="2371286"/>
                <a:ext cx="2006058" cy="348493"/>
              </a:xfrm>
              <a:prstGeom prst="rect">
                <a:avLst/>
              </a:prstGeom>
              <a:blipFill rotWithShape="0">
                <a:blip r:embed="rId18"/>
                <a:stretch>
                  <a:fillRect t="-3509" b="-24561"/>
                </a:stretch>
              </a:blipFill>
            </p:spPr>
            <p:txBody>
              <a:bodyPr/>
              <a:lstStyle/>
              <a:p>
                <a:r>
                  <a:rPr lang="ja-JP" altLang="en-US">
                    <a:noFill/>
                  </a:rPr>
                  <a:t> </a:t>
                </a:r>
              </a:p>
            </p:txBody>
          </p:sp>
        </mc:Fallback>
      </mc:AlternateContent>
      <p:sp>
        <p:nvSpPr>
          <p:cNvPr id="67" name="正方形/長方形 66"/>
          <p:cNvSpPr/>
          <p:nvPr/>
        </p:nvSpPr>
        <p:spPr>
          <a:xfrm>
            <a:off x="8213128" y="2393052"/>
            <a:ext cx="1128641" cy="380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8145384" y="2841133"/>
            <a:ext cx="648000" cy="380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p:cNvSpPr txBox="1"/>
              <p:nvPr/>
            </p:nvSpPr>
            <p:spPr>
              <a:xfrm>
                <a:off x="1894678" y="1102859"/>
                <a:ext cx="16420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ea typeface="Cambria Math" panose="02040503050406030204" pitchFamily="18" charset="0"/>
                            </a:rPr>
                          </m:ctrlPr>
                        </m:sSubPr>
                        <m:e>
                          <m:acc>
                            <m:accPr>
                              <m:chr m:val="̂"/>
                              <m:ctrlPr>
                                <a:rPr lang="ja-JP" altLang="en-US" i="1" smtClean="0">
                                  <a:latin typeface="Cambria Math" panose="02040503050406030204" pitchFamily="18" charset="0"/>
                                  <a:ea typeface="Cambria Math" panose="02040503050406030204" pitchFamily="18" charset="0"/>
                                </a:rPr>
                              </m:ctrlPr>
                            </m:accPr>
                            <m:e>
                              <m:r>
                                <a:rPr lang="ja-JP" altLang="en-US" i="1">
                                  <a:latin typeface="Cambria Math" panose="02040503050406030204" pitchFamily="18" charset="0"/>
                                  <a:ea typeface="Cambria Math" panose="02040503050406030204" pitchFamily="18" charset="0"/>
                                </a:rPr>
                                <m:t>𝜇</m:t>
                              </m:r>
                            </m:e>
                          </m:acc>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𝑔</m:t>
                      </m:r>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𝑥</m:t>
                          </m:r>
                        </m:e>
                        <m:sub>
                          <m:r>
                            <a:rPr kumimoji="1" lang="en-US" altLang="ja-JP" b="0" i="1" smtClean="0">
                              <a:latin typeface="Cambria Math" panose="02040503050406030204" pitchFamily="18" charset="0"/>
                              <a:ea typeface="Cambria Math" panose="02040503050406030204" pitchFamily="18" charset="0"/>
                            </a:rPr>
                            <m:t>𝑡</m:t>
                          </m:r>
                          <m:r>
                            <a:rPr kumimoji="1" lang="en-US" altLang="ja-JP" b="0" i="1" smtClean="0">
                              <a:latin typeface="Cambria Math" panose="02040503050406030204" pitchFamily="18" charset="0"/>
                              <a:ea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69" name="テキスト ボックス 68"/>
              <p:cNvSpPr txBox="1">
                <a:spLocks noRot="1" noChangeAspect="1" noMove="1" noResize="1" noEditPoints="1" noAdjustHandles="1" noChangeArrowheads="1" noChangeShapeType="1" noTextEdit="1"/>
              </p:cNvSpPr>
              <p:nvPr/>
            </p:nvSpPr>
            <p:spPr>
              <a:xfrm>
                <a:off x="1894678" y="1102859"/>
                <a:ext cx="1642052" cy="276999"/>
              </a:xfrm>
              <a:prstGeom prst="rect">
                <a:avLst/>
              </a:prstGeom>
              <a:blipFill rotWithShape="0">
                <a:blip r:embed="rId19"/>
                <a:stretch>
                  <a:fillRect l="-2974" t="-26667" r="-5204" b="-35556"/>
                </a:stretch>
              </a:blipFill>
            </p:spPr>
            <p:txBody>
              <a:bodyPr/>
              <a:lstStyle/>
              <a:p>
                <a:r>
                  <a:rPr lang="ja-JP" altLang="en-US">
                    <a:noFill/>
                  </a:rPr>
                  <a:t> </a:t>
                </a:r>
              </a:p>
            </p:txBody>
          </p:sp>
        </mc:Fallback>
      </mc:AlternateContent>
      <p:sp>
        <p:nvSpPr>
          <p:cNvPr id="71" name="正方形/長方形 70"/>
          <p:cNvSpPr/>
          <p:nvPr/>
        </p:nvSpPr>
        <p:spPr>
          <a:xfrm>
            <a:off x="2414180" y="1093200"/>
            <a:ext cx="1217755" cy="369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2450046" y="1472191"/>
            <a:ext cx="1146021" cy="369332"/>
          </a:xfrm>
          <a:prstGeom prst="rect">
            <a:avLst/>
          </a:prstGeom>
          <a:noFill/>
        </p:spPr>
        <p:txBody>
          <a:bodyPr wrap="square" rtlCol="0">
            <a:spAutoFit/>
          </a:bodyPr>
          <a:lstStyle/>
          <a:p>
            <a:pPr algn="ctr"/>
            <a:r>
              <a:rPr lang="ja-JP" altLang="en-US" dirty="0" smtClean="0">
                <a:solidFill>
                  <a:srgbClr val="0070C0"/>
                </a:solidFill>
              </a:rPr>
              <a:t>動作予測</a:t>
            </a:r>
            <a:endParaRPr kumimoji="1" lang="ja-JP" altLang="en-US" dirty="0">
              <a:solidFill>
                <a:srgbClr val="0070C0"/>
              </a:solidFill>
            </a:endParaRPr>
          </a:p>
        </p:txBody>
      </p:sp>
      <mc:AlternateContent xmlns:mc="http://schemas.openxmlformats.org/markup-compatibility/2006" xmlns:a14="http://schemas.microsoft.com/office/drawing/2010/main">
        <mc:Choice Requires="a14">
          <p:sp>
            <p:nvSpPr>
              <p:cNvPr id="73" name="テキスト ボックス 72"/>
              <p:cNvSpPr txBox="1"/>
              <p:nvPr/>
            </p:nvSpPr>
            <p:spPr>
              <a:xfrm>
                <a:off x="606337" y="-300082"/>
                <a:ext cx="1893531" cy="600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ea typeface="Cambria Math" panose="02040503050406030204" pitchFamily="18" charset="0"/>
                            </a:rPr>
                          </m:ctrlPr>
                        </m:sSubPr>
                        <m:e>
                          <m:acc>
                            <m:accPr>
                              <m:chr m:val="̂"/>
                              <m:ctrlPr>
                                <a:rPr lang="en-US" altLang="ja-JP" i="1" smtClean="0">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𝑥</m:t>
                              </m:r>
                            </m:e>
                          </m:acc>
                        </m:e>
                        <m:sub>
                          <m:r>
                            <a:rPr lang="en-US" altLang="ja-JP" i="1">
                              <a:latin typeface="Cambria Math" panose="02040503050406030204" pitchFamily="18" charset="0"/>
                              <a:ea typeface="Cambria Math" panose="02040503050406030204" pitchFamily="18" charset="0"/>
                            </a:rPr>
                            <m:t>𝑡</m:t>
                          </m:r>
                        </m:sub>
                      </m:sSub>
                      <m:r>
                        <a:rPr kumimoji="1" lang="en-US" altLang="ja-JP"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 </m:t>
                      </m:r>
                      <m:r>
                        <a:rPr kumimoji="1" lang="en-US" altLang="ja-JP" b="0" i="1" smtClean="0">
                          <a:latin typeface="Cambria Math" panose="02040503050406030204" pitchFamily="18" charset="0"/>
                          <a:ea typeface="Cambria Math" panose="02040503050406030204" pitchFamily="18" charset="0"/>
                        </a:rPr>
                        <m:t>𝑝</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𝑥</m:t>
                              </m:r>
                            </m:e>
                            <m:sub>
                              <m:r>
                                <a:rPr kumimoji="1" lang="en-US" altLang="ja-JP" b="0" i="1" smtClean="0">
                                  <a:latin typeface="Cambria Math" panose="02040503050406030204" pitchFamily="18" charset="0"/>
                                  <a:ea typeface="Cambria Math" panose="02040503050406030204" pitchFamily="18" charset="0"/>
                                </a:rPr>
                                <m:t>𝑡</m:t>
                              </m:r>
                            </m:sub>
                          </m:sSub>
                        </m:e>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r>
                                <a:rPr lang="en-US" altLang="ja-JP" i="1" smtClean="0">
                                  <a:latin typeface="Cambria Math" panose="02040503050406030204" pitchFamily="18" charset="0"/>
                                  <a:ea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𝑡</m:t>
                              </m:r>
                            </m:sub>
                          </m:sSub>
                        </m:e>
                      </m:d>
                    </m:oMath>
                  </m:oMathPara>
                </a14:m>
                <a:endParaRPr kumimoji="1" lang="en-US" altLang="ja-JP" b="0" dirty="0" smtClean="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ja-JP" altLang="en-US" i="1">
                          <a:latin typeface="Cambria Math" panose="02040503050406030204" pitchFamily="18" charset="0"/>
                          <a:ea typeface="Cambria Math" panose="02040503050406030204" pitchFamily="18" charset="0"/>
                        </a:rPr>
                        <m:t>　</m:t>
                      </m:r>
                      <m:r>
                        <a:rPr lang="en-US" altLang="ja-JP" b="0" i="1" smtClean="0">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𝑝</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r>
                            <a:rPr lang="en-US" altLang="ja-JP" i="1">
                              <a:latin typeface="Cambria Math" panose="02040503050406030204" pitchFamily="18" charset="0"/>
                              <a:ea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606337" y="-300082"/>
                <a:ext cx="1893531" cy="600164"/>
              </a:xfrm>
              <a:prstGeom prst="rect">
                <a:avLst/>
              </a:prstGeom>
              <a:blipFill rotWithShape="0">
                <a:blip r:embed="rId20"/>
                <a:stretch>
                  <a:fillRect t="-12245" r="-4180" b="-16327"/>
                </a:stretch>
              </a:blipFill>
            </p:spPr>
            <p:txBody>
              <a:bodyPr/>
              <a:lstStyle/>
              <a:p>
                <a:r>
                  <a:rPr lang="ja-JP" altLang="en-US">
                    <a:noFill/>
                  </a:rPr>
                  <a:t> </a:t>
                </a:r>
              </a:p>
            </p:txBody>
          </p:sp>
        </mc:Fallback>
      </mc:AlternateContent>
      <p:sp>
        <p:nvSpPr>
          <p:cNvPr id="74" name="テキスト ボックス 73"/>
          <p:cNvSpPr txBox="1"/>
          <p:nvPr/>
        </p:nvSpPr>
        <p:spPr>
          <a:xfrm>
            <a:off x="1253147" y="1093200"/>
            <a:ext cx="832015" cy="369332"/>
          </a:xfrm>
          <a:prstGeom prst="rect">
            <a:avLst/>
          </a:prstGeom>
          <a:noFill/>
        </p:spPr>
        <p:txBody>
          <a:bodyPr wrap="square" rtlCol="0">
            <a:spAutoFit/>
          </a:bodyPr>
          <a:lstStyle/>
          <a:p>
            <a:r>
              <a:rPr lang="ja-JP" altLang="en-US" dirty="0" smtClean="0"/>
              <a:t>中心：</a:t>
            </a:r>
            <a:endParaRPr kumimoji="1" lang="ja-JP" altLang="en-US" dirty="0"/>
          </a:p>
        </p:txBody>
      </p:sp>
      <p:sp>
        <p:nvSpPr>
          <p:cNvPr id="75" name="テキスト ボックス 74"/>
          <p:cNvSpPr txBox="1"/>
          <p:nvPr/>
        </p:nvSpPr>
        <p:spPr>
          <a:xfrm>
            <a:off x="1253146" y="1791751"/>
            <a:ext cx="832015" cy="369332"/>
          </a:xfrm>
          <a:prstGeom prst="rect">
            <a:avLst/>
          </a:prstGeom>
          <a:noFill/>
        </p:spPr>
        <p:txBody>
          <a:bodyPr wrap="square" rtlCol="0">
            <a:spAutoFit/>
          </a:bodyPr>
          <a:lstStyle/>
          <a:p>
            <a:r>
              <a:rPr lang="ja-JP" altLang="en-US" dirty="0" smtClean="0"/>
              <a:t>分散：</a:t>
            </a:r>
            <a:endParaRPr kumimoji="1" lang="ja-JP" altLang="en-US" dirty="0"/>
          </a:p>
        </p:txBody>
      </p:sp>
      <mc:AlternateContent xmlns:mc="http://schemas.openxmlformats.org/markup-compatibility/2006" xmlns:a14="http://schemas.microsoft.com/office/drawing/2010/main">
        <mc:Choice Requires="a14">
          <p:sp>
            <p:nvSpPr>
              <p:cNvPr id="76" name="テキスト ボックス 75"/>
              <p:cNvSpPr txBox="1"/>
              <p:nvPr/>
            </p:nvSpPr>
            <p:spPr>
              <a:xfrm>
                <a:off x="1925062" y="1858903"/>
                <a:ext cx="2015424" cy="284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acc>
                            <m:accPr>
                              <m:chr m:val="̂"/>
                              <m:ctrlPr>
                                <a:rPr lang="en-US" altLang="ja-JP" i="1" smtClean="0">
                                  <a:latin typeface="Cambria Math" panose="02040503050406030204" pitchFamily="18" charset="0"/>
                                </a:rPr>
                              </m:ctrlPr>
                            </m:accPr>
                            <m:e>
                              <m:r>
                                <m:rPr>
                                  <m:sty m:val="p"/>
                                </m:rPr>
                                <a:rPr lang="el-GR" altLang="ja-JP" i="1">
                                  <a:latin typeface="Cambria Math" panose="02040503050406030204" pitchFamily="18" charset="0"/>
                                  <a:ea typeface="Cambria Math" panose="02040503050406030204" pitchFamily="18" charset="0"/>
                                </a:rPr>
                                <m:t>Σ</m:t>
                              </m:r>
                            </m:e>
                          </m:acc>
                        </m:e>
                        <m:sub>
                          <m:r>
                            <a:rPr lang="en-US" altLang="ja-JP" i="1">
                              <a:latin typeface="Cambria Math" panose="02040503050406030204" pitchFamily="18" charset="0"/>
                            </a:rPr>
                            <m:t>𝑡</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𝐺</m:t>
                          </m:r>
                        </m:e>
                        <m:sub>
                          <m:r>
                            <a:rPr lang="en-US" altLang="ja-JP" i="1">
                              <a:latin typeface="Cambria Math" panose="02040503050406030204" pitchFamily="18" charset="0"/>
                            </a:rPr>
                            <m:t>𝑡</m:t>
                          </m:r>
                        </m:sub>
                      </m:sSub>
                      <m:sSub>
                        <m:sSubPr>
                          <m:ctrlPr>
                            <a:rPr lang="en-US" altLang="ja-JP" i="1">
                              <a:latin typeface="Cambria Math" panose="02040503050406030204" pitchFamily="18" charset="0"/>
                            </a:rPr>
                          </m:ctrlPr>
                        </m:sSubPr>
                        <m:e>
                          <m:r>
                            <m:rPr>
                              <m:sty m:val="p"/>
                            </m:rPr>
                            <a:rPr lang="el-GR" altLang="ja-JP" i="1" smtClean="0">
                              <a:latin typeface="Cambria Math" panose="02040503050406030204" pitchFamily="18" charset="0"/>
                              <a:ea typeface="Cambria Math" panose="02040503050406030204" pitchFamily="18" charset="0"/>
                            </a:rPr>
                            <m:t>Σ</m:t>
                          </m:r>
                        </m:e>
                        <m:sub>
                          <m:r>
                            <a:rPr lang="en-US" altLang="ja-JP" i="1">
                              <a:latin typeface="Cambria Math" panose="02040503050406030204" pitchFamily="18" charset="0"/>
                            </a:rPr>
                            <m:t>𝑡</m:t>
                          </m:r>
                          <m:r>
                            <a:rPr lang="en-US" altLang="ja-JP" b="0" i="1" smtClean="0">
                              <a:latin typeface="Cambria Math" panose="02040503050406030204" pitchFamily="18" charset="0"/>
                            </a:rPr>
                            <m:t>−1</m:t>
                          </m:r>
                        </m:sub>
                      </m:sSub>
                      <m:sSubSup>
                        <m:sSubSupPr>
                          <m:ctrlPr>
                            <a:rPr lang="en-US" altLang="ja-JP" i="1" smtClean="0">
                              <a:latin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𝐺</m:t>
                          </m:r>
                        </m:e>
                        <m:sub>
                          <m:r>
                            <a:rPr lang="en-US" altLang="ja-JP" b="0" i="1" smtClean="0">
                              <a:latin typeface="Cambria Math" panose="02040503050406030204" pitchFamily="18" charset="0"/>
                            </a:rPr>
                            <m:t>𝑡</m:t>
                          </m:r>
                        </m:sub>
                        <m:sup>
                          <m:r>
                            <a:rPr lang="en-US" altLang="ja-JP" b="0" i="1" smtClean="0">
                              <a:latin typeface="Cambria Math" panose="02040503050406030204" pitchFamily="18" charset="0"/>
                            </a:rPr>
                            <m:t>𝑇</m:t>
                          </m:r>
                        </m:sup>
                      </m:sSubSup>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𝑅</m:t>
                          </m:r>
                        </m:e>
                        <m:sub>
                          <m:r>
                            <a:rPr lang="en-US" altLang="ja-JP" i="1">
                              <a:latin typeface="Cambria Math" panose="02040503050406030204" pitchFamily="18" charset="0"/>
                            </a:rPr>
                            <m:t>𝑡</m:t>
                          </m:r>
                        </m:sub>
                      </m:sSub>
                    </m:oMath>
                  </m:oMathPara>
                </a14:m>
                <a:endParaRPr kumimoji="1" lang="ja-JP" altLang="en-US" dirty="0"/>
              </a:p>
            </p:txBody>
          </p:sp>
        </mc:Choice>
        <mc:Fallback xmlns="">
          <p:sp>
            <p:nvSpPr>
              <p:cNvPr id="76" name="テキスト ボックス 75"/>
              <p:cNvSpPr txBox="1">
                <a:spLocks noRot="1" noChangeAspect="1" noMove="1" noResize="1" noEditPoints="1" noAdjustHandles="1" noChangeArrowheads="1" noChangeShapeType="1" noTextEdit="1"/>
              </p:cNvSpPr>
              <p:nvPr/>
            </p:nvSpPr>
            <p:spPr>
              <a:xfrm>
                <a:off x="1925062" y="1858903"/>
                <a:ext cx="2015424" cy="284437"/>
              </a:xfrm>
              <a:prstGeom prst="rect">
                <a:avLst/>
              </a:prstGeom>
              <a:blipFill rotWithShape="0">
                <a:blip r:embed="rId21"/>
                <a:stretch>
                  <a:fillRect l="-2424" t="-19149" r="-303" b="-1702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7462509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テキスト ボックス 3"/>
              <p:cNvSpPr txBox="1"/>
              <p:nvPr/>
            </p:nvSpPr>
            <p:spPr>
              <a:xfrm>
                <a:off x="1684796" y="1143630"/>
                <a:ext cx="1931875" cy="3470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sub>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m:t>
                          </m:r>
                        </m:sup>
                      </m:sSubSup>
                      <m:r>
                        <a:rPr kumimoji="1" lang="en-US" altLang="ja-JP"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𝑝</m:t>
                      </m:r>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𝑥</m:t>
                          </m:r>
                        </m:e>
                        <m:sub>
                          <m:r>
                            <a:rPr kumimoji="1" lang="en-US" altLang="ja-JP" b="0" i="1" smtClean="0">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𝑡</m:t>
                          </m:r>
                          <m:r>
                            <a:rPr lang="en-US" altLang="ja-JP" b="0" i="1" smtClean="0">
                              <a:latin typeface="Cambria Math" panose="02040503050406030204" pitchFamily="18" charset="0"/>
                            </a:rPr>
                            <m:t>−1</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1684796" y="1143630"/>
                <a:ext cx="1931875" cy="347083"/>
              </a:xfrm>
              <a:prstGeom prst="rect">
                <a:avLst/>
              </a:prstGeom>
              <a:blipFill rotWithShape="0">
                <a:blip r:embed="rId2"/>
                <a:stretch>
                  <a:fillRect l="-1262" t="-3509" r="-4101" b="-24561"/>
                </a:stretch>
              </a:blipFill>
            </p:spPr>
            <p:txBody>
              <a:bodyPr/>
              <a:lstStyle/>
              <a:p>
                <a:r>
                  <a:rPr lang="ja-JP" altLang="en-US">
                    <a:noFill/>
                  </a:rPr>
                  <a:t> </a:t>
                </a:r>
              </a:p>
            </p:txBody>
          </p:sp>
        </mc:Fallback>
      </mc:AlternateContent>
      <p:sp>
        <p:nvSpPr>
          <p:cNvPr id="5" name="テキスト ボックス 4"/>
          <p:cNvSpPr txBox="1"/>
          <p:nvPr/>
        </p:nvSpPr>
        <p:spPr>
          <a:xfrm>
            <a:off x="1893087" y="462185"/>
            <a:ext cx="1515291" cy="369332"/>
          </a:xfrm>
          <a:prstGeom prst="rect">
            <a:avLst/>
          </a:prstGeom>
          <a:noFill/>
        </p:spPr>
        <p:txBody>
          <a:bodyPr wrap="square" rtlCol="0">
            <a:spAutoFit/>
          </a:bodyPr>
          <a:lstStyle/>
          <a:p>
            <a:pPr algn="ctr"/>
            <a:r>
              <a:rPr kumimoji="1" lang="en-US" altLang="ja-JP" dirty="0" err="1" smtClean="0"/>
              <a:t>FastSLAM</a:t>
            </a:r>
            <a:r>
              <a:rPr kumimoji="1" lang="en-US" altLang="ja-JP" dirty="0" smtClean="0"/>
              <a:t> 1.0</a:t>
            </a:r>
            <a:endParaRPr kumimoji="1" lang="ja-JP" altLang="en-US" dirty="0"/>
          </a:p>
        </p:txBody>
      </p:sp>
      <p:sp>
        <p:nvSpPr>
          <p:cNvPr id="6" name="テキスト ボックス 5"/>
          <p:cNvSpPr txBox="1"/>
          <p:nvPr/>
        </p:nvSpPr>
        <p:spPr>
          <a:xfrm>
            <a:off x="7706059" y="578340"/>
            <a:ext cx="1515291" cy="369332"/>
          </a:xfrm>
          <a:prstGeom prst="rect">
            <a:avLst/>
          </a:prstGeom>
          <a:noFill/>
        </p:spPr>
        <p:txBody>
          <a:bodyPr wrap="square" rtlCol="0">
            <a:spAutoFit/>
          </a:bodyPr>
          <a:lstStyle/>
          <a:p>
            <a:pPr algn="ctr"/>
            <a:r>
              <a:rPr kumimoji="1" lang="en-US" altLang="ja-JP" dirty="0" err="1" smtClean="0"/>
              <a:t>FastSLAM</a:t>
            </a:r>
            <a:r>
              <a:rPr kumimoji="1" lang="en-US" altLang="ja-JP" dirty="0" smtClean="0"/>
              <a:t> 2.0</a:t>
            </a:r>
            <a:endParaRPr kumimoji="1" lang="ja-JP" altLang="en-US" dirty="0"/>
          </a:p>
        </p:txBody>
      </p:sp>
      <p:sp>
        <p:nvSpPr>
          <p:cNvPr id="7" name="テキスト ボックス 6"/>
          <p:cNvSpPr txBox="1"/>
          <p:nvPr/>
        </p:nvSpPr>
        <p:spPr>
          <a:xfrm>
            <a:off x="0" y="1143630"/>
            <a:ext cx="1210491" cy="369332"/>
          </a:xfrm>
          <a:prstGeom prst="rect">
            <a:avLst/>
          </a:prstGeom>
          <a:noFill/>
        </p:spPr>
        <p:txBody>
          <a:bodyPr wrap="square" rtlCol="0">
            <a:spAutoFit/>
          </a:bodyPr>
          <a:lstStyle/>
          <a:p>
            <a:r>
              <a:rPr lang="ja-JP" altLang="en-US" dirty="0"/>
              <a:t>提案分布</a:t>
            </a:r>
            <a:endParaRPr kumimoji="1" lang="ja-JP" altLang="en-US" dirty="0"/>
          </a:p>
        </p:txBody>
      </p:sp>
      <mc:AlternateContent xmlns:mc="http://schemas.openxmlformats.org/markup-compatibility/2006" xmlns:a14="http://schemas.microsoft.com/office/drawing/2010/main">
        <mc:Choice Requires="a14">
          <p:sp>
            <p:nvSpPr>
              <p:cNvPr id="8" name="テキスト ボックス 7"/>
              <p:cNvSpPr txBox="1"/>
              <p:nvPr/>
            </p:nvSpPr>
            <p:spPr>
              <a:xfrm>
                <a:off x="85468" y="5201195"/>
                <a:ext cx="4165371"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i="1" smtClean="0">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𝑏𝑒𝑙</m:t>
                          </m:r>
                        </m:e>
                      </m:acc>
                      <m:d>
                        <m:dPr>
                          <m:ctrlPr>
                            <a:rPr lang="en-US" altLang="ja-JP" i="1">
                              <a:latin typeface="Cambria Math" panose="02040503050406030204" pitchFamily="18" charset="0"/>
                              <a:ea typeface="Cambria Math" panose="02040503050406030204" pitchFamily="18" charset="0"/>
                            </a:rPr>
                          </m:ctrlPr>
                        </m:dPr>
                        <m:e>
                          <m:sSub>
                            <m:sSubPr>
                              <m:ctrlPr>
                                <a:rPr lang="en-US" altLang="ja-JP" i="1" smtClean="0">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e>
                      </m:d>
                      <m:r>
                        <a:rPr lang="en-US" altLang="ja-JP" b="0" i="1" smtClean="0">
                          <a:latin typeface="Cambria Math" panose="02040503050406030204" pitchFamily="18" charset="0"/>
                          <a:ea typeface="Cambria Math" panose="02040503050406030204" pitchFamily="18" charset="0"/>
                        </a:rPr>
                        <m:t>=</m:t>
                      </m:r>
                      <m:nary>
                        <m:naryPr>
                          <m:limLoc m:val="undOvr"/>
                          <m:subHide m:val="on"/>
                          <m:supHide m:val="on"/>
                          <m:ctrlPr>
                            <a:rPr kumimoji="1" lang="en-US" altLang="ja-JP" i="1" smtClean="0">
                              <a:latin typeface="Cambria Math" panose="02040503050406030204" pitchFamily="18" charset="0"/>
                              <a:ea typeface="Cambria Math" panose="02040503050406030204" pitchFamily="18" charset="0"/>
                            </a:rPr>
                          </m:ctrlPr>
                        </m:naryPr>
                        <m:sub/>
                        <m:sup/>
                        <m:e>
                          <m:r>
                            <a:rPr lang="en-US" altLang="ja-JP" i="1">
                              <a:latin typeface="Cambria Math" panose="02040503050406030204" pitchFamily="18" charset="0"/>
                              <a:ea typeface="Cambria Math" panose="02040503050406030204" pitchFamily="18" charset="0"/>
                            </a:rPr>
                            <m:t>𝑝</m:t>
                          </m:r>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e>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r>
                                    <a:rPr lang="en-US" altLang="ja-JP" i="1">
                                      <a:latin typeface="Cambria Math" panose="02040503050406030204" pitchFamily="18" charset="0"/>
                                      <a:ea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𝑡</m:t>
                                  </m:r>
                                </m:sub>
                              </m:sSub>
                            </m:e>
                          </m:d>
                        </m:e>
                      </m:nary>
                      <m:r>
                        <a:rPr kumimoji="1" lang="en-US" altLang="ja-JP" b="0" i="1" smtClean="0">
                          <a:latin typeface="Cambria Math" panose="02040503050406030204" pitchFamily="18" charset="0"/>
                          <a:ea typeface="Cambria Math" panose="02040503050406030204" pitchFamily="18" charset="0"/>
                        </a:rPr>
                        <m:t>𝑏𝑒𝑙</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𝑥</m:t>
                              </m:r>
                            </m:e>
                            <m:sub>
                              <m:r>
                                <a:rPr kumimoji="1" lang="en-US" altLang="ja-JP" b="0" i="1" smtClean="0">
                                  <a:latin typeface="Cambria Math" panose="02040503050406030204" pitchFamily="18" charset="0"/>
                                  <a:ea typeface="Cambria Math" panose="02040503050406030204" pitchFamily="18" charset="0"/>
                                </a:rPr>
                                <m:t>𝑡</m:t>
                              </m:r>
                              <m:r>
                                <a:rPr kumimoji="1" lang="en-US" altLang="ja-JP" b="0" i="1" smtClean="0">
                                  <a:latin typeface="Cambria Math" panose="02040503050406030204" pitchFamily="18" charset="0"/>
                                  <a:ea typeface="Cambria Math" panose="02040503050406030204" pitchFamily="18" charset="0"/>
                                </a:rPr>
                                <m:t>−1</m:t>
                              </m:r>
                            </m:sub>
                          </m:sSub>
                        </m:e>
                      </m:d>
                      <m:r>
                        <a:rPr kumimoji="1" lang="en-US" altLang="ja-JP" b="0" i="1" smtClean="0">
                          <a:latin typeface="Cambria Math" panose="02040503050406030204" pitchFamily="18" charset="0"/>
                          <a:ea typeface="Cambria Math" panose="02040503050406030204" pitchFamily="18" charset="0"/>
                        </a:rPr>
                        <m:t> </m:t>
                      </m:r>
                      <m:r>
                        <a:rPr kumimoji="1" lang="en-US" altLang="ja-JP" b="0" i="1" smtClean="0">
                          <a:latin typeface="Cambria Math" panose="02040503050406030204" pitchFamily="18" charset="0"/>
                          <a:ea typeface="Cambria Math" panose="02040503050406030204" pitchFamily="18" charset="0"/>
                        </a:rPr>
                        <m:t>𝑑</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r>
                            <a:rPr lang="en-US" altLang="ja-JP" i="1">
                              <a:latin typeface="Cambria Math" panose="02040503050406030204" pitchFamily="18" charset="0"/>
                              <a:ea typeface="Cambria Math" panose="02040503050406030204" pitchFamily="18" charset="0"/>
                            </a:rPr>
                            <m:t>−1</m:t>
                          </m:r>
                        </m:sub>
                      </m:sSub>
                    </m:oMath>
                  </m:oMathPara>
                </a14:m>
                <a:endParaRPr kumimoji="1" lang="ja-JP" altLang="en-US"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85468" y="5201195"/>
                <a:ext cx="4165371" cy="726546"/>
              </a:xfrm>
              <a:prstGeom prst="rect">
                <a:avLst/>
              </a:prstGeom>
              <a:blipFill rotWithShape="0">
                <a:blip r:embed="rId3"/>
                <a:stretch>
                  <a:fillRect/>
                </a:stretch>
              </a:blipFill>
            </p:spPr>
            <p:txBody>
              <a:bodyPr/>
              <a:lstStyle/>
              <a:p>
                <a:r>
                  <a:rPr lang="ja-JP" altLang="en-US">
                    <a:noFill/>
                  </a:rPr>
                  <a:t> </a:t>
                </a:r>
              </a:p>
            </p:txBody>
          </p:sp>
        </mc:Fallback>
      </mc:AlternateContent>
      <p:sp>
        <p:nvSpPr>
          <p:cNvPr id="9" name="テキスト ボックス 8"/>
          <p:cNvSpPr txBox="1"/>
          <p:nvPr/>
        </p:nvSpPr>
        <p:spPr>
          <a:xfrm>
            <a:off x="852414" y="4624253"/>
            <a:ext cx="1515291" cy="369332"/>
          </a:xfrm>
          <a:prstGeom prst="rect">
            <a:avLst/>
          </a:prstGeom>
          <a:noFill/>
        </p:spPr>
        <p:txBody>
          <a:bodyPr wrap="square" rtlCol="0">
            <a:spAutoFit/>
          </a:bodyPr>
          <a:lstStyle/>
          <a:p>
            <a:pPr algn="ctr"/>
            <a:r>
              <a:rPr kumimoji="1" lang="en-US" altLang="ja-JP" dirty="0" smtClean="0"/>
              <a:t>EKF SLAM</a:t>
            </a:r>
            <a:endParaRPr kumimoji="1" lang="ja-JP" altLang="en-US" dirty="0"/>
          </a:p>
        </p:txBody>
      </p:sp>
      <mc:AlternateContent xmlns:mc="http://schemas.openxmlformats.org/markup-compatibility/2006" xmlns:a14="http://schemas.microsoft.com/office/drawing/2010/main">
        <mc:Choice Requires="a14">
          <p:sp>
            <p:nvSpPr>
              <p:cNvPr id="10" name="テキスト ボックス 9"/>
              <p:cNvSpPr txBox="1"/>
              <p:nvPr/>
            </p:nvSpPr>
            <p:spPr>
              <a:xfrm>
                <a:off x="5110693" y="1165879"/>
                <a:ext cx="3487237" cy="3470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sub>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m:t>
                          </m:r>
                        </m:sup>
                      </m:sSubSup>
                      <m:r>
                        <a:rPr kumimoji="1" lang="en-US" altLang="ja-JP"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𝑝</m:t>
                      </m:r>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𝑥</m:t>
                          </m:r>
                        </m:e>
                        <m:sub>
                          <m:r>
                            <a:rPr kumimoji="1" lang="en-US" altLang="ja-JP" b="0" i="1" smtClean="0">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𝑚</m:t>
                          </m:r>
                        </m:e>
                        <m:sub>
                          <m:r>
                            <a:rPr lang="en-US" altLang="ja-JP" i="1">
                              <a:latin typeface="Cambria Math" panose="02040503050406030204" pitchFamily="18" charset="0"/>
                              <a:ea typeface="Cambria Math" panose="02040503050406030204" pitchFamily="18" charset="0"/>
                            </a:rPr>
                            <m:t>𝑡</m:t>
                          </m:r>
                          <m:r>
                            <a:rPr lang="en-US" altLang="ja-JP" i="1">
                              <a:latin typeface="Cambria Math" panose="02040503050406030204" pitchFamily="18" charset="0"/>
                              <a:ea typeface="Cambria Math" panose="02040503050406030204" pitchFamily="18" charset="0"/>
                            </a:rPr>
                            <m:t>−1</m:t>
                          </m:r>
                        </m:sub>
                        <m:sup>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𝑘</m:t>
                          </m:r>
                          <m:r>
                            <a:rPr lang="en-US" altLang="ja-JP" b="0" i="1" smtClean="0">
                              <a:latin typeface="Cambria Math" panose="02040503050406030204" pitchFamily="18" charset="0"/>
                              <a:ea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𝑡</m:t>
                          </m:r>
                          <m:r>
                            <a:rPr lang="en-US" altLang="ja-JP" b="0" i="1" smtClean="0">
                              <a:latin typeface="Cambria Math" panose="02040503050406030204" pitchFamily="18" charset="0"/>
                            </a:rPr>
                            <m:t>−1</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𝑢</m:t>
                          </m:r>
                        </m:e>
                        <m:sub>
                          <m:r>
                            <a:rPr lang="en-US" altLang="ja-JP" b="0" i="1" smtClean="0">
                              <a:latin typeface="Cambria Math" panose="02040503050406030204" pitchFamily="18" charset="0"/>
                              <a:ea typeface="Cambria Math" panose="02040503050406030204" pitchFamily="18" charset="0"/>
                            </a:rPr>
                            <m:t>1:</m:t>
                          </m:r>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1:</m:t>
                          </m:r>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𝑐</m:t>
                          </m:r>
                        </m:e>
                        <m:sub>
                          <m:r>
                            <a:rPr lang="en-US" altLang="ja-JP" i="1">
                              <a:latin typeface="Cambria Math" panose="02040503050406030204" pitchFamily="18" charset="0"/>
                              <a:ea typeface="Cambria Math" panose="02040503050406030204" pitchFamily="18" charset="0"/>
                            </a:rPr>
                            <m:t>1:</m:t>
                          </m:r>
                          <m:r>
                            <a:rPr lang="en-US" altLang="ja-JP" i="1">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5110693" y="1165879"/>
                <a:ext cx="3487237" cy="347083"/>
              </a:xfrm>
              <a:prstGeom prst="rect">
                <a:avLst/>
              </a:prstGeom>
              <a:blipFill rotWithShape="0">
                <a:blip r:embed="rId4"/>
                <a:stretch>
                  <a:fillRect l="-524" t="-3509" r="-2098" b="-245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5564385" y="5564468"/>
                <a:ext cx="2899319" cy="3470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sub>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m:t>
                          </m:r>
                        </m:sup>
                      </m:sSubSup>
                      <m:r>
                        <a:rPr kumimoji="1" lang="en-US" altLang="ja-JP"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𝑝</m:t>
                      </m:r>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𝑥</m:t>
                          </m:r>
                        </m:e>
                        <m:sub>
                          <m:r>
                            <a:rPr kumimoji="1" lang="en-US" altLang="ja-JP" b="0" i="1" smtClean="0">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𝑡</m:t>
                          </m:r>
                          <m:r>
                            <a:rPr lang="en-US" altLang="ja-JP" b="0" i="1" smtClean="0">
                              <a:latin typeface="Cambria Math" panose="02040503050406030204" pitchFamily="18" charset="0"/>
                            </a:rPr>
                            <m:t>−1</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𝑢</m:t>
                          </m:r>
                        </m:e>
                        <m:sub>
                          <m:r>
                            <a:rPr lang="en-US" altLang="ja-JP" b="0" i="1" smtClean="0">
                              <a:latin typeface="Cambria Math" panose="02040503050406030204" pitchFamily="18" charset="0"/>
                              <a:ea typeface="Cambria Math" panose="02040503050406030204" pitchFamily="18" charset="0"/>
                            </a:rPr>
                            <m:t>1:</m:t>
                          </m:r>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1:</m:t>
                          </m:r>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𝑐</m:t>
                          </m:r>
                        </m:e>
                        <m:sub>
                          <m:r>
                            <a:rPr lang="en-US" altLang="ja-JP" i="1">
                              <a:latin typeface="Cambria Math" panose="02040503050406030204" pitchFamily="18" charset="0"/>
                              <a:ea typeface="Cambria Math" panose="02040503050406030204" pitchFamily="18" charset="0"/>
                            </a:rPr>
                            <m:t>1:</m:t>
                          </m:r>
                          <m:r>
                            <a:rPr lang="en-US" altLang="ja-JP" i="1">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5564385" y="5564468"/>
                <a:ext cx="2899319" cy="347083"/>
              </a:xfrm>
              <a:prstGeom prst="rect">
                <a:avLst/>
              </a:prstGeom>
              <a:blipFill rotWithShape="0">
                <a:blip r:embed="rId5"/>
                <a:stretch>
                  <a:fillRect l="-632" t="-3509" r="-2737" b="-245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5463012" y="1580906"/>
                <a:ext cx="6644127"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ea typeface="Cambria Math" panose="02040503050406030204" pitchFamily="18" charset="0"/>
                        </a:rPr>
                        <m:t>~</m:t>
                      </m:r>
                      <m:nary>
                        <m:naryPr>
                          <m:limLoc m:val="undOvr"/>
                          <m:subHide m:val="on"/>
                          <m:supHide m:val="on"/>
                          <m:ctrlPr>
                            <a:rPr kumimoji="1" lang="en-US" altLang="ja-JP" i="1" smtClean="0">
                              <a:latin typeface="Cambria Math" panose="02040503050406030204" pitchFamily="18" charset="0"/>
                              <a:ea typeface="Cambria Math" panose="02040503050406030204" pitchFamily="18" charset="0"/>
                            </a:rPr>
                          </m:ctrlPr>
                        </m:naryPr>
                        <m:sub/>
                        <m:sup/>
                        <m:e>
                          <m:r>
                            <a:rPr lang="en-US" altLang="ja-JP" i="1">
                              <a:latin typeface="Cambria Math" panose="02040503050406030204" pitchFamily="18" charset="0"/>
                              <a:ea typeface="Cambria Math" panose="02040503050406030204" pitchFamily="18" charset="0"/>
                            </a:rPr>
                            <m:t>𝑝</m:t>
                          </m:r>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e>
                            <m:e>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𝑚</m:t>
                                  </m:r>
                                </m:e>
                                <m:sub>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𝑐</m:t>
                                      </m:r>
                                    </m:e>
                                    <m:sub>
                                      <m:r>
                                        <a:rPr lang="en-US" altLang="ja-JP" i="1">
                                          <a:latin typeface="Cambria Math" panose="02040503050406030204" pitchFamily="18" charset="0"/>
                                          <a:ea typeface="Cambria Math" panose="02040503050406030204" pitchFamily="18" charset="0"/>
                                        </a:rPr>
                                        <m:t>𝑡</m:t>
                                      </m:r>
                                    </m:sub>
                                  </m:sSub>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𝑐</m:t>
                                  </m:r>
                                </m:e>
                                <m:sub>
                                  <m:r>
                                    <a:rPr lang="en-US" altLang="ja-JP" i="1">
                                      <a:latin typeface="Cambria Math" panose="02040503050406030204" pitchFamily="18" charset="0"/>
                                      <a:ea typeface="Cambria Math" panose="02040503050406030204" pitchFamily="18" charset="0"/>
                                    </a:rPr>
                                    <m:t>𝑡</m:t>
                                  </m:r>
                                </m:sub>
                              </m:sSub>
                            </m:e>
                          </m:d>
                        </m:e>
                      </m:nary>
                      <m:r>
                        <a:rPr lang="en-US" altLang="ja-JP" i="1">
                          <a:latin typeface="Cambria Math" panose="02040503050406030204" pitchFamily="18" charset="0"/>
                          <a:ea typeface="Cambria Math" panose="02040503050406030204" pitchFamily="18" charset="0"/>
                        </a:rPr>
                        <m:t>𝑝</m:t>
                      </m:r>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𝑚</m:t>
                              </m:r>
                            </m:e>
                            <m:sub>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𝑐</m:t>
                                  </m:r>
                                </m:e>
                                <m:sub>
                                  <m:r>
                                    <a:rPr lang="en-US" altLang="ja-JP" i="1">
                                      <a:latin typeface="Cambria Math" panose="02040503050406030204" pitchFamily="18" charset="0"/>
                                      <a:ea typeface="Cambria Math" panose="02040503050406030204" pitchFamily="18" charset="0"/>
                                    </a:rPr>
                                    <m:t>𝑡</m:t>
                                  </m:r>
                                </m:sub>
                              </m:sSub>
                            </m:sub>
                          </m:sSub>
                        </m:e>
                        <m:e>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b="0" i="1" smtClean="0">
                                  <a:latin typeface="Cambria Math" panose="02040503050406030204" pitchFamily="18" charset="0"/>
                                </a:rPr>
                                <m:t>1:</m:t>
                              </m:r>
                              <m:r>
                                <a:rPr lang="en-US" altLang="ja-JP" i="1">
                                  <a:latin typeface="Cambria Math" panose="02040503050406030204" pitchFamily="18" charset="0"/>
                                </a:rPr>
                                <m:t>𝑡</m:t>
                              </m:r>
                              <m:r>
                                <a:rPr lang="en-US" altLang="ja-JP" b="0" i="1" smtClean="0">
                                  <a:latin typeface="Cambria Math" panose="02040503050406030204" pitchFamily="18" charset="0"/>
                                </a:rPr>
                                <m:t>−1</m:t>
                              </m:r>
                            </m:sub>
                            <m:sup>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rPr>
                                <m:t>]</m:t>
                              </m:r>
                            </m:sup>
                          </m:sSubSup>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𝑧</m:t>
                              </m:r>
                            </m:e>
                            <m:sub>
                              <m:r>
                                <a:rPr lang="en-US" altLang="ja-JP" b="0" i="1" smtClean="0">
                                  <a:latin typeface="Cambria Math" panose="02040503050406030204" pitchFamily="18" charset="0"/>
                                  <a:ea typeface="Cambria Math" panose="02040503050406030204" pitchFamily="18" charset="0"/>
                                </a:rPr>
                                <m:t>1:</m:t>
                              </m:r>
                              <m:r>
                                <a:rPr lang="en-US" altLang="ja-JP" b="0" i="1" smtClean="0">
                                  <a:latin typeface="Cambria Math" panose="02040503050406030204" pitchFamily="18" charset="0"/>
                                  <a:ea typeface="Cambria Math" panose="02040503050406030204" pitchFamily="18" charset="0"/>
                                </a:rPr>
                                <m:t>𝑡</m:t>
                              </m:r>
                              <m:r>
                                <a:rPr lang="en-US" altLang="ja-JP" b="0" i="1" smtClean="0">
                                  <a:latin typeface="Cambria Math" panose="02040503050406030204" pitchFamily="18" charset="0"/>
                                  <a:ea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𝑐</m:t>
                              </m:r>
                            </m:e>
                            <m:sub>
                              <m:r>
                                <a:rPr lang="en-US" altLang="ja-JP" b="0" i="1" smtClean="0">
                                  <a:latin typeface="Cambria Math" panose="02040503050406030204" pitchFamily="18" charset="0"/>
                                  <a:ea typeface="Cambria Math" panose="02040503050406030204" pitchFamily="18" charset="0"/>
                                </a:rPr>
                                <m:t>1:</m:t>
                              </m:r>
                              <m:r>
                                <a:rPr lang="en-US" altLang="ja-JP" i="1">
                                  <a:latin typeface="Cambria Math" panose="02040503050406030204" pitchFamily="18" charset="0"/>
                                  <a:ea typeface="Cambria Math" panose="02040503050406030204" pitchFamily="18" charset="0"/>
                                </a:rPr>
                                <m:t>𝑡</m:t>
                              </m:r>
                              <m:r>
                                <a:rPr lang="en-US" altLang="ja-JP" b="0" i="1" smtClean="0">
                                  <a:latin typeface="Cambria Math" panose="02040503050406030204" pitchFamily="18" charset="0"/>
                                  <a:ea typeface="Cambria Math" panose="02040503050406030204" pitchFamily="18" charset="0"/>
                                </a:rPr>
                                <m:t>−1</m:t>
                              </m:r>
                            </m:sub>
                          </m:sSub>
                        </m:e>
                      </m:d>
                      <m:r>
                        <a:rPr kumimoji="1" lang="en-US" altLang="ja-JP" b="0" i="1" smtClean="0">
                          <a:latin typeface="Cambria Math" panose="02040503050406030204" pitchFamily="18" charset="0"/>
                          <a:ea typeface="Cambria Math" panose="02040503050406030204" pitchFamily="18" charset="0"/>
                        </a:rPr>
                        <m:t>𝑑</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𝑚</m:t>
                          </m:r>
                        </m:e>
                        <m:sub>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𝑐</m:t>
                              </m:r>
                            </m:e>
                            <m:sub>
                              <m:r>
                                <a:rPr lang="en-US" altLang="ja-JP" i="1">
                                  <a:latin typeface="Cambria Math" panose="02040503050406030204" pitchFamily="18" charset="0"/>
                                  <a:ea typeface="Cambria Math" panose="02040503050406030204" pitchFamily="18" charset="0"/>
                                </a:rPr>
                                <m:t>𝑡</m:t>
                              </m:r>
                            </m:sub>
                          </m:sSub>
                        </m:sub>
                      </m:sSub>
                      <m:r>
                        <a:rPr lang="en-US" altLang="ja-JP" b="0" i="1" smtClean="0">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𝑝</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𝑡</m:t>
                          </m:r>
                          <m:r>
                            <a:rPr lang="en-US" altLang="ja-JP" i="1">
                              <a:latin typeface="Cambria Math" panose="02040503050406030204" pitchFamily="18" charset="0"/>
                            </a:rPr>
                            <m:t>−1</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5463012" y="1580906"/>
                <a:ext cx="6644127" cy="726546"/>
              </a:xfrm>
              <a:prstGeom prst="rect">
                <a:avLst/>
              </a:prstGeom>
              <a:blipFill rotWithShape="0">
                <a:blip r:embed="rId6"/>
                <a:stretch>
                  <a:fillRect/>
                </a:stretch>
              </a:blipFill>
            </p:spPr>
            <p:txBody>
              <a:bodyPr/>
              <a:lstStyle/>
              <a:p>
                <a:r>
                  <a:rPr lang="ja-JP" altLang="en-US">
                    <a:noFill/>
                  </a:rPr>
                  <a:t> </a:t>
                </a:r>
              </a:p>
            </p:txBody>
          </p:sp>
        </mc:Fallback>
      </mc:AlternateContent>
      <p:sp>
        <p:nvSpPr>
          <p:cNvPr id="13" name="正方形/長方形 12"/>
          <p:cNvSpPr/>
          <p:nvPr/>
        </p:nvSpPr>
        <p:spPr>
          <a:xfrm>
            <a:off x="1610059" y="1152339"/>
            <a:ext cx="2006612" cy="369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0688745" y="1715968"/>
            <a:ext cx="1418394" cy="369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p:cNvSpPr txBox="1"/>
              <p:nvPr/>
            </p:nvSpPr>
            <p:spPr>
              <a:xfrm>
                <a:off x="5308522" y="3053822"/>
                <a:ext cx="2851998" cy="348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panose="02040503050406030204" pitchFamily="18" charset="0"/>
                            </a:rPr>
                          </m:ctrlPr>
                        </m:sSubSup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sub>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m:t>
                          </m:r>
                        </m:sup>
                      </m:sSubSup>
                      <m:r>
                        <a:rPr kumimoji="1" lang="en-US" altLang="ja-JP"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 </m:t>
                      </m:r>
                      <m:r>
                        <a:rPr kumimoji="1" lang="en-US" altLang="ja-JP" b="0" i="1" smtClean="0">
                          <a:latin typeface="Cambria Math" panose="02040503050406030204" pitchFamily="18" charset="0"/>
                          <a:ea typeface="Cambria Math" panose="02040503050406030204" pitchFamily="18" charset="0"/>
                        </a:rPr>
                        <m:t>𝑝</m:t>
                      </m:r>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𝑥</m:t>
                          </m:r>
                        </m:e>
                        <m:sub>
                          <m:r>
                            <a:rPr kumimoji="1" lang="en-US" altLang="ja-JP" b="0" i="1" smtClean="0">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𝑚</m:t>
                          </m:r>
                        </m:e>
                        <m:sub>
                          <m:r>
                            <a:rPr lang="en-US" altLang="ja-JP" i="1">
                              <a:latin typeface="Cambria Math" panose="02040503050406030204" pitchFamily="18" charset="0"/>
                              <a:ea typeface="Cambria Math" panose="02040503050406030204" pitchFamily="18" charset="0"/>
                            </a:rPr>
                            <m:t>𝑡</m:t>
                          </m:r>
                          <m:r>
                            <a:rPr lang="en-US" altLang="ja-JP" i="1">
                              <a:latin typeface="Cambria Math" panose="02040503050406030204" pitchFamily="18" charset="0"/>
                              <a:ea typeface="Cambria Math" panose="02040503050406030204" pitchFamily="18" charset="0"/>
                            </a:rPr>
                            <m:t>−1</m:t>
                          </m:r>
                        </m:sub>
                        <m:sup>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𝑘</m:t>
                          </m:r>
                          <m:r>
                            <a:rPr lang="en-US" altLang="ja-JP" b="0" i="1" smtClean="0">
                              <a:latin typeface="Cambria Math" panose="02040503050406030204" pitchFamily="18" charset="0"/>
                              <a:ea typeface="Cambria Math" panose="02040503050406030204" pitchFamily="18" charset="0"/>
                            </a:rPr>
                            <m:t>]</m:t>
                          </m:r>
                        </m:sup>
                      </m:sSubSup>
                      <m:r>
                        <a:rPr lang="en-US" altLang="ja-JP" b="0" i="1" smtClean="0">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𝑡</m:t>
                          </m:r>
                          <m:r>
                            <a:rPr lang="en-US" altLang="ja-JP" b="0" i="1" smtClean="0">
                              <a:latin typeface="Cambria Math" panose="02040503050406030204" pitchFamily="18" charset="0"/>
                            </a:rPr>
                            <m:t>−1</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𝑡</m:t>
                          </m:r>
                        </m:sub>
                      </m:sSub>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5308522" y="3053822"/>
                <a:ext cx="2851998" cy="348493"/>
              </a:xfrm>
              <a:prstGeom prst="rect">
                <a:avLst/>
              </a:prstGeom>
              <a:blipFill rotWithShape="0">
                <a:blip r:embed="rId7"/>
                <a:stretch>
                  <a:fillRect l="-855" t="-3509" r="-2564" b="-245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5646653" y="3521422"/>
                <a:ext cx="3629199" cy="414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 </m:t>
                      </m:r>
                      <m:sSup>
                        <m:sSupPr>
                          <m:ctrlPr>
                            <a:rPr lang="en-US" altLang="ja-JP" b="0" i="1" smtClean="0">
                              <a:latin typeface="Cambria Math" panose="02040503050406030204" pitchFamily="18" charset="0"/>
                              <a:ea typeface="Cambria Math" panose="02040503050406030204" pitchFamily="18" charset="0"/>
                            </a:rPr>
                          </m:ctrlPr>
                        </m:sSupPr>
                        <m:e>
                          <m:r>
                            <a:rPr lang="ja-JP" altLang="en-US" i="1">
                              <a:latin typeface="Cambria Math" panose="02040503050406030204" pitchFamily="18" charset="0"/>
                              <a:ea typeface="Cambria Math" panose="02040503050406030204" pitchFamily="18" charset="0"/>
                            </a:rPr>
                            <m:t>𝜂</m:t>
                          </m:r>
                        </m:e>
                        <m:sup>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𝑘</m:t>
                          </m:r>
                          <m:r>
                            <a:rPr lang="en-US" altLang="ja-JP" b="0" i="1" smtClean="0">
                              <a:latin typeface="Cambria Math" panose="02040503050406030204" pitchFamily="18" charset="0"/>
                              <a:ea typeface="Cambria Math" panose="02040503050406030204" pitchFamily="18" charset="0"/>
                            </a:rPr>
                            <m:t>]</m:t>
                          </m:r>
                        </m:sup>
                      </m:sSup>
                      <m:r>
                        <a:rPr lang="en-US" altLang="ja-JP" b="0" i="1" smtClean="0">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𝑝</m:t>
                      </m:r>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𝑧</m:t>
                              </m:r>
                            </m:e>
                            <m:sub>
                              <m:r>
                                <a:rPr lang="en-US" altLang="ja-JP" i="1">
                                  <a:latin typeface="Cambria Math" panose="02040503050406030204" pitchFamily="18" charset="0"/>
                                  <a:ea typeface="Cambria Math" panose="02040503050406030204" pitchFamily="18" charset="0"/>
                                </a:rPr>
                                <m:t>𝑡</m:t>
                              </m:r>
                            </m:sub>
                          </m:sSub>
                        </m:e>
                        <m:e>
                          <m:sSubSup>
                            <m:sSubSupPr>
                              <m:ctrlPr>
                                <a:rPr lang="en-US" altLang="ja-JP" i="1">
                                  <a:latin typeface="Cambria Math" panose="02040503050406030204" pitchFamily="18" charset="0"/>
                                  <a:ea typeface="Cambria Math" panose="02040503050406030204" pitchFamily="18" charset="0"/>
                                </a:rPr>
                              </m:ctrlPr>
                            </m:sSubSupPr>
                            <m:e>
                              <m:r>
                                <a:rPr lang="en-US" altLang="ja-JP" i="1">
                                  <a:latin typeface="Cambria Math" panose="02040503050406030204" pitchFamily="18" charset="0"/>
                                  <a:ea typeface="Cambria Math" panose="02040503050406030204" pitchFamily="18" charset="0"/>
                                </a:rPr>
                                <m:t>𝑚</m:t>
                              </m:r>
                            </m:e>
                            <m:sub>
                              <m:r>
                                <a:rPr lang="en-US" altLang="ja-JP" i="1">
                                  <a:latin typeface="Cambria Math" panose="02040503050406030204" pitchFamily="18" charset="0"/>
                                  <a:ea typeface="Cambria Math" panose="02040503050406030204" pitchFamily="18" charset="0"/>
                                </a:rPr>
                                <m:t>𝑡</m:t>
                              </m:r>
                              <m:r>
                                <a:rPr lang="en-US" altLang="ja-JP" i="1">
                                  <a:latin typeface="Cambria Math" panose="02040503050406030204" pitchFamily="18" charset="0"/>
                                  <a:ea typeface="Cambria Math" panose="02040503050406030204" pitchFamily="18" charset="0"/>
                                </a:rPr>
                                <m:t>−1</m:t>
                              </m:r>
                            </m:sub>
                            <m:sup>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sup>
                          </m:sSubSup>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r>
                            <a:rPr lang="en-US" altLang="ja-JP" i="1" smtClean="0">
                              <a:latin typeface="Cambria Math" panose="02040503050406030204" pitchFamily="18" charset="0"/>
                              <a:ea typeface="Cambria Math" panose="02040503050406030204" pitchFamily="18" charset="0"/>
                            </a:rPr>
                            <m:t> </m:t>
                          </m:r>
                        </m:e>
                      </m:d>
                      <m:r>
                        <a:rPr lang="en-US" altLang="ja-JP" b="0" i="1" smtClean="0">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𝑝</m:t>
                      </m:r>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𝑥</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𝑥</m:t>
                          </m:r>
                        </m:e>
                        <m:sub>
                          <m:r>
                            <a:rPr lang="en-US" altLang="ja-JP" i="1">
                              <a:latin typeface="Cambria Math" panose="02040503050406030204" pitchFamily="18" charset="0"/>
                            </a:rPr>
                            <m:t>𝑡</m:t>
                          </m:r>
                          <m:r>
                            <a:rPr lang="en-US" altLang="ja-JP" i="1">
                              <a:latin typeface="Cambria Math" panose="02040503050406030204" pitchFamily="18" charset="0"/>
                            </a:rPr>
                            <m:t>−1</m:t>
                          </m:r>
                        </m:sub>
                        <m:sup>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𝑘</m:t>
                              </m:r>
                            </m:e>
                          </m:d>
                        </m:sup>
                      </m:sSubSup>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𝑡</m:t>
                          </m:r>
                        </m:sub>
                      </m:sSub>
                      <m:r>
                        <a:rPr lang="en-US" altLang="ja-JP" i="1">
                          <a:latin typeface="Cambria Math" panose="02040503050406030204" pitchFamily="18" charset="0"/>
                          <a:ea typeface="Cambria Math" panose="02040503050406030204" pitchFamily="18" charset="0"/>
                        </a:rPr>
                        <m:t>)</m:t>
                      </m:r>
                    </m:oMath>
                  </m:oMathPara>
                </a14:m>
                <a:endParaRPr lang="ja-JP" altLang="en-US"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5646653" y="3521422"/>
                <a:ext cx="3629199" cy="414537"/>
              </a:xfrm>
              <a:prstGeom prst="rect">
                <a:avLst/>
              </a:prstGeom>
              <a:blipFill rotWithShape="0">
                <a:blip r:embed="rId8"/>
                <a:stretch>
                  <a:fillRect r="-1846" b="-7353"/>
                </a:stretch>
              </a:blipFill>
            </p:spPr>
            <p:txBody>
              <a:bodyPr/>
              <a:lstStyle/>
              <a:p>
                <a:r>
                  <a:rPr lang="ja-JP" altLang="en-US">
                    <a:noFill/>
                  </a:rPr>
                  <a:t> </a:t>
                </a:r>
              </a:p>
            </p:txBody>
          </p:sp>
        </mc:Fallback>
      </mc:AlternateContent>
      <p:sp>
        <p:nvSpPr>
          <p:cNvPr id="17" name="正方形/長方形 16"/>
          <p:cNvSpPr/>
          <p:nvPr/>
        </p:nvSpPr>
        <p:spPr>
          <a:xfrm>
            <a:off x="7872626" y="3535315"/>
            <a:ext cx="1368000" cy="369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9394548" y="3198256"/>
            <a:ext cx="2083349" cy="646331"/>
          </a:xfrm>
          <a:prstGeom prst="rect">
            <a:avLst/>
          </a:prstGeom>
          <a:noFill/>
        </p:spPr>
        <p:txBody>
          <a:bodyPr wrap="square" rtlCol="0">
            <a:spAutoFit/>
          </a:bodyPr>
          <a:lstStyle/>
          <a:p>
            <a:r>
              <a:rPr kumimoji="1" lang="ja-JP" altLang="en-US" dirty="0" smtClean="0"/>
              <a:t>単純マルコフ過程，</a:t>
            </a:r>
            <a:endParaRPr kumimoji="1" lang="en-US" altLang="ja-JP" dirty="0" smtClean="0"/>
          </a:p>
          <a:p>
            <a:r>
              <a:rPr lang="ja-JP" altLang="en-US" dirty="0" smtClean="0"/>
              <a:t>地図と状態は独立</a:t>
            </a:r>
            <a:endParaRPr kumimoji="1" lang="ja-JP" altLang="en-US" dirty="0"/>
          </a:p>
        </p:txBody>
      </p:sp>
      <p:sp>
        <p:nvSpPr>
          <p:cNvPr id="19" name="正方形/長方形 18"/>
          <p:cNvSpPr/>
          <p:nvPr/>
        </p:nvSpPr>
        <p:spPr>
          <a:xfrm>
            <a:off x="6295346" y="3524196"/>
            <a:ext cx="1507609" cy="4204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7996011" y="3966587"/>
            <a:ext cx="1225339" cy="369332"/>
          </a:xfrm>
          <a:prstGeom prst="rect">
            <a:avLst/>
          </a:prstGeom>
          <a:noFill/>
        </p:spPr>
        <p:txBody>
          <a:bodyPr wrap="square" rtlCol="0">
            <a:spAutoFit/>
          </a:bodyPr>
          <a:lstStyle/>
          <a:p>
            <a:r>
              <a:rPr lang="ja-JP" altLang="en-US" dirty="0" smtClean="0">
                <a:solidFill>
                  <a:srgbClr val="0070C0"/>
                </a:solidFill>
              </a:rPr>
              <a:t>動作予測</a:t>
            </a:r>
            <a:endParaRPr kumimoji="1" lang="ja-JP" altLang="en-US" dirty="0">
              <a:solidFill>
                <a:srgbClr val="0070C0"/>
              </a:solidFill>
            </a:endParaRPr>
          </a:p>
        </p:txBody>
      </p:sp>
      <p:sp>
        <p:nvSpPr>
          <p:cNvPr id="21" name="テキスト ボックス 20"/>
          <p:cNvSpPr txBox="1"/>
          <p:nvPr/>
        </p:nvSpPr>
        <p:spPr>
          <a:xfrm>
            <a:off x="6496671" y="3966587"/>
            <a:ext cx="1209388" cy="369332"/>
          </a:xfrm>
          <a:prstGeom prst="rect">
            <a:avLst/>
          </a:prstGeom>
          <a:noFill/>
        </p:spPr>
        <p:txBody>
          <a:bodyPr wrap="square" rtlCol="0">
            <a:spAutoFit/>
          </a:bodyPr>
          <a:lstStyle/>
          <a:p>
            <a:r>
              <a:rPr lang="ja-JP" altLang="en-US" dirty="0" smtClean="0">
                <a:solidFill>
                  <a:srgbClr val="FF0000"/>
                </a:solidFill>
              </a:rPr>
              <a:t>観測尤度</a:t>
            </a:r>
            <a:endParaRPr kumimoji="1" lang="ja-JP" altLang="en-US" dirty="0">
              <a:solidFill>
                <a:srgbClr val="FF0000"/>
              </a:solidFill>
            </a:endParaRPr>
          </a:p>
        </p:txBody>
      </p:sp>
    </p:spTree>
    <p:extLst>
      <p:ext uri="{BB962C8B-B14F-4D97-AF65-F5344CB8AC3E}">
        <p14:creationId xmlns:p14="http://schemas.microsoft.com/office/powerpoint/2010/main" val="9466865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031173"/>
            <a:ext cx="7977051" cy="3263082"/>
          </a:xfrm>
          <a:prstGeom prst="rect">
            <a:avLst/>
          </a:prstGeom>
        </p:spPr>
      </p:pic>
      <p:sp>
        <p:nvSpPr>
          <p:cNvPr id="6" name="正方形/長方形 5"/>
          <p:cNvSpPr/>
          <p:nvPr/>
        </p:nvSpPr>
        <p:spPr>
          <a:xfrm>
            <a:off x="3052354" y="1271452"/>
            <a:ext cx="3126378" cy="22381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吹き出し 13"/>
          <p:cNvSpPr/>
          <p:nvPr/>
        </p:nvSpPr>
        <p:spPr>
          <a:xfrm>
            <a:off x="4961239" y="789833"/>
            <a:ext cx="873504" cy="361479"/>
          </a:xfrm>
          <a:prstGeom prst="wedgeRectCallout">
            <a:avLst>
              <a:gd name="adj1" fmla="val -42835"/>
              <a:gd name="adj2" fmla="val 111955"/>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solidFill>
                  <a:schemeClr val="tx1"/>
                </a:solidFill>
              </a:rPr>
              <a:t>ココ！</a:t>
            </a:r>
            <a:endParaRPr lang="ja-JP" altLang="en-US" b="1" dirty="0">
              <a:solidFill>
                <a:schemeClr val="tx1"/>
              </a:solidFill>
            </a:endParaRPr>
          </a:p>
        </p:txBody>
      </p:sp>
    </p:spTree>
    <p:extLst>
      <p:ext uri="{BB962C8B-B14F-4D97-AF65-F5344CB8AC3E}">
        <p14:creationId xmlns:p14="http://schemas.microsoft.com/office/powerpoint/2010/main" val="314485099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endParaRPr kumimoji="1" lang="ja-JP" altLang="en-US" dirty="0"/>
          </a:p>
        </p:txBody>
      </p:sp>
      <p:sp>
        <p:nvSpPr>
          <p:cNvPr id="3" name="サブタイトル 2"/>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273524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790700" y="979886"/>
            <a:ext cx="4023360" cy="2243534"/>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smtClean="0">
                <a:solidFill>
                  <a:schemeClr val="tx1"/>
                </a:solidFill>
              </a:rPr>
              <a:t>navigation</a:t>
            </a:r>
            <a:endParaRPr kumimoji="1" lang="ja-JP" altLang="en-US" dirty="0">
              <a:solidFill>
                <a:schemeClr val="tx1"/>
              </a:solidFill>
            </a:endParaRPr>
          </a:p>
        </p:txBody>
      </p:sp>
      <p:sp>
        <p:nvSpPr>
          <p:cNvPr id="5" name="テキスト ボックス 4"/>
          <p:cNvSpPr txBox="1"/>
          <p:nvPr/>
        </p:nvSpPr>
        <p:spPr>
          <a:xfrm>
            <a:off x="2247899" y="517327"/>
            <a:ext cx="2838451" cy="369332"/>
          </a:xfrm>
          <a:prstGeom prst="rect">
            <a:avLst/>
          </a:prstGeom>
          <a:noFill/>
        </p:spPr>
        <p:txBody>
          <a:bodyPr wrap="square" rtlCol="0">
            <a:spAutoFit/>
          </a:bodyPr>
          <a:lstStyle/>
          <a:p>
            <a:pPr algn="ctr"/>
            <a:r>
              <a:rPr lang="ja-JP" altLang="en-US" dirty="0" smtClean="0"/>
              <a:t>ナビゲーション関連一式</a:t>
            </a:r>
            <a:endParaRPr kumimoji="1" lang="ja-JP" altLang="en-US" dirty="0"/>
          </a:p>
        </p:txBody>
      </p:sp>
      <p:sp>
        <p:nvSpPr>
          <p:cNvPr id="8" name="テキスト ボックス 7"/>
          <p:cNvSpPr txBox="1"/>
          <p:nvPr/>
        </p:nvSpPr>
        <p:spPr>
          <a:xfrm>
            <a:off x="1802606" y="2103162"/>
            <a:ext cx="1638300" cy="369332"/>
          </a:xfrm>
          <a:prstGeom prst="rect">
            <a:avLst/>
          </a:prstGeom>
          <a:noFill/>
        </p:spPr>
        <p:txBody>
          <a:bodyPr wrap="square" rtlCol="0">
            <a:spAutoFit/>
          </a:bodyPr>
          <a:lstStyle/>
          <a:p>
            <a:r>
              <a:rPr lang="ja-JP" altLang="en-US" dirty="0"/>
              <a:t>自己</a:t>
            </a:r>
            <a:r>
              <a:rPr lang="ja-JP" altLang="en-US" dirty="0" smtClean="0"/>
              <a:t>位置推定</a:t>
            </a:r>
            <a:endParaRPr kumimoji="1" lang="ja-JP" altLang="en-US" dirty="0"/>
          </a:p>
        </p:txBody>
      </p:sp>
      <p:sp>
        <p:nvSpPr>
          <p:cNvPr id="10" name="テキスト ボックス 9"/>
          <p:cNvSpPr txBox="1"/>
          <p:nvPr/>
        </p:nvSpPr>
        <p:spPr>
          <a:xfrm>
            <a:off x="1802606" y="1460186"/>
            <a:ext cx="1733550" cy="369332"/>
          </a:xfrm>
          <a:prstGeom prst="rect">
            <a:avLst/>
          </a:prstGeom>
          <a:noFill/>
        </p:spPr>
        <p:txBody>
          <a:bodyPr wrap="square" rtlCol="0">
            <a:spAutoFit/>
          </a:bodyPr>
          <a:lstStyle/>
          <a:p>
            <a:r>
              <a:rPr lang="ja-JP" altLang="en-US" b="1" dirty="0" smtClean="0">
                <a:solidFill>
                  <a:srgbClr val="FF0000"/>
                </a:solidFill>
              </a:rPr>
              <a:t>ナビゲーション</a:t>
            </a:r>
            <a:endParaRPr lang="en-US" altLang="ja-JP" b="1" dirty="0" smtClean="0">
              <a:solidFill>
                <a:srgbClr val="FF0000"/>
              </a:solidFill>
            </a:endParaRPr>
          </a:p>
        </p:txBody>
      </p:sp>
      <p:sp>
        <p:nvSpPr>
          <p:cNvPr id="12" name="テキスト ボックス 11"/>
          <p:cNvSpPr txBox="1"/>
          <p:nvPr/>
        </p:nvSpPr>
        <p:spPr>
          <a:xfrm>
            <a:off x="1802606" y="2746138"/>
            <a:ext cx="1638300" cy="369332"/>
          </a:xfrm>
          <a:prstGeom prst="rect">
            <a:avLst/>
          </a:prstGeom>
          <a:noFill/>
        </p:spPr>
        <p:txBody>
          <a:bodyPr wrap="square" rtlCol="0">
            <a:spAutoFit/>
          </a:bodyPr>
          <a:lstStyle/>
          <a:p>
            <a:r>
              <a:rPr lang="ja-JP" altLang="en-US" dirty="0"/>
              <a:t>地図</a:t>
            </a:r>
            <a:r>
              <a:rPr lang="ja-JP" altLang="en-US" dirty="0" smtClean="0"/>
              <a:t>の管理</a:t>
            </a:r>
            <a:endParaRPr kumimoji="1" lang="ja-JP" altLang="en-US" dirty="0"/>
          </a:p>
        </p:txBody>
      </p:sp>
      <p:sp>
        <p:nvSpPr>
          <p:cNvPr id="13" name="テキスト ボックス 12"/>
          <p:cNvSpPr txBox="1"/>
          <p:nvPr/>
        </p:nvSpPr>
        <p:spPr>
          <a:xfrm>
            <a:off x="8284839" y="517327"/>
            <a:ext cx="2838451" cy="369332"/>
          </a:xfrm>
          <a:prstGeom prst="rect">
            <a:avLst/>
          </a:prstGeom>
          <a:noFill/>
        </p:spPr>
        <p:txBody>
          <a:bodyPr wrap="square" rtlCol="0">
            <a:spAutoFit/>
          </a:bodyPr>
          <a:lstStyle/>
          <a:p>
            <a:pPr algn="ctr"/>
            <a:r>
              <a:rPr kumimoji="1" lang="ja-JP" altLang="en-US" dirty="0" smtClean="0"/>
              <a:t>地図生成</a:t>
            </a:r>
            <a:endParaRPr kumimoji="1" lang="ja-JP" altLang="en-US" dirty="0"/>
          </a:p>
        </p:txBody>
      </p:sp>
      <p:sp>
        <p:nvSpPr>
          <p:cNvPr id="14" name="フリーフォーム 13"/>
          <p:cNvSpPr/>
          <p:nvPr/>
        </p:nvSpPr>
        <p:spPr>
          <a:xfrm>
            <a:off x="3539485" y="2422211"/>
            <a:ext cx="38100" cy="324000"/>
          </a:xfrm>
          <a:custGeom>
            <a:avLst/>
            <a:gdLst>
              <a:gd name="connsiteX0" fmla="*/ 0 w 38100"/>
              <a:gd name="connsiteY0" fmla="*/ 342900 h 342900"/>
              <a:gd name="connsiteX1" fmla="*/ 38100 w 38100"/>
              <a:gd name="connsiteY1" fmla="*/ 180975 h 342900"/>
              <a:gd name="connsiteX2" fmla="*/ 0 w 38100"/>
              <a:gd name="connsiteY2" fmla="*/ 0 h 342900"/>
            </a:gdLst>
            <a:ahLst/>
            <a:cxnLst>
              <a:cxn ang="0">
                <a:pos x="connsiteX0" y="connsiteY0"/>
              </a:cxn>
              <a:cxn ang="0">
                <a:pos x="connsiteX1" y="connsiteY1"/>
              </a:cxn>
              <a:cxn ang="0">
                <a:pos x="connsiteX2" y="connsiteY2"/>
              </a:cxn>
            </a:cxnLst>
            <a:rect l="l" t="t" r="r" b="b"/>
            <a:pathLst>
              <a:path w="38100" h="342900">
                <a:moveTo>
                  <a:pt x="0" y="342900"/>
                </a:moveTo>
                <a:cubicBezTo>
                  <a:pt x="19050" y="290512"/>
                  <a:pt x="38100" y="238125"/>
                  <a:pt x="38100" y="180975"/>
                </a:cubicBezTo>
                <a:cubicBezTo>
                  <a:pt x="38100" y="123825"/>
                  <a:pt x="19050" y="61912"/>
                  <a:pt x="0" y="0"/>
                </a:cubicBezTo>
              </a:path>
            </a:pathLst>
          </a:custGeom>
          <a:noFill/>
          <a:ln w="190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14"/>
          <p:cNvSpPr/>
          <p:nvPr/>
        </p:nvSpPr>
        <p:spPr>
          <a:xfrm>
            <a:off x="4679632" y="1803360"/>
            <a:ext cx="128588" cy="936000"/>
          </a:xfrm>
          <a:custGeom>
            <a:avLst/>
            <a:gdLst>
              <a:gd name="connsiteX0" fmla="*/ 0 w 38100"/>
              <a:gd name="connsiteY0" fmla="*/ 342900 h 342900"/>
              <a:gd name="connsiteX1" fmla="*/ 38100 w 38100"/>
              <a:gd name="connsiteY1" fmla="*/ 180975 h 342900"/>
              <a:gd name="connsiteX2" fmla="*/ 0 w 38100"/>
              <a:gd name="connsiteY2" fmla="*/ 0 h 342900"/>
            </a:gdLst>
            <a:ahLst/>
            <a:cxnLst>
              <a:cxn ang="0">
                <a:pos x="connsiteX0" y="connsiteY0"/>
              </a:cxn>
              <a:cxn ang="0">
                <a:pos x="connsiteX1" y="connsiteY1"/>
              </a:cxn>
              <a:cxn ang="0">
                <a:pos x="connsiteX2" y="connsiteY2"/>
              </a:cxn>
            </a:cxnLst>
            <a:rect l="l" t="t" r="r" b="b"/>
            <a:pathLst>
              <a:path w="38100" h="342900">
                <a:moveTo>
                  <a:pt x="0" y="342900"/>
                </a:moveTo>
                <a:cubicBezTo>
                  <a:pt x="19050" y="290512"/>
                  <a:pt x="38100" y="238125"/>
                  <a:pt x="38100" y="180975"/>
                </a:cubicBezTo>
                <a:cubicBezTo>
                  <a:pt x="38100" y="123825"/>
                  <a:pt x="19050" y="61912"/>
                  <a:pt x="0" y="0"/>
                </a:cubicBezTo>
              </a:path>
            </a:pathLst>
          </a:custGeom>
          <a:noFill/>
          <a:ln w="190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a:off x="3544242" y="1790364"/>
            <a:ext cx="38100" cy="324000"/>
          </a:xfrm>
          <a:custGeom>
            <a:avLst/>
            <a:gdLst>
              <a:gd name="connsiteX0" fmla="*/ 0 w 38100"/>
              <a:gd name="connsiteY0" fmla="*/ 342900 h 342900"/>
              <a:gd name="connsiteX1" fmla="*/ 38100 w 38100"/>
              <a:gd name="connsiteY1" fmla="*/ 180975 h 342900"/>
              <a:gd name="connsiteX2" fmla="*/ 0 w 38100"/>
              <a:gd name="connsiteY2" fmla="*/ 0 h 342900"/>
            </a:gdLst>
            <a:ahLst/>
            <a:cxnLst>
              <a:cxn ang="0">
                <a:pos x="connsiteX0" y="connsiteY0"/>
              </a:cxn>
              <a:cxn ang="0">
                <a:pos x="connsiteX1" y="connsiteY1"/>
              </a:cxn>
              <a:cxn ang="0">
                <a:pos x="connsiteX2" y="connsiteY2"/>
              </a:cxn>
            </a:cxnLst>
            <a:rect l="l" t="t" r="r" b="b"/>
            <a:pathLst>
              <a:path w="38100" h="342900">
                <a:moveTo>
                  <a:pt x="0" y="342900"/>
                </a:moveTo>
                <a:cubicBezTo>
                  <a:pt x="19050" y="290512"/>
                  <a:pt x="38100" y="238125"/>
                  <a:pt x="38100" y="180975"/>
                </a:cubicBezTo>
                <a:cubicBezTo>
                  <a:pt x="38100" y="123825"/>
                  <a:pt x="19050" y="61912"/>
                  <a:pt x="0" y="0"/>
                </a:cubicBezTo>
              </a:path>
            </a:pathLst>
          </a:custGeom>
          <a:noFill/>
          <a:ln w="190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3550439" y="2408711"/>
            <a:ext cx="1060132" cy="338554"/>
          </a:xfrm>
          <a:prstGeom prst="rect">
            <a:avLst/>
          </a:prstGeom>
          <a:noFill/>
        </p:spPr>
        <p:txBody>
          <a:bodyPr wrap="square" rtlCol="0">
            <a:spAutoFit/>
          </a:bodyPr>
          <a:lstStyle/>
          <a:p>
            <a:r>
              <a:rPr lang="ja-JP" altLang="en-US" sz="800" dirty="0">
                <a:solidFill>
                  <a:srgbClr val="C00000"/>
                </a:solidFill>
              </a:rPr>
              <a:t>正確</a:t>
            </a:r>
            <a:r>
              <a:rPr lang="ja-JP" altLang="en-US" sz="800" dirty="0" smtClean="0">
                <a:solidFill>
                  <a:srgbClr val="C00000"/>
                </a:solidFill>
              </a:rPr>
              <a:t>な位置推定のために地図を使う</a:t>
            </a:r>
            <a:endParaRPr lang="en-US" altLang="ja-JP" sz="800" dirty="0" smtClean="0">
              <a:solidFill>
                <a:srgbClr val="C00000"/>
              </a:solidFill>
            </a:endParaRPr>
          </a:p>
        </p:txBody>
      </p:sp>
      <p:sp>
        <p:nvSpPr>
          <p:cNvPr id="7" name="正方形/長方形 6"/>
          <p:cNvSpPr/>
          <p:nvPr/>
        </p:nvSpPr>
        <p:spPr>
          <a:xfrm>
            <a:off x="3472815" y="2121141"/>
            <a:ext cx="866775" cy="304800"/>
          </a:xfrm>
          <a:prstGeom prst="rect">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smtClean="0">
                <a:solidFill>
                  <a:schemeClr val="tx1"/>
                </a:solidFill>
              </a:rPr>
              <a:t>amcl</a:t>
            </a:r>
            <a:endParaRPr kumimoji="1" lang="ja-JP" altLang="en-US" dirty="0">
              <a:solidFill>
                <a:schemeClr val="tx1"/>
              </a:solidFill>
            </a:endParaRPr>
          </a:p>
        </p:txBody>
      </p:sp>
      <p:sp>
        <p:nvSpPr>
          <p:cNvPr id="9" name="正方形/長方形 8"/>
          <p:cNvSpPr/>
          <p:nvPr/>
        </p:nvSpPr>
        <p:spPr>
          <a:xfrm>
            <a:off x="3472815" y="1492210"/>
            <a:ext cx="1304925" cy="304800"/>
          </a:xfrm>
          <a:prstGeom prst="rect">
            <a:avLst/>
          </a:prstGeom>
          <a:solidFill>
            <a:srgbClr val="FFCCCC"/>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smtClean="0">
                <a:solidFill>
                  <a:schemeClr val="tx1"/>
                </a:solidFill>
              </a:rPr>
              <a:t>move_base</a:t>
            </a:r>
            <a:endParaRPr kumimoji="1" lang="ja-JP" altLang="en-US" dirty="0">
              <a:solidFill>
                <a:schemeClr val="tx1"/>
              </a:solidFill>
            </a:endParaRPr>
          </a:p>
        </p:txBody>
      </p:sp>
      <p:sp>
        <p:nvSpPr>
          <p:cNvPr id="11" name="正方形/長方形 10"/>
          <p:cNvSpPr/>
          <p:nvPr/>
        </p:nvSpPr>
        <p:spPr>
          <a:xfrm>
            <a:off x="3487102" y="2741357"/>
            <a:ext cx="1452563" cy="304800"/>
          </a:xfrm>
          <a:prstGeom prst="rect">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solidFill>
                  <a:schemeClr val="tx1"/>
                </a:solidFill>
              </a:rPr>
              <a:t>m</a:t>
            </a:r>
            <a:r>
              <a:rPr kumimoji="1" lang="en-US" altLang="ja-JP" dirty="0" err="1" smtClean="0">
                <a:solidFill>
                  <a:schemeClr val="tx1"/>
                </a:solidFill>
              </a:rPr>
              <a:t>ap_serever</a:t>
            </a:r>
            <a:endParaRPr kumimoji="1" lang="ja-JP" altLang="en-US" dirty="0">
              <a:solidFill>
                <a:schemeClr val="tx1"/>
              </a:solidFill>
            </a:endParaRPr>
          </a:p>
        </p:txBody>
      </p:sp>
      <p:sp>
        <p:nvSpPr>
          <p:cNvPr id="18" name="テキスト ボックス 17"/>
          <p:cNvSpPr txBox="1"/>
          <p:nvPr/>
        </p:nvSpPr>
        <p:spPr>
          <a:xfrm>
            <a:off x="3550439" y="1793112"/>
            <a:ext cx="1060132" cy="338554"/>
          </a:xfrm>
          <a:prstGeom prst="rect">
            <a:avLst/>
          </a:prstGeom>
          <a:noFill/>
        </p:spPr>
        <p:txBody>
          <a:bodyPr wrap="square" rtlCol="0">
            <a:spAutoFit/>
          </a:bodyPr>
          <a:lstStyle/>
          <a:p>
            <a:r>
              <a:rPr lang="ja-JP" altLang="en-US" sz="800" dirty="0">
                <a:solidFill>
                  <a:srgbClr val="C00000"/>
                </a:solidFill>
              </a:rPr>
              <a:t>正確</a:t>
            </a:r>
            <a:r>
              <a:rPr lang="ja-JP" altLang="en-US" sz="800" dirty="0" smtClean="0">
                <a:solidFill>
                  <a:srgbClr val="C00000"/>
                </a:solidFill>
              </a:rPr>
              <a:t>なナビのために</a:t>
            </a:r>
            <a:endParaRPr lang="en-US" altLang="ja-JP" sz="800" dirty="0" smtClean="0">
              <a:solidFill>
                <a:srgbClr val="C00000"/>
              </a:solidFill>
            </a:endParaRPr>
          </a:p>
          <a:p>
            <a:r>
              <a:rPr lang="ja-JP" altLang="en-US" sz="800" dirty="0">
                <a:solidFill>
                  <a:srgbClr val="C00000"/>
                </a:solidFill>
              </a:rPr>
              <a:t>正確</a:t>
            </a:r>
            <a:r>
              <a:rPr lang="ja-JP" altLang="en-US" sz="800" dirty="0" smtClean="0">
                <a:solidFill>
                  <a:srgbClr val="C00000"/>
                </a:solidFill>
              </a:rPr>
              <a:t>な推定値を使う</a:t>
            </a:r>
            <a:endParaRPr lang="en-US" altLang="ja-JP" sz="800" dirty="0" smtClean="0">
              <a:solidFill>
                <a:srgbClr val="C00000"/>
              </a:solidFill>
            </a:endParaRPr>
          </a:p>
        </p:txBody>
      </p:sp>
      <p:sp>
        <p:nvSpPr>
          <p:cNvPr id="19" name="テキスト ボックス 18"/>
          <p:cNvSpPr txBox="1"/>
          <p:nvPr/>
        </p:nvSpPr>
        <p:spPr>
          <a:xfrm>
            <a:off x="4769883" y="2110689"/>
            <a:ext cx="1060132" cy="338554"/>
          </a:xfrm>
          <a:prstGeom prst="rect">
            <a:avLst/>
          </a:prstGeom>
          <a:noFill/>
        </p:spPr>
        <p:txBody>
          <a:bodyPr wrap="square" rtlCol="0">
            <a:spAutoFit/>
          </a:bodyPr>
          <a:lstStyle/>
          <a:p>
            <a:r>
              <a:rPr lang="ja-JP" altLang="en-US" sz="800" dirty="0">
                <a:solidFill>
                  <a:srgbClr val="C00000"/>
                </a:solidFill>
              </a:rPr>
              <a:t>正確</a:t>
            </a:r>
            <a:r>
              <a:rPr lang="ja-JP" altLang="en-US" sz="800" dirty="0" smtClean="0">
                <a:solidFill>
                  <a:srgbClr val="C00000"/>
                </a:solidFill>
              </a:rPr>
              <a:t>なナビのために</a:t>
            </a:r>
            <a:endParaRPr lang="en-US" altLang="ja-JP" sz="800" dirty="0" smtClean="0">
              <a:solidFill>
                <a:srgbClr val="C00000"/>
              </a:solidFill>
            </a:endParaRPr>
          </a:p>
          <a:p>
            <a:r>
              <a:rPr lang="ja-JP" altLang="en-US" sz="800" dirty="0" smtClean="0">
                <a:solidFill>
                  <a:srgbClr val="C00000"/>
                </a:solidFill>
              </a:rPr>
              <a:t>地図を使う</a:t>
            </a:r>
            <a:endParaRPr lang="en-US" altLang="ja-JP" sz="800" dirty="0" smtClean="0">
              <a:solidFill>
                <a:srgbClr val="C00000"/>
              </a:solidFill>
            </a:endParaRPr>
          </a:p>
        </p:txBody>
      </p:sp>
      <p:sp>
        <p:nvSpPr>
          <p:cNvPr id="20" name="正方形/長方形 19"/>
          <p:cNvSpPr/>
          <p:nvPr/>
        </p:nvSpPr>
        <p:spPr>
          <a:xfrm>
            <a:off x="7692385" y="979886"/>
            <a:ext cx="4023360" cy="2243534"/>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smtClean="0">
                <a:solidFill>
                  <a:schemeClr val="tx1"/>
                </a:solidFill>
              </a:rPr>
              <a:t>slam_gmapping</a:t>
            </a:r>
            <a:endParaRPr kumimoji="1" lang="ja-JP" altLang="en-US" dirty="0">
              <a:solidFill>
                <a:schemeClr val="tx1"/>
              </a:solidFill>
            </a:endParaRPr>
          </a:p>
        </p:txBody>
      </p:sp>
      <p:sp>
        <p:nvSpPr>
          <p:cNvPr id="21" name="正方形/長方形 20"/>
          <p:cNvSpPr/>
          <p:nvPr/>
        </p:nvSpPr>
        <p:spPr>
          <a:xfrm>
            <a:off x="8482482" y="2741357"/>
            <a:ext cx="1452563" cy="304800"/>
          </a:xfrm>
          <a:prstGeom prst="rect">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smtClean="0">
                <a:solidFill>
                  <a:schemeClr val="tx1"/>
                </a:solidFill>
              </a:rPr>
              <a:t>gmapping</a:t>
            </a:r>
            <a:endParaRPr kumimoji="1" lang="ja-JP" altLang="en-US" dirty="0">
              <a:solidFill>
                <a:schemeClr val="tx1"/>
              </a:solidFill>
            </a:endParaRPr>
          </a:p>
        </p:txBody>
      </p:sp>
      <p:sp>
        <p:nvSpPr>
          <p:cNvPr id="23" name="正方形/長方形 22"/>
          <p:cNvSpPr/>
          <p:nvPr/>
        </p:nvSpPr>
        <p:spPr>
          <a:xfrm>
            <a:off x="6342100" y="2565204"/>
            <a:ext cx="838200" cy="65710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dirty="0" smtClean="0"/>
              <a:t>地図</a:t>
            </a:r>
            <a:endParaRPr lang="en-US" altLang="ja-JP" dirty="0" smtClean="0"/>
          </a:p>
          <a:p>
            <a:pPr algn="ctr"/>
            <a:r>
              <a:rPr kumimoji="1" lang="ja-JP" altLang="en-US" dirty="0"/>
              <a:t>データ</a:t>
            </a:r>
          </a:p>
        </p:txBody>
      </p:sp>
      <p:cxnSp>
        <p:nvCxnSpPr>
          <p:cNvPr id="25" name="直線矢印コネクタ 24"/>
          <p:cNvCxnSpPr>
            <a:stCxn id="21" idx="1"/>
            <a:endCxn id="23" idx="3"/>
          </p:cNvCxnSpPr>
          <p:nvPr/>
        </p:nvCxnSpPr>
        <p:spPr>
          <a:xfrm flipH="1">
            <a:off x="7180300" y="2893757"/>
            <a:ext cx="1302182" cy="0"/>
          </a:xfrm>
          <a:prstGeom prst="straightConnector1">
            <a:avLst/>
          </a:prstGeom>
          <a:noFill/>
          <a:ln w="19050">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 name="直線矢印コネクタ 26"/>
          <p:cNvCxnSpPr>
            <a:stCxn id="23" idx="1"/>
            <a:endCxn id="11" idx="3"/>
          </p:cNvCxnSpPr>
          <p:nvPr/>
        </p:nvCxnSpPr>
        <p:spPr>
          <a:xfrm flipH="1">
            <a:off x="4939665" y="2893757"/>
            <a:ext cx="1402435"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7663861" y="2678313"/>
            <a:ext cx="869287" cy="215444"/>
          </a:xfrm>
          <a:prstGeom prst="rect">
            <a:avLst/>
          </a:prstGeom>
          <a:noFill/>
        </p:spPr>
        <p:txBody>
          <a:bodyPr wrap="square" rtlCol="0">
            <a:spAutoFit/>
          </a:bodyPr>
          <a:lstStyle/>
          <a:p>
            <a:r>
              <a:rPr lang="ja-JP" altLang="en-US" sz="800" dirty="0" smtClean="0">
                <a:solidFill>
                  <a:schemeClr val="accent6">
                    <a:lumMod val="75000"/>
                  </a:schemeClr>
                </a:solidFill>
              </a:rPr>
              <a:t>地図を保存する</a:t>
            </a:r>
            <a:endParaRPr lang="en-US" altLang="ja-JP" sz="800" dirty="0" smtClean="0">
              <a:solidFill>
                <a:schemeClr val="accent6">
                  <a:lumMod val="75000"/>
                </a:schemeClr>
              </a:solidFill>
            </a:endParaRPr>
          </a:p>
        </p:txBody>
      </p:sp>
      <p:sp>
        <p:nvSpPr>
          <p:cNvPr id="29" name="テキスト ボックス 28"/>
          <p:cNvSpPr txBox="1"/>
          <p:nvPr/>
        </p:nvSpPr>
        <p:spPr>
          <a:xfrm>
            <a:off x="4981093" y="2678313"/>
            <a:ext cx="941071" cy="215444"/>
          </a:xfrm>
          <a:prstGeom prst="rect">
            <a:avLst/>
          </a:prstGeom>
          <a:noFill/>
        </p:spPr>
        <p:txBody>
          <a:bodyPr wrap="square" rtlCol="0">
            <a:spAutoFit/>
          </a:bodyPr>
          <a:lstStyle/>
          <a:p>
            <a:r>
              <a:rPr lang="ja-JP" altLang="en-US" sz="800" dirty="0" smtClean="0">
                <a:solidFill>
                  <a:schemeClr val="accent6">
                    <a:lumMod val="75000"/>
                  </a:schemeClr>
                </a:solidFill>
              </a:rPr>
              <a:t>地図を読み込む</a:t>
            </a:r>
            <a:endParaRPr lang="en-US" altLang="ja-JP" sz="800" dirty="0" smtClean="0">
              <a:solidFill>
                <a:schemeClr val="accent6">
                  <a:lumMod val="75000"/>
                </a:schemeClr>
              </a:solidFill>
            </a:endParaRPr>
          </a:p>
        </p:txBody>
      </p:sp>
      <p:sp>
        <p:nvSpPr>
          <p:cNvPr id="30" name="テキスト ボックス 29"/>
          <p:cNvSpPr txBox="1"/>
          <p:nvPr/>
        </p:nvSpPr>
        <p:spPr>
          <a:xfrm>
            <a:off x="10237946" y="2709091"/>
            <a:ext cx="1379288" cy="369332"/>
          </a:xfrm>
          <a:prstGeom prst="rect">
            <a:avLst/>
          </a:prstGeom>
          <a:noFill/>
        </p:spPr>
        <p:txBody>
          <a:bodyPr wrap="square" rtlCol="0">
            <a:spAutoFit/>
          </a:bodyPr>
          <a:lstStyle/>
          <a:p>
            <a:r>
              <a:rPr lang="ja-JP" altLang="en-US" dirty="0"/>
              <a:t>地図</a:t>
            </a:r>
            <a:r>
              <a:rPr lang="ja-JP" altLang="en-US" dirty="0" smtClean="0"/>
              <a:t>の生成</a:t>
            </a:r>
            <a:endParaRPr kumimoji="1" lang="ja-JP" altLang="en-US" dirty="0"/>
          </a:p>
        </p:txBody>
      </p:sp>
      <p:sp>
        <p:nvSpPr>
          <p:cNvPr id="31" name="テキスト ボックス 30"/>
          <p:cNvSpPr txBox="1"/>
          <p:nvPr/>
        </p:nvSpPr>
        <p:spPr>
          <a:xfrm>
            <a:off x="835808" y="1460186"/>
            <a:ext cx="655452" cy="369332"/>
          </a:xfrm>
          <a:prstGeom prst="rect">
            <a:avLst/>
          </a:prstGeom>
          <a:noFill/>
        </p:spPr>
        <p:txBody>
          <a:bodyPr wrap="square" rtlCol="0">
            <a:spAutoFit/>
          </a:bodyPr>
          <a:lstStyle/>
          <a:p>
            <a:r>
              <a:rPr kumimoji="1" lang="ja-JP" altLang="en-US" dirty="0" smtClean="0"/>
              <a:t>親分</a:t>
            </a:r>
            <a:endParaRPr kumimoji="1" lang="ja-JP" altLang="en-US" dirty="0"/>
          </a:p>
        </p:txBody>
      </p:sp>
      <p:sp>
        <p:nvSpPr>
          <p:cNvPr id="32" name="左中かっこ 31"/>
          <p:cNvSpPr/>
          <p:nvPr/>
        </p:nvSpPr>
        <p:spPr>
          <a:xfrm>
            <a:off x="1506500" y="2042160"/>
            <a:ext cx="162280" cy="103626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テキスト ボックス 32"/>
          <p:cNvSpPr txBox="1"/>
          <p:nvPr/>
        </p:nvSpPr>
        <p:spPr>
          <a:xfrm>
            <a:off x="844377" y="2393322"/>
            <a:ext cx="655452" cy="369332"/>
          </a:xfrm>
          <a:prstGeom prst="rect">
            <a:avLst/>
          </a:prstGeom>
          <a:noFill/>
        </p:spPr>
        <p:txBody>
          <a:bodyPr wrap="square" rtlCol="0">
            <a:spAutoFit/>
          </a:bodyPr>
          <a:lstStyle/>
          <a:p>
            <a:r>
              <a:rPr kumimoji="1" lang="ja-JP" altLang="en-US" dirty="0" smtClean="0"/>
              <a:t>子分</a:t>
            </a:r>
            <a:endParaRPr kumimoji="1" lang="ja-JP" altLang="en-US" dirty="0"/>
          </a:p>
        </p:txBody>
      </p:sp>
      <p:sp>
        <p:nvSpPr>
          <p:cNvPr id="34" name="左中かっこ 33"/>
          <p:cNvSpPr/>
          <p:nvPr/>
        </p:nvSpPr>
        <p:spPr>
          <a:xfrm>
            <a:off x="1499355" y="1477358"/>
            <a:ext cx="162280" cy="36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正方形/長方形 34"/>
          <p:cNvSpPr/>
          <p:nvPr/>
        </p:nvSpPr>
        <p:spPr>
          <a:xfrm>
            <a:off x="1790700" y="3495219"/>
            <a:ext cx="1135380" cy="286879"/>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200" dirty="0" smtClean="0">
                <a:solidFill>
                  <a:schemeClr val="tx1"/>
                </a:solidFill>
              </a:rPr>
              <a:t>メタパッケージ</a:t>
            </a:r>
            <a:endParaRPr kumimoji="1" lang="ja-JP" altLang="en-US" sz="1200" dirty="0">
              <a:solidFill>
                <a:schemeClr val="tx1"/>
              </a:solidFill>
            </a:endParaRPr>
          </a:p>
        </p:txBody>
      </p:sp>
      <p:sp>
        <p:nvSpPr>
          <p:cNvPr id="36" name="正方形/長方形 35"/>
          <p:cNvSpPr/>
          <p:nvPr/>
        </p:nvSpPr>
        <p:spPr>
          <a:xfrm>
            <a:off x="1790700" y="3843561"/>
            <a:ext cx="1135380" cy="286879"/>
          </a:xfrm>
          <a:prstGeom prst="rect">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200" dirty="0">
                <a:solidFill>
                  <a:schemeClr val="tx1"/>
                </a:solidFill>
              </a:rPr>
              <a:t>パッケージ</a:t>
            </a:r>
          </a:p>
        </p:txBody>
      </p:sp>
      <p:sp>
        <p:nvSpPr>
          <p:cNvPr id="37" name="四角形吹き出し 36"/>
          <p:cNvSpPr/>
          <p:nvPr/>
        </p:nvSpPr>
        <p:spPr>
          <a:xfrm>
            <a:off x="5144119" y="530562"/>
            <a:ext cx="873504" cy="361479"/>
          </a:xfrm>
          <a:prstGeom prst="wedgeRectCallout">
            <a:avLst>
              <a:gd name="adj1" fmla="val -97668"/>
              <a:gd name="adj2" fmla="val 234822"/>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solidFill>
                  <a:schemeClr val="tx1"/>
                </a:solidFill>
              </a:rPr>
              <a:t>ココ！</a:t>
            </a:r>
            <a:endParaRPr lang="ja-JP" altLang="en-US" b="1" dirty="0">
              <a:solidFill>
                <a:schemeClr val="tx1"/>
              </a:solidFill>
            </a:endParaRPr>
          </a:p>
        </p:txBody>
      </p:sp>
    </p:spTree>
    <p:extLst>
      <p:ext uri="{BB962C8B-B14F-4D97-AF65-F5344CB8AC3E}">
        <p14:creationId xmlns:p14="http://schemas.microsoft.com/office/powerpoint/2010/main" val="17770654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790700" y="979886"/>
            <a:ext cx="4023360" cy="2243534"/>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smtClean="0">
                <a:solidFill>
                  <a:schemeClr val="tx1"/>
                </a:solidFill>
              </a:rPr>
              <a:t>navigation</a:t>
            </a:r>
            <a:endParaRPr kumimoji="1" lang="ja-JP" altLang="en-US" dirty="0">
              <a:solidFill>
                <a:schemeClr val="tx1"/>
              </a:solidFill>
            </a:endParaRPr>
          </a:p>
        </p:txBody>
      </p:sp>
      <p:sp>
        <p:nvSpPr>
          <p:cNvPr id="5" name="テキスト ボックス 4"/>
          <p:cNvSpPr txBox="1"/>
          <p:nvPr/>
        </p:nvSpPr>
        <p:spPr>
          <a:xfrm>
            <a:off x="2247899" y="517327"/>
            <a:ext cx="2838451" cy="369332"/>
          </a:xfrm>
          <a:prstGeom prst="rect">
            <a:avLst/>
          </a:prstGeom>
          <a:noFill/>
        </p:spPr>
        <p:txBody>
          <a:bodyPr wrap="square" rtlCol="0">
            <a:spAutoFit/>
          </a:bodyPr>
          <a:lstStyle/>
          <a:p>
            <a:pPr algn="ctr"/>
            <a:r>
              <a:rPr lang="ja-JP" altLang="en-US" dirty="0" smtClean="0"/>
              <a:t>ナビゲーション関連一式</a:t>
            </a:r>
            <a:endParaRPr kumimoji="1" lang="ja-JP" altLang="en-US" dirty="0"/>
          </a:p>
        </p:txBody>
      </p:sp>
      <p:sp>
        <p:nvSpPr>
          <p:cNvPr id="8" name="テキスト ボックス 7"/>
          <p:cNvSpPr txBox="1"/>
          <p:nvPr/>
        </p:nvSpPr>
        <p:spPr>
          <a:xfrm>
            <a:off x="1802606" y="2103162"/>
            <a:ext cx="1638300" cy="369332"/>
          </a:xfrm>
          <a:prstGeom prst="rect">
            <a:avLst/>
          </a:prstGeom>
          <a:noFill/>
        </p:spPr>
        <p:txBody>
          <a:bodyPr wrap="square" rtlCol="0">
            <a:spAutoFit/>
          </a:bodyPr>
          <a:lstStyle/>
          <a:p>
            <a:r>
              <a:rPr lang="ja-JP" altLang="en-US" dirty="0"/>
              <a:t>自己</a:t>
            </a:r>
            <a:r>
              <a:rPr lang="ja-JP" altLang="en-US" dirty="0" smtClean="0"/>
              <a:t>位置推定</a:t>
            </a:r>
            <a:endParaRPr kumimoji="1" lang="ja-JP" altLang="en-US" dirty="0"/>
          </a:p>
        </p:txBody>
      </p:sp>
      <p:sp>
        <p:nvSpPr>
          <p:cNvPr id="10" name="テキスト ボックス 9"/>
          <p:cNvSpPr txBox="1"/>
          <p:nvPr/>
        </p:nvSpPr>
        <p:spPr>
          <a:xfrm>
            <a:off x="1802606" y="1460186"/>
            <a:ext cx="1733550" cy="369332"/>
          </a:xfrm>
          <a:prstGeom prst="rect">
            <a:avLst/>
          </a:prstGeom>
          <a:noFill/>
        </p:spPr>
        <p:txBody>
          <a:bodyPr wrap="square" rtlCol="0">
            <a:spAutoFit/>
          </a:bodyPr>
          <a:lstStyle/>
          <a:p>
            <a:r>
              <a:rPr lang="ja-JP" altLang="en-US" b="1" dirty="0" smtClean="0">
                <a:solidFill>
                  <a:srgbClr val="FF0000"/>
                </a:solidFill>
              </a:rPr>
              <a:t>ナビゲーション</a:t>
            </a:r>
            <a:endParaRPr lang="en-US" altLang="ja-JP" b="1" dirty="0" smtClean="0">
              <a:solidFill>
                <a:srgbClr val="FF0000"/>
              </a:solidFill>
            </a:endParaRPr>
          </a:p>
        </p:txBody>
      </p:sp>
      <p:sp>
        <p:nvSpPr>
          <p:cNvPr id="12" name="テキスト ボックス 11"/>
          <p:cNvSpPr txBox="1"/>
          <p:nvPr/>
        </p:nvSpPr>
        <p:spPr>
          <a:xfrm>
            <a:off x="1802606" y="2746138"/>
            <a:ext cx="1638300" cy="369332"/>
          </a:xfrm>
          <a:prstGeom prst="rect">
            <a:avLst/>
          </a:prstGeom>
          <a:noFill/>
        </p:spPr>
        <p:txBody>
          <a:bodyPr wrap="square" rtlCol="0">
            <a:spAutoFit/>
          </a:bodyPr>
          <a:lstStyle/>
          <a:p>
            <a:r>
              <a:rPr lang="ja-JP" altLang="en-US" dirty="0"/>
              <a:t>地図</a:t>
            </a:r>
            <a:r>
              <a:rPr lang="ja-JP" altLang="en-US" dirty="0" smtClean="0"/>
              <a:t>の管理</a:t>
            </a:r>
            <a:endParaRPr kumimoji="1" lang="ja-JP" altLang="en-US" dirty="0"/>
          </a:p>
        </p:txBody>
      </p:sp>
      <p:sp>
        <p:nvSpPr>
          <p:cNvPr id="13" name="テキスト ボックス 12"/>
          <p:cNvSpPr txBox="1"/>
          <p:nvPr/>
        </p:nvSpPr>
        <p:spPr>
          <a:xfrm>
            <a:off x="8284839" y="517327"/>
            <a:ext cx="2838451" cy="369332"/>
          </a:xfrm>
          <a:prstGeom prst="rect">
            <a:avLst/>
          </a:prstGeom>
          <a:noFill/>
        </p:spPr>
        <p:txBody>
          <a:bodyPr wrap="square" rtlCol="0">
            <a:spAutoFit/>
          </a:bodyPr>
          <a:lstStyle/>
          <a:p>
            <a:pPr algn="ctr"/>
            <a:r>
              <a:rPr kumimoji="1" lang="ja-JP" altLang="en-US" dirty="0" smtClean="0"/>
              <a:t>地図生成</a:t>
            </a:r>
            <a:endParaRPr kumimoji="1" lang="ja-JP" altLang="en-US" dirty="0"/>
          </a:p>
        </p:txBody>
      </p:sp>
      <p:sp>
        <p:nvSpPr>
          <p:cNvPr id="14" name="フリーフォーム 13"/>
          <p:cNvSpPr/>
          <p:nvPr/>
        </p:nvSpPr>
        <p:spPr>
          <a:xfrm>
            <a:off x="3539485" y="2422211"/>
            <a:ext cx="38100" cy="324000"/>
          </a:xfrm>
          <a:custGeom>
            <a:avLst/>
            <a:gdLst>
              <a:gd name="connsiteX0" fmla="*/ 0 w 38100"/>
              <a:gd name="connsiteY0" fmla="*/ 342900 h 342900"/>
              <a:gd name="connsiteX1" fmla="*/ 38100 w 38100"/>
              <a:gd name="connsiteY1" fmla="*/ 180975 h 342900"/>
              <a:gd name="connsiteX2" fmla="*/ 0 w 38100"/>
              <a:gd name="connsiteY2" fmla="*/ 0 h 342900"/>
            </a:gdLst>
            <a:ahLst/>
            <a:cxnLst>
              <a:cxn ang="0">
                <a:pos x="connsiteX0" y="connsiteY0"/>
              </a:cxn>
              <a:cxn ang="0">
                <a:pos x="connsiteX1" y="connsiteY1"/>
              </a:cxn>
              <a:cxn ang="0">
                <a:pos x="connsiteX2" y="connsiteY2"/>
              </a:cxn>
            </a:cxnLst>
            <a:rect l="l" t="t" r="r" b="b"/>
            <a:pathLst>
              <a:path w="38100" h="342900">
                <a:moveTo>
                  <a:pt x="0" y="342900"/>
                </a:moveTo>
                <a:cubicBezTo>
                  <a:pt x="19050" y="290512"/>
                  <a:pt x="38100" y="238125"/>
                  <a:pt x="38100" y="180975"/>
                </a:cubicBezTo>
                <a:cubicBezTo>
                  <a:pt x="38100" y="123825"/>
                  <a:pt x="19050" y="61912"/>
                  <a:pt x="0" y="0"/>
                </a:cubicBezTo>
              </a:path>
            </a:pathLst>
          </a:custGeom>
          <a:noFill/>
          <a:ln w="19050">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フリーフォーム 14"/>
          <p:cNvSpPr/>
          <p:nvPr/>
        </p:nvSpPr>
        <p:spPr>
          <a:xfrm>
            <a:off x="4679632" y="1803360"/>
            <a:ext cx="128588" cy="936000"/>
          </a:xfrm>
          <a:custGeom>
            <a:avLst/>
            <a:gdLst>
              <a:gd name="connsiteX0" fmla="*/ 0 w 38100"/>
              <a:gd name="connsiteY0" fmla="*/ 342900 h 342900"/>
              <a:gd name="connsiteX1" fmla="*/ 38100 w 38100"/>
              <a:gd name="connsiteY1" fmla="*/ 180975 h 342900"/>
              <a:gd name="connsiteX2" fmla="*/ 0 w 38100"/>
              <a:gd name="connsiteY2" fmla="*/ 0 h 342900"/>
            </a:gdLst>
            <a:ahLst/>
            <a:cxnLst>
              <a:cxn ang="0">
                <a:pos x="connsiteX0" y="connsiteY0"/>
              </a:cxn>
              <a:cxn ang="0">
                <a:pos x="connsiteX1" y="connsiteY1"/>
              </a:cxn>
              <a:cxn ang="0">
                <a:pos x="connsiteX2" y="connsiteY2"/>
              </a:cxn>
            </a:cxnLst>
            <a:rect l="l" t="t" r="r" b="b"/>
            <a:pathLst>
              <a:path w="38100" h="342900">
                <a:moveTo>
                  <a:pt x="0" y="342900"/>
                </a:moveTo>
                <a:cubicBezTo>
                  <a:pt x="19050" y="290512"/>
                  <a:pt x="38100" y="238125"/>
                  <a:pt x="38100" y="180975"/>
                </a:cubicBezTo>
                <a:cubicBezTo>
                  <a:pt x="38100" y="123825"/>
                  <a:pt x="19050" y="61912"/>
                  <a:pt x="0" y="0"/>
                </a:cubicBezTo>
              </a:path>
            </a:pathLst>
          </a:custGeom>
          <a:noFill/>
          <a:ln w="19050">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フリーフォーム 15"/>
          <p:cNvSpPr/>
          <p:nvPr/>
        </p:nvSpPr>
        <p:spPr>
          <a:xfrm>
            <a:off x="3544242" y="1790364"/>
            <a:ext cx="38100" cy="324000"/>
          </a:xfrm>
          <a:custGeom>
            <a:avLst/>
            <a:gdLst>
              <a:gd name="connsiteX0" fmla="*/ 0 w 38100"/>
              <a:gd name="connsiteY0" fmla="*/ 342900 h 342900"/>
              <a:gd name="connsiteX1" fmla="*/ 38100 w 38100"/>
              <a:gd name="connsiteY1" fmla="*/ 180975 h 342900"/>
              <a:gd name="connsiteX2" fmla="*/ 0 w 38100"/>
              <a:gd name="connsiteY2" fmla="*/ 0 h 342900"/>
            </a:gdLst>
            <a:ahLst/>
            <a:cxnLst>
              <a:cxn ang="0">
                <a:pos x="connsiteX0" y="connsiteY0"/>
              </a:cxn>
              <a:cxn ang="0">
                <a:pos x="connsiteX1" y="connsiteY1"/>
              </a:cxn>
              <a:cxn ang="0">
                <a:pos x="connsiteX2" y="connsiteY2"/>
              </a:cxn>
            </a:cxnLst>
            <a:rect l="l" t="t" r="r" b="b"/>
            <a:pathLst>
              <a:path w="38100" h="342900">
                <a:moveTo>
                  <a:pt x="0" y="342900"/>
                </a:moveTo>
                <a:cubicBezTo>
                  <a:pt x="19050" y="290512"/>
                  <a:pt x="38100" y="238125"/>
                  <a:pt x="38100" y="180975"/>
                </a:cubicBezTo>
                <a:cubicBezTo>
                  <a:pt x="38100" y="123825"/>
                  <a:pt x="19050" y="61912"/>
                  <a:pt x="0" y="0"/>
                </a:cubicBezTo>
              </a:path>
            </a:pathLst>
          </a:custGeom>
          <a:noFill/>
          <a:ln w="19050">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 name="テキスト ボックス 16"/>
          <p:cNvSpPr txBox="1"/>
          <p:nvPr/>
        </p:nvSpPr>
        <p:spPr>
          <a:xfrm>
            <a:off x="3550439" y="2408711"/>
            <a:ext cx="1060132" cy="338554"/>
          </a:xfrm>
          <a:prstGeom prst="rect">
            <a:avLst/>
          </a:prstGeom>
          <a:noFill/>
        </p:spPr>
        <p:txBody>
          <a:bodyPr wrap="square" rtlCol="0">
            <a:spAutoFit/>
          </a:bodyPr>
          <a:lstStyle>
            <a:defPPr>
              <a:defRPr lang="ja-JP"/>
            </a:defPPr>
            <a:lvl1pPr>
              <a:defRPr sz="800">
                <a:solidFill>
                  <a:schemeClr val="bg1">
                    <a:lumMod val="65000"/>
                  </a:schemeClr>
                </a:solidFill>
              </a:defRPr>
            </a:lvl1pPr>
          </a:lstStyle>
          <a:p>
            <a:r>
              <a:rPr lang="ja-JP" altLang="en-US" dirty="0"/>
              <a:t>正確な位置推定のために地図を使う</a:t>
            </a:r>
            <a:endParaRPr lang="en-US" altLang="ja-JP" dirty="0"/>
          </a:p>
        </p:txBody>
      </p:sp>
      <p:sp>
        <p:nvSpPr>
          <p:cNvPr id="7" name="正方形/長方形 6"/>
          <p:cNvSpPr/>
          <p:nvPr/>
        </p:nvSpPr>
        <p:spPr>
          <a:xfrm>
            <a:off x="3472815" y="2121141"/>
            <a:ext cx="866775"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solidFill>
                  <a:schemeClr val="bg1">
                    <a:lumMod val="65000"/>
                  </a:schemeClr>
                </a:solidFill>
              </a:rPr>
              <a:t>amcl</a:t>
            </a:r>
            <a:endParaRPr lang="ja-JP" altLang="en-US" dirty="0">
              <a:solidFill>
                <a:schemeClr val="bg1">
                  <a:lumMod val="65000"/>
                </a:schemeClr>
              </a:solidFill>
            </a:endParaRPr>
          </a:p>
        </p:txBody>
      </p:sp>
      <p:sp>
        <p:nvSpPr>
          <p:cNvPr id="9" name="正方形/長方形 8"/>
          <p:cNvSpPr/>
          <p:nvPr/>
        </p:nvSpPr>
        <p:spPr>
          <a:xfrm>
            <a:off x="3472815" y="1492210"/>
            <a:ext cx="1304925" cy="304800"/>
          </a:xfrm>
          <a:prstGeom prst="rect">
            <a:avLst/>
          </a:prstGeom>
          <a:solidFill>
            <a:srgbClr val="FFCCCC"/>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smtClean="0">
                <a:solidFill>
                  <a:schemeClr val="tx1"/>
                </a:solidFill>
              </a:rPr>
              <a:t>move_base</a:t>
            </a:r>
            <a:endParaRPr kumimoji="1" lang="ja-JP" altLang="en-US" dirty="0">
              <a:solidFill>
                <a:schemeClr val="tx1"/>
              </a:solidFill>
            </a:endParaRPr>
          </a:p>
        </p:txBody>
      </p:sp>
      <p:sp>
        <p:nvSpPr>
          <p:cNvPr id="11" name="正方形/長方形 10"/>
          <p:cNvSpPr/>
          <p:nvPr/>
        </p:nvSpPr>
        <p:spPr>
          <a:xfrm>
            <a:off x="3487102" y="2741357"/>
            <a:ext cx="1452563"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solidFill>
                  <a:schemeClr val="bg1">
                    <a:lumMod val="65000"/>
                  </a:schemeClr>
                </a:solidFill>
              </a:rPr>
              <a:t>map_serever</a:t>
            </a:r>
            <a:endParaRPr lang="ja-JP" altLang="en-US" dirty="0">
              <a:solidFill>
                <a:schemeClr val="bg1">
                  <a:lumMod val="65000"/>
                </a:schemeClr>
              </a:solidFill>
            </a:endParaRPr>
          </a:p>
        </p:txBody>
      </p:sp>
      <p:sp>
        <p:nvSpPr>
          <p:cNvPr id="18" name="テキスト ボックス 17"/>
          <p:cNvSpPr txBox="1"/>
          <p:nvPr/>
        </p:nvSpPr>
        <p:spPr>
          <a:xfrm>
            <a:off x="3550439" y="1793112"/>
            <a:ext cx="1060132" cy="338554"/>
          </a:xfrm>
          <a:prstGeom prst="rect">
            <a:avLst/>
          </a:prstGeom>
          <a:noFill/>
        </p:spPr>
        <p:txBody>
          <a:bodyPr wrap="square" rtlCol="0">
            <a:spAutoFit/>
          </a:bodyPr>
          <a:lstStyle>
            <a:defPPr>
              <a:defRPr lang="ja-JP"/>
            </a:defPPr>
            <a:lvl1pPr>
              <a:defRPr sz="800">
                <a:solidFill>
                  <a:schemeClr val="bg1">
                    <a:lumMod val="65000"/>
                  </a:schemeClr>
                </a:solidFill>
              </a:defRPr>
            </a:lvl1pPr>
          </a:lstStyle>
          <a:p>
            <a:r>
              <a:rPr lang="ja-JP" altLang="en-US" dirty="0"/>
              <a:t>正確なナビのために</a:t>
            </a:r>
            <a:endParaRPr lang="en-US" altLang="ja-JP" dirty="0"/>
          </a:p>
          <a:p>
            <a:r>
              <a:rPr lang="ja-JP" altLang="en-US" dirty="0"/>
              <a:t>正確な推定値を使う</a:t>
            </a:r>
            <a:endParaRPr lang="en-US" altLang="ja-JP" dirty="0"/>
          </a:p>
        </p:txBody>
      </p:sp>
      <p:sp>
        <p:nvSpPr>
          <p:cNvPr id="19" name="テキスト ボックス 18"/>
          <p:cNvSpPr txBox="1"/>
          <p:nvPr/>
        </p:nvSpPr>
        <p:spPr>
          <a:xfrm>
            <a:off x="4769883" y="2110689"/>
            <a:ext cx="1060132" cy="338554"/>
          </a:xfrm>
          <a:prstGeom prst="rect">
            <a:avLst/>
          </a:prstGeom>
          <a:noFill/>
        </p:spPr>
        <p:txBody>
          <a:bodyPr wrap="square" rtlCol="0">
            <a:spAutoFit/>
          </a:bodyPr>
          <a:lstStyle>
            <a:defPPr>
              <a:defRPr lang="ja-JP"/>
            </a:defPPr>
            <a:lvl1pPr>
              <a:defRPr sz="800">
                <a:solidFill>
                  <a:schemeClr val="bg1">
                    <a:lumMod val="65000"/>
                  </a:schemeClr>
                </a:solidFill>
              </a:defRPr>
            </a:lvl1pPr>
          </a:lstStyle>
          <a:p>
            <a:r>
              <a:rPr lang="ja-JP" altLang="en-US" dirty="0"/>
              <a:t>正確なナビのために</a:t>
            </a:r>
            <a:endParaRPr lang="en-US" altLang="ja-JP" dirty="0"/>
          </a:p>
          <a:p>
            <a:r>
              <a:rPr lang="ja-JP" altLang="en-US" dirty="0"/>
              <a:t>地図を使う</a:t>
            </a:r>
            <a:endParaRPr lang="en-US" altLang="ja-JP" dirty="0"/>
          </a:p>
        </p:txBody>
      </p:sp>
      <p:sp>
        <p:nvSpPr>
          <p:cNvPr id="20" name="正方形/長方形 19"/>
          <p:cNvSpPr/>
          <p:nvPr/>
        </p:nvSpPr>
        <p:spPr>
          <a:xfrm>
            <a:off x="7692385" y="979886"/>
            <a:ext cx="4023360" cy="2243534"/>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err="1" smtClean="0">
                <a:solidFill>
                  <a:schemeClr val="tx1"/>
                </a:solidFill>
              </a:rPr>
              <a:t>slam_gmapping</a:t>
            </a:r>
            <a:endParaRPr kumimoji="1" lang="ja-JP" altLang="en-US" dirty="0">
              <a:solidFill>
                <a:schemeClr val="tx1"/>
              </a:solidFill>
            </a:endParaRPr>
          </a:p>
        </p:txBody>
      </p:sp>
      <p:sp>
        <p:nvSpPr>
          <p:cNvPr id="21" name="正方形/長方形 20"/>
          <p:cNvSpPr/>
          <p:nvPr/>
        </p:nvSpPr>
        <p:spPr>
          <a:xfrm>
            <a:off x="8482482" y="2741357"/>
            <a:ext cx="1452563" cy="3048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solidFill>
                  <a:schemeClr val="bg1">
                    <a:lumMod val="65000"/>
                  </a:schemeClr>
                </a:solidFill>
              </a:rPr>
              <a:t>gmapping</a:t>
            </a:r>
            <a:endParaRPr lang="ja-JP" altLang="en-US" dirty="0">
              <a:solidFill>
                <a:schemeClr val="bg1">
                  <a:lumMod val="65000"/>
                </a:schemeClr>
              </a:solidFill>
            </a:endParaRPr>
          </a:p>
        </p:txBody>
      </p:sp>
      <p:sp>
        <p:nvSpPr>
          <p:cNvPr id="23" name="正方形/長方形 22"/>
          <p:cNvSpPr/>
          <p:nvPr/>
        </p:nvSpPr>
        <p:spPr>
          <a:xfrm>
            <a:off x="6342100" y="2565204"/>
            <a:ext cx="838200" cy="657106"/>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bg1">
                    <a:lumMod val="65000"/>
                  </a:schemeClr>
                </a:solidFill>
              </a:rPr>
              <a:t>地図</a:t>
            </a:r>
            <a:endParaRPr lang="en-US" altLang="ja-JP" dirty="0">
              <a:solidFill>
                <a:schemeClr val="bg1">
                  <a:lumMod val="65000"/>
                </a:schemeClr>
              </a:solidFill>
            </a:endParaRPr>
          </a:p>
          <a:p>
            <a:pPr algn="ctr"/>
            <a:r>
              <a:rPr lang="ja-JP" altLang="en-US" dirty="0">
                <a:solidFill>
                  <a:schemeClr val="bg1">
                    <a:lumMod val="65000"/>
                  </a:schemeClr>
                </a:solidFill>
              </a:rPr>
              <a:t>データ</a:t>
            </a:r>
          </a:p>
        </p:txBody>
      </p:sp>
      <p:cxnSp>
        <p:nvCxnSpPr>
          <p:cNvPr id="25" name="直線矢印コネクタ 24"/>
          <p:cNvCxnSpPr>
            <a:stCxn id="21" idx="1"/>
            <a:endCxn id="23" idx="3"/>
          </p:cNvCxnSpPr>
          <p:nvPr/>
        </p:nvCxnSpPr>
        <p:spPr>
          <a:xfrm flipH="1">
            <a:off x="7180300" y="2893757"/>
            <a:ext cx="1302182" cy="0"/>
          </a:xfrm>
          <a:prstGeom prst="straightConnector1">
            <a:avLst/>
          </a:prstGeom>
          <a:noFill/>
          <a:ln w="19050">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 name="直線矢印コネクタ 26"/>
          <p:cNvCxnSpPr>
            <a:stCxn id="23" idx="1"/>
            <a:endCxn id="11" idx="3"/>
          </p:cNvCxnSpPr>
          <p:nvPr/>
        </p:nvCxnSpPr>
        <p:spPr>
          <a:xfrm flipH="1">
            <a:off x="4939665" y="2893757"/>
            <a:ext cx="1402435" cy="0"/>
          </a:xfrm>
          <a:prstGeom prst="straightConnector1">
            <a:avLst/>
          </a:prstGeom>
          <a:noFill/>
          <a:ln w="19050">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8" name="テキスト ボックス 27"/>
          <p:cNvSpPr txBox="1"/>
          <p:nvPr/>
        </p:nvSpPr>
        <p:spPr>
          <a:xfrm>
            <a:off x="7663861" y="2678313"/>
            <a:ext cx="869287" cy="215444"/>
          </a:xfrm>
          <a:prstGeom prst="rect">
            <a:avLst/>
          </a:prstGeom>
          <a:noFill/>
        </p:spPr>
        <p:txBody>
          <a:bodyPr wrap="square" rtlCol="0">
            <a:spAutoFit/>
          </a:bodyPr>
          <a:lstStyle>
            <a:defPPr>
              <a:defRPr lang="ja-JP"/>
            </a:defPPr>
            <a:lvl1pPr>
              <a:defRPr sz="800">
                <a:solidFill>
                  <a:schemeClr val="bg1">
                    <a:lumMod val="65000"/>
                  </a:schemeClr>
                </a:solidFill>
              </a:defRPr>
            </a:lvl1pPr>
          </a:lstStyle>
          <a:p>
            <a:r>
              <a:rPr lang="ja-JP" altLang="en-US" dirty="0"/>
              <a:t>地図を保存する</a:t>
            </a:r>
            <a:endParaRPr lang="en-US" altLang="ja-JP" dirty="0"/>
          </a:p>
        </p:txBody>
      </p:sp>
      <p:sp>
        <p:nvSpPr>
          <p:cNvPr id="29" name="テキスト ボックス 28"/>
          <p:cNvSpPr txBox="1"/>
          <p:nvPr/>
        </p:nvSpPr>
        <p:spPr>
          <a:xfrm>
            <a:off x="4981093" y="2678313"/>
            <a:ext cx="941071" cy="215444"/>
          </a:xfrm>
          <a:prstGeom prst="rect">
            <a:avLst/>
          </a:prstGeom>
          <a:noFill/>
        </p:spPr>
        <p:txBody>
          <a:bodyPr wrap="square" rtlCol="0">
            <a:spAutoFit/>
          </a:bodyPr>
          <a:lstStyle>
            <a:defPPr>
              <a:defRPr lang="ja-JP"/>
            </a:defPPr>
            <a:lvl1pPr>
              <a:defRPr sz="800">
                <a:solidFill>
                  <a:schemeClr val="bg1">
                    <a:lumMod val="65000"/>
                  </a:schemeClr>
                </a:solidFill>
              </a:defRPr>
            </a:lvl1pPr>
          </a:lstStyle>
          <a:p>
            <a:r>
              <a:rPr lang="ja-JP" altLang="en-US" dirty="0"/>
              <a:t>地図を読み込む</a:t>
            </a:r>
            <a:endParaRPr lang="en-US" altLang="ja-JP" dirty="0"/>
          </a:p>
        </p:txBody>
      </p:sp>
      <p:sp>
        <p:nvSpPr>
          <p:cNvPr id="30" name="テキスト ボックス 29"/>
          <p:cNvSpPr txBox="1"/>
          <p:nvPr/>
        </p:nvSpPr>
        <p:spPr>
          <a:xfrm>
            <a:off x="10237946" y="2709091"/>
            <a:ext cx="1379288" cy="369332"/>
          </a:xfrm>
          <a:prstGeom prst="rect">
            <a:avLst/>
          </a:prstGeom>
          <a:noFill/>
        </p:spPr>
        <p:txBody>
          <a:bodyPr wrap="square" rtlCol="0">
            <a:spAutoFit/>
          </a:bodyPr>
          <a:lstStyle/>
          <a:p>
            <a:r>
              <a:rPr lang="ja-JP" altLang="en-US" dirty="0"/>
              <a:t>地図</a:t>
            </a:r>
            <a:r>
              <a:rPr lang="ja-JP" altLang="en-US" dirty="0" smtClean="0"/>
              <a:t>の生成</a:t>
            </a:r>
            <a:endParaRPr kumimoji="1" lang="ja-JP" altLang="en-US" dirty="0"/>
          </a:p>
        </p:txBody>
      </p:sp>
      <p:sp>
        <p:nvSpPr>
          <p:cNvPr id="31" name="テキスト ボックス 30"/>
          <p:cNvSpPr txBox="1"/>
          <p:nvPr/>
        </p:nvSpPr>
        <p:spPr>
          <a:xfrm>
            <a:off x="835808" y="1460186"/>
            <a:ext cx="655452" cy="369332"/>
          </a:xfrm>
          <a:prstGeom prst="rect">
            <a:avLst/>
          </a:prstGeom>
          <a:noFill/>
        </p:spPr>
        <p:txBody>
          <a:bodyPr wrap="square" rtlCol="0">
            <a:spAutoFit/>
          </a:bodyPr>
          <a:lstStyle/>
          <a:p>
            <a:r>
              <a:rPr kumimoji="1" lang="ja-JP" altLang="en-US" dirty="0" smtClean="0"/>
              <a:t>親分</a:t>
            </a:r>
            <a:endParaRPr kumimoji="1" lang="ja-JP" altLang="en-US" dirty="0"/>
          </a:p>
        </p:txBody>
      </p:sp>
      <p:sp>
        <p:nvSpPr>
          <p:cNvPr id="32" name="左中かっこ 31"/>
          <p:cNvSpPr/>
          <p:nvPr/>
        </p:nvSpPr>
        <p:spPr>
          <a:xfrm>
            <a:off x="1506500" y="2042160"/>
            <a:ext cx="162280" cy="103626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テキスト ボックス 32"/>
          <p:cNvSpPr txBox="1"/>
          <p:nvPr/>
        </p:nvSpPr>
        <p:spPr>
          <a:xfrm>
            <a:off x="844377" y="2393322"/>
            <a:ext cx="655452" cy="369332"/>
          </a:xfrm>
          <a:prstGeom prst="rect">
            <a:avLst/>
          </a:prstGeom>
          <a:noFill/>
        </p:spPr>
        <p:txBody>
          <a:bodyPr wrap="square" rtlCol="0">
            <a:spAutoFit/>
          </a:bodyPr>
          <a:lstStyle/>
          <a:p>
            <a:r>
              <a:rPr kumimoji="1" lang="ja-JP" altLang="en-US" dirty="0" smtClean="0"/>
              <a:t>子分</a:t>
            </a:r>
            <a:endParaRPr kumimoji="1" lang="ja-JP" altLang="en-US" dirty="0"/>
          </a:p>
        </p:txBody>
      </p:sp>
      <p:sp>
        <p:nvSpPr>
          <p:cNvPr id="34" name="左中かっこ 33"/>
          <p:cNvSpPr/>
          <p:nvPr/>
        </p:nvSpPr>
        <p:spPr>
          <a:xfrm>
            <a:off x="1499355" y="1477358"/>
            <a:ext cx="162280" cy="360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正方形/長方形 34"/>
          <p:cNvSpPr/>
          <p:nvPr/>
        </p:nvSpPr>
        <p:spPr>
          <a:xfrm>
            <a:off x="1790700" y="3495219"/>
            <a:ext cx="1135380" cy="286879"/>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1200" dirty="0" smtClean="0">
                <a:solidFill>
                  <a:schemeClr val="tx1"/>
                </a:solidFill>
              </a:rPr>
              <a:t>メタパッケージ</a:t>
            </a:r>
            <a:endParaRPr kumimoji="1" lang="ja-JP" altLang="en-US" sz="1200" dirty="0">
              <a:solidFill>
                <a:schemeClr val="tx1"/>
              </a:solidFill>
            </a:endParaRPr>
          </a:p>
        </p:txBody>
      </p:sp>
      <p:sp>
        <p:nvSpPr>
          <p:cNvPr id="36" name="正方形/長方形 35"/>
          <p:cNvSpPr/>
          <p:nvPr/>
        </p:nvSpPr>
        <p:spPr>
          <a:xfrm>
            <a:off x="1790700" y="3843561"/>
            <a:ext cx="1135380" cy="286879"/>
          </a:xfrm>
          <a:prstGeom prst="rect">
            <a:avLst/>
          </a:prstGeom>
          <a:solidFill>
            <a:srgbClr val="FF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200" dirty="0">
                <a:solidFill>
                  <a:schemeClr val="tx1"/>
                </a:solidFill>
              </a:rPr>
              <a:t>パッケージ</a:t>
            </a:r>
          </a:p>
        </p:txBody>
      </p:sp>
      <p:sp>
        <p:nvSpPr>
          <p:cNvPr id="37" name="四角形吹き出し 36"/>
          <p:cNvSpPr/>
          <p:nvPr/>
        </p:nvSpPr>
        <p:spPr>
          <a:xfrm>
            <a:off x="5144119" y="530562"/>
            <a:ext cx="873504" cy="361479"/>
          </a:xfrm>
          <a:prstGeom prst="wedgeRectCallout">
            <a:avLst>
              <a:gd name="adj1" fmla="val -97668"/>
              <a:gd name="adj2" fmla="val 234822"/>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solidFill>
                  <a:schemeClr val="tx1"/>
                </a:solidFill>
              </a:rPr>
              <a:t>ココ！</a:t>
            </a:r>
            <a:endParaRPr lang="ja-JP" altLang="en-US" b="1" dirty="0">
              <a:solidFill>
                <a:schemeClr val="tx1"/>
              </a:solidFill>
            </a:endParaRPr>
          </a:p>
        </p:txBody>
      </p:sp>
    </p:spTree>
    <p:extLst>
      <p:ext uri="{BB962C8B-B14F-4D97-AF65-F5344CB8AC3E}">
        <p14:creationId xmlns:p14="http://schemas.microsoft.com/office/powerpoint/2010/main" val="22826876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10767</TotalTime>
  <Words>2969</Words>
  <Application>Microsoft Office PowerPoint</Application>
  <PresentationFormat>ワイド画面</PresentationFormat>
  <Paragraphs>1331</Paragraphs>
  <Slides>70</Slides>
  <Notes>12</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70</vt:i4>
      </vt:variant>
    </vt:vector>
  </HeadingPairs>
  <TitlesOfParts>
    <vt:vector size="78" baseType="lpstr">
      <vt:lpstr>ＭＳ Ｐゴシック</vt:lpstr>
      <vt:lpstr>Arial</vt:lpstr>
      <vt:lpstr>Calibri</vt:lpstr>
      <vt:lpstr>Calibri Light</vt:lpstr>
      <vt:lpstr>Cambria Math</vt:lpstr>
      <vt:lpstr>Times New Roman</vt:lpstr>
      <vt:lpstr>Verdana</vt:lpstr>
      <vt:lpstr>Office テーマ</vt:lpstr>
      <vt:lpstr>SLAM記事</vt:lpstr>
      <vt:lpstr>構成</vt:lpstr>
      <vt:lpstr>PowerPoint プレゼンテーション</vt:lpstr>
      <vt:lpstr>PowerPoint プレゼンテーション</vt:lpstr>
      <vt:lpstr>PowerPoint プレゼンテーション</vt:lpstr>
      <vt:lpstr>move_base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amcl</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gmapping</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SLAM記事</dc:title>
  <dc:creator>森田 賢</dc:creator>
  <cp:lastModifiedBy>morita</cp:lastModifiedBy>
  <cp:revision>1405</cp:revision>
  <dcterms:created xsi:type="dcterms:W3CDTF">2016-04-01T02:53:23Z</dcterms:created>
  <dcterms:modified xsi:type="dcterms:W3CDTF">2016-04-12T21:24:45Z</dcterms:modified>
</cp:coreProperties>
</file>